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30" r:id="rId3"/>
    <p:sldId id="257" r:id="rId4"/>
    <p:sldId id="329" r:id="rId5"/>
    <p:sldId id="373" r:id="rId6"/>
    <p:sldId id="392" r:id="rId7"/>
    <p:sldId id="367" r:id="rId8"/>
    <p:sldId id="395" r:id="rId9"/>
    <p:sldId id="391" r:id="rId10"/>
    <p:sldId id="371" r:id="rId11"/>
    <p:sldId id="372" r:id="rId12"/>
    <p:sldId id="289" r:id="rId13"/>
    <p:sldId id="290" r:id="rId14"/>
    <p:sldId id="375" r:id="rId15"/>
    <p:sldId id="292" r:id="rId16"/>
    <p:sldId id="293" r:id="rId17"/>
    <p:sldId id="374" r:id="rId18"/>
    <p:sldId id="393" r:id="rId19"/>
    <p:sldId id="334" r:id="rId20"/>
    <p:sldId id="379" r:id="rId21"/>
    <p:sldId id="298" r:id="rId22"/>
    <p:sldId id="381" r:id="rId23"/>
    <p:sldId id="380" r:id="rId24"/>
    <p:sldId id="308" r:id="rId25"/>
    <p:sldId id="310" r:id="rId26"/>
    <p:sldId id="405" r:id="rId27"/>
    <p:sldId id="390" r:id="rId28"/>
    <p:sldId id="388" r:id="rId29"/>
    <p:sldId id="311" r:id="rId30"/>
    <p:sldId id="403" r:id="rId31"/>
    <p:sldId id="312" r:id="rId32"/>
    <p:sldId id="317" r:id="rId33"/>
    <p:sldId id="314" r:id="rId34"/>
    <p:sldId id="315" r:id="rId35"/>
    <p:sldId id="316" r:id="rId36"/>
    <p:sldId id="318" r:id="rId37"/>
    <p:sldId id="411" r:id="rId38"/>
    <p:sldId id="323" r:id="rId39"/>
    <p:sldId id="325" r:id="rId40"/>
    <p:sldId id="326" r:id="rId41"/>
    <p:sldId id="327" r:id="rId42"/>
    <p:sldId id="258" r:id="rId43"/>
    <p:sldId id="406" r:id="rId44"/>
    <p:sldId id="386" r:id="rId45"/>
    <p:sldId id="284" r:id="rId46"/>
    <p:sldId id="407" r:id="rId47"/>
    <p:sldId id="408" r:id="rId48"/>
    <p:sldId id="264" r:id="rId49"/>
    <p:sldId id="277" r:id="rId50"/>
    <p:sldId id="360"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56" autoAdjust="0"/>
    <p:restoredTop sz="94624" autoAdjust="0"/>
  </p:normalViewPr>
  <p:slideViewPr>
    <p:cSldViewPr>
      <p:cViewPr>
        <p:scale>
          <a:sx n="66" d="100"/>
          <a:sy n="66" d="100"/>
        </p:scale>
        <p:origin x="-1272"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atastro\Ppal\usuarios\51396231V\Vocalia\Inspecci&#243;n\MAT\2016\CUADROS%20MAT2016_DGCATAST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11026102415992797"/>
          <c:y val="3.9277323344290772E-2"/>
          <c:w val="0.8682020237026723"/>
          <c:h val="0.74007729616322815"/>
        </c:manualLayout>
      </c:layout>
      <c:barChart>
        <c:barDir val="col"/>
        <c:grouping val="clustered"/>
        <c:ser>
          <c:idx val="1"/>
          <c:order val="0"/>
          <c:tx>
            <c:strRef>
              <c:f>III.56.16!$B$1</c:f>
              <c:strCache>
                <c:ptCount val="1"/>
                <c:pt idx="0">
                  <c:v>CERTIFICADOS PAPEL</c:v>
                </c:pt>
              </c:strCache>
            </c:strRef>
          </c:tx>
          <c:dLbls>
            <c:spPr>
              <a:noFill/>
              <a:ln>
                <a:noFill/>
              </a:ln>
              <a:effectLst/>
            </c:spPr>
            <c:txPr>
              <a:bodyPr rot="-5400000" vert="horz"/>
              <a:lstStyle/>
              <a:p>
                <a:pPr>
                  <a:defRPr sz="800">
                    <a:latin typeface="Arial" pitchFamily="34" charset="0"/>
                    <a:cs typeface="Arial" pitchFamily="34" charset="0"/>
                  </a:defRPr>
                </a:pPr>
                <a:endParaRPr lang="es-ES"/>
              </a:p>
            </c:txPr>
            <c:showVal val="1"/>
            <c:extLst>
              <c:ext xmlns:c15="http://schemas.microsoft.com/office/drawing/2012/chart" uri="{CE6537A1-D6FC-4f65-9D91-7224C49458BB}">
                <c15:showLeaderLines val="0"/>
              </c:ext>
            </c:extLst>
          </c:dLbls>
          <c:cat>
            <c:numRef>
              <c:f>III.56.16!$A$2:$A$15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III.56.16!$B$2:$B$15</c:f>
              <c:numCache>
                <c:formatCode>#,##0</c:formatCode>
                <c:ptCount val="14"/>
                <c:pt idx="0">
                  <c:v>913144</c:v>
                </c:pt>
                <c:pt idx="1">
                  <c:v>928150</c:v>
                </c:pt>
                <c:pt idx="2">
                  <c:v>714171</c:v>
                </c:pt>
                <c:pt idx="3">
                  <c:v>522913</c:v>
                </c:pt>
                <c:pt idx="4">
                  <c:v>361933</c:v>
                </c:pt>
                <c:pt idx="5">
                  <c:v>262990</c:v>
                </c:pt>
                <c:pt idx="6">
                  <c:v>218946</c:v>
                </c:pt>
                <c:pt idx="7">
                  <c:v>180838</c:v>
                </c:pt>
                <c:pt idx="8">
                  <c:v>141824</c:v>
                </c:pt>
                <c:pt idx="9">
                  <c:v>119717</c:v>
                </c:pt>
                <c:pt idx="10">
                  <c:v>92446</c:v>
                </c:pt>
                <c:pt idx="11">
                  <c:v>80961</c:v>
                </c:pt>
                <c:pt idx="12">
                  <c:v>66332</c:v>
                </c:pt>
                <c:pt idx="13">
                  <c:v>58877</c:v>
                </c:pt>
              </c:numCache>
            </c:numRef>
          </c:val>
        </c:ser>
        <c:ser>
          <c:idx val="2"/>
          <c:order val="1"/>
          <c:tx>
            <c:strRef>
              <c:f>III.56.16!$C$1</c:f>
              <c:strCache>
                <c:ptCount val="1"/>
                <c:pt idx="0">
                  <c:v>CERTIFICADOS EN SEDE</c:v>
                </c:pt>
              </c:strCache>
            </c:strRef>
          </c:tx>
          <c:dLbls>
            <c:spPr>
              <a:noFill/>
              <a:ln>
                <a:noFill/>
              </a:ln>
              <a:effectLst/>
            </c:spPr>
            <c:txPr>
              <a:bodyPr rot="-5400000" vert="horz"/>
              <a:lstStyle/>
              <a:p>
                <a:pPr>
                  <a:defRPr sz="800">
                    <a:latin typeface="Arial" pitchFamily="34" charset="0"/>
                    <a:cs typeface="Arial" pitchFamily="34" charset="0"/>
                  </a:defRPr>
                </a:pPr>
                <a:endParaRPr lang="es-ES"/>
              </a:p>
            </c:txPr>
            <c:showVal val="1"/>
            <c:extLst>
              <c:ext xmlns:c15="http://schemas.microsoft.com/office/drawing/2012/chart" uri="{CE6537A1-D6FC-4f65-9D91-7224C49458BB}">
                <c15:showLeaderLines val="0"/>
              </c:ext>
            </c:extLst>
          </c:dLbls>
          <c:cat>
            <c:numRef>
              <c:f>III.56.16!$A$2:$A$15</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III.56.16!$C$2:$C$15</c:f>
              <c:numCache>
                <c:formatCode>#,##0</c:formatCode>
                <c:ptCount val="14"/>
                <c:pt idx="0">
                  <c:v>16997</c:v>
                </c:pt>
                <c:pt idx="1">
                  <c:v>296609</c:v>
                </c:pt>
                <c:pt idx="2">
                  <c:v>1334251</c:v>
                </c:pt>
                <c:pt idx="3">
                  <c:v>2324477</c:v>
                </c:pt>
                <c:pt idx="4">
                  <c:v>3569671</c:v>
                </c:pt>
                <c:pt idx="5">
                  <c:v>4127537</c:v>
                </c:pt>
                <c:pt idx="6">
                  <c:v>4466073</c:v>
                </c:pt>
                <c:pt idx="7">
                  <c:v>4736771</c:v>
                </c:pt>
                <c:pt idx="8">
                  <c:v>5118071</c:v>
                </c:pt>
                <c:pt idx="9">
                  <c:v>5425397</c:v>
                </c:pt>
                <c:pt idx="10">
                  <c:v>5289729</c:v>
                </c:pt>
                <c:pt idx="11">
                  <c:v>6033472</c:v>
                </c:pt>
                <c:pt idx="12">
                  <c:v>6476544</c:v>
                </c:pt>
                <c:pt idx="13">
                  <c:v>7253948</c:v>
                </c:pt>
              </c:numCache>
            </c:numRef>
          </c:val>
        </c:ser>
        <c:gapWidth val="75"/>
        <c:overlap val="-25"/>
        <c:axId val="68407680"/>
        <c:axId val="68410368"/>
      </c:barChart>
      <c:catAx>
        <c:axId val="68407680"/>
        <c:scaling>
          <c:orientation val="minMax"/>
        </c:scaling>
        <c:axPos val="b"/>
        <c:numFmt formatCode="General" sourceLinked="1"/>
        <c:majorTickMark val="none"/>
        <c:tickLblPos val="nextTo"/>
        <c:crossAx val="68410368"/>
        <c:crosses val="autoZero"/>
        <c:auto val="1"/>
        <c:lblAlgn val="ctr"/>
        <c:lblOffset val="100"/>
      </c:catAx>
      <c:valAx>
        <c:axId val="68410368"/>
        <c:scaling>
          <c:orientation val="minMax"/>
        </c:scaling>
        <c:axPos val="l"/>
        <c:majorGridlines/>
        <c:numFmt formatCode="#,##0" sourceLinked="1"/>
        <c:majorTickMark val="none"/>
        <c:tickLblPos val="nextTo"/>
        <c:spPr>
          <a:ln w="9525">
            <a:noFill/>
          </a:ln>
        </c:spPr>
        <c:crossAx val="68407680"/>
        <c:crosses val="autoZero"/>
        <c:crossBetween val="between"/>
      </c:valAx>
    </c:plotArea>
    <c:legend>
      <c:legendPos val="b"/>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110EB8-5DED-453F-A5A3-B784466B6622}" type="datetimeFigureOut">
              <a:rPr lang="es-ES" smtClean="0"/>
              <a:pPr/>
              <a:t>05/05/2017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D73B1-BDE8-4468-AD71-E0F2E8824970}"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77651-6EAC-4F36-B2B3-164B50E8B0B4}" type="datetimeFigureOut">
              <a:rPr lang="es-ES" smtClean="0"/>
              <a:pPr/>
              <a:t>05/05/2017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97985-CF88-4E6C-B48A-2A06D406C40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12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38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D597985-CF88-4E6C-B48A-2A06D406C405}" type="slidenum">
              <a:rPr lang="es-ES" smtClean="0"/>
              <a:pPr/>
              <a:t>44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13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15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16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D597985-CF88-4E6C-B48A-2A06D406C405}" type="slidenum">
              <a:rPr lang="es-ES" smtClean="0"/>
              <a:pPr/>
              <a:t>19</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21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24</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25</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3A46377D-A043-4496-82DC-3ECD5587C5F7}" type="slidenum">
              <a:rPr lang="es-ES" smtClean="0"/>
              <a:pPr/>
              <a:t>29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dirty="0" smtClean="0"/>
              <a:t>Haga clic para modificar el estilo de título del patrón</a:t>
            </a:r>
            <a:endParaRPr lang="es-ES" dirty="0"/>
          </a:p>
        </p:txBody>
      </p:sp>
      <p:sp>
        <p:nvSpPr>
          <p:cNvPr id="3" name="2 Subtítulo"/>
          <p:cNvSpPr>
            <a:spLocks noGrp="1"/>
          </p:cNvSpPr>
          <p:nvPr>
            <p:ph type="subTitle" idx="1" hasCustomPrompt="1"/>
          </p:nvPr>
        </p:nvSpPr>
        <p:spPr>
          <a:xfrm>
            <a:off x="4788024" y="0"/>
            <a:ext cx="5320680" cy="105273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PCC 2017. Malta</a:t>
            </a:r>
            <a:endParaRPr lang="es-ES" dirty="0"/>
          </a:p>
        </p:txBody>
      </p:sp>
      <p:sp>
        <p:nvSpPr>
          <p:cNvPr id="4" name="3 Marcador de fecha"/>
          <p:cNvSpPr>
            <a:spLocks noGrp="1"/>
          </p:cNvSpPr>
          <p:nvPr>
            <p:ph type="dt" sz="half" idx="10"/>
          </p:nvPr>
        </p:nvSpPr>
        <p:spPr/>
        <p:txBody>
          <a:bodyPr/>
          <a:lstStyle/>
          <a:p>
            <a:fld id="{7FB3A169-FEF1-4CA3-9810-6DA086937858}" type="datetime1">
              <a:rPr lang="es-ES" smtClean="0"/>
              <a:pPr/>
              <a:t>05/05/2017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837B98C-032F-448B-956D-ECE0D2943D18}" type="datetime1">
              <a:rPr lang="es-ES" smtClean="0"/>
              <a:pPr/>
              <a:t>05/05/2017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60E34FA-F645-4A2A-911C-2E6213ED27F4}" type="datetime1">
              <a:rPr lang="es-ES" smtClean="0"/>
              <a:pPr/>
              <a:t>05/05/2017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C7FB9A4-75C3-471C-BF86-772669A767FF}" type="datetime1">
              <a:rPr lang="es-ES" smtClean="0"/>
              <a:pPr/>
              <a:t>05/05/2017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pic>
        <p:nvPicPr>
          <p:cNvPr id="7" name="33 Imagen" descr="logo_gob_esp.png"/>
          <p:cNvPicPr>
            <a:picLocks noChangeAspect="1"/>
          </p:cNvPicPr>
          <p:nvPr userDrawn="1"/>
        </p:nvPicPr>
        <p:blipFill>
          <a:blip r:embed="rId2" cstate="email"/>
          <a:srcRect/>
          <a:stretch>
            <a:fillRect/>
          </a:stretch>
        </p:blipFill>
        <p:spPr bwMode="auto">
          <a:xfrm>
            <a:off x="323528" y="188640"/>
            <a:ext cx="2016125" cy="38258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92952B6-4DD8-41C0-8B76-7E4D45F2B0B2}" type="datetime1">
              <a:rPr lang="es-ES" smtClean="0"/>
              <a:pPr/>
              <a:t>05/05/2017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0D876D0-3EC7-4670-99D9-B59DEDE79040}" type="datetime1">
              <a:rPr lang="es-ES" smtClean="0"/>
              <a:pPr/>
              <a:t>05/05/2017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1C30A39-AD59-4414-917B-FBE4D0A30F16}" type="datetime1">
              <a:rPr lang="es-ES" smtClean="0"/>
              <a:pPr/>
              <a:t>05/05/2017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F23072E-66B3-4CB5-B362-8640042B9006}" type="datetime1">
              <a:rPr lang="es-ES" smtClean="0"/>
              <a:pPr/>
              <a:t>05/05/2017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487F0E-39BD-47CE-9402-11E7FE90178A}" type="datetime1">
              <a:rPr lang="es-ES" smtClean="0"/>
              <a:pPr/>
              <a:t>05/05/2017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7A2DC27-0CC9-4A8F-94E0-C8EBF7987641}" type="datetime1">
              <a:rPr lang="es-ES" smtClean="0"/>
              <a:pPr/>
              <a:t>05/05/2017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07827C6-2CCE-4EE8-AF2A-E55706A83BD1}" type="datetime1">
              <a:rPr lang="es-ES" smtClean="0"/>
              <a:pPr/>
              <a:t>05/05/2017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6CD08-1107-4F88-95CC-8A002915BF05}" type="datetime1">
              <a:rPr lang="es-ES" smtClean="0"/>
              <a:pPr/>
              <a:t>05/05/2017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6F887-9FA1-464F-AFD8-4623EEBAB42F}" type="slidenum">
              <a:rPr lang="es-ES" smtClean="0"/>
              <a:pPr/>
              <a:t>‹Nº›</a:t>
            </a:fld>
            <a:endParaRPr lang="es-ES"/>
          </a:p>
        </p:txBody>
      </p:sp>
      <p:pic>
        <p:nvPicPr>
          <p:cNvPr id="7" name="33 Imagen" descr="logo_gob_esp.png"/>
          <p:cNvPicPr>
            <a:picLocks noChangeAspect="1"/>
          </p:cNvPicPr>
          <p:nvPr userDrawn="1"/>
        </p:nvPicPr>
        <p:blipFill>
          <a:blip r:embed="rId13" cstate="email"/>
          <a:srcRect/>
          <a:stretch>
            <a:fillRect/>
          </a:stretch>
        </p:blipFill>
        <p:spPr bwMode="auto">
          <a:xfrm>
            <a:off x="323528" y="188640"/>
            <a:ext cx="2016125" cy="382588"/>
          </a:xfrm>
          <a:prstGeom prst="rect">
            <a:avLst/>
          </a:prstGeom>
          <a:noFill/>
          <a:ln w="9525">
            <a:noFill/>
            <a:miter lim="800000"/>
            <a:headEnd/>
            <a:tailEnd/>
          </a:ln>
        </p:spPr>
      </p:pic>
      <p:sp>
        <p:nvSpPr>
          <p:cNvPr id="8" name="2 Subtítulo"/>
          <p:cNvSpPr txBox="1">
            <a:spLocks/>
          </p:cNvSpPr>
          <p:nvPr userDrawn="1"/>
        </p:nvSpPr>
        <p:spPr>
          <a:xfrm>
            <a:off x="4788024" y="0"/>
            <a:ext cx="5320680" cy="1052736"/>
          </a:xfrm>
          <a:prstGeom prst="rect">
            <a:avLst/>
          </a:prstGeo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3200" b="0" i="0" u="none" strike="noStrike" kern="1200" cap="none" spc="0" normalizeH="0" baseline="0" noProof="0" smtClean="0">
                <a:ln>
                  <a:noFill/>
                </a:ln>
                <a:solidFill>
                  <a:schemeClr val="tx1">
                    <a:tint val="75000"/>
                  </a:schemeClr>
                </a:solidFill>
                <a:effectLst/>
                <a:uLnTx/>
                <a:uFillTx/>
                <a:latin typeface="+mn-lt"/>
                <a:ea typeface="+mn-ea"/>
                <a:cs typeface="+mn-cs"/>
              </a:rPr>
              <a:t>PCC 2017. Malta</a:t>
            </a:r>
            <a:endParaRPr kumimoji="0" lang="es-E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ahUKEwirrJXnk8_TAhWFPxoKHcgRBbgQjRwIBw&amp;url=http://www.evan-roth.com/photos/gml/&amp;psig=AFQjCNHjng4QwgwaHW3B7YDl12rEg6QVQQ&amp;ust=1493743856638498"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es/url?sa=i&amp;rct=j&amp;q=&amp;esrc=s&amp;source=images&amp;cd=&amp;ved=0ahUKEwimgIWdhMXTAhVHmBoKHc5ODGUQjRwIBw&amp;url=http://www.catastro.meh.es/esp/sede.asp&amp;psig=AFQjCNEA6SFpHPcO7KO4q_-a4HRkLVKMqA&amp;ust=149339603682033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hyperlink" Target="http://www.google.es/url?sa=i&amp;rct=j&amp;q=&amp;esrc=s&amp;source=images&amp;cd=&amp;cad=rja&amp;uact=8&amp;ved=0ahUKEwiIxJ-3rcfTAhUMORoKHVUUDDAQjRwIBw&amp;url=http://www.liquidacionescomplementarias.es/ley-del-catastro-inmobiliario-reforma/&amp;psig=AFQjCNHET6Xq8ApDFyFlMYohVzYSj2GrhQ&amp;ust=1493468269757533" TargetMode="External"/><Relationship Id="rId2" Type="http://schemas.openxmlformats.org/officeDocument/2006/relationships/hyperlink" Target="https://www.google.es/url?sa=i&amp;rct=j&amp;q=&amp;esrc=s&amp;source=images&amp;cd=&amp;ved=0ahUKEwjXvaXVls_TAhVHVhoKHS2WAL4QjRwIBw&amp;url=https://eu-smartcities.eu/content/citizen-focus&amp;psig=AFQjCNEtl4EeNnNai-2YADtoCyFjfea6Jg&amp;ust=1493744621400398"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6.jpeg"/><Relationship Id="rId4" Type="http://schemas.openxmlformats.org/officeDocument/2006/relationships/hyperlink" Target="http://www.google.es/url?sa=i&amp;rct=j&amp;q=&amp;esrc=s&amp;source=images&amp;cd=&amp;cad=rja&amp;uact=8&amp;ved=0ahUKEwi90ui0q8fTAhVLmBoKHUFCDWcQjRwIBw&amp;url=http://notariaperezespuelas.com/enlaces.html&amp;psig=AFQjCNHET6Xq8ApDFyFlMYohVzYSj2GrhQ&amp;ust=1493468269757533" TargetMode="External"/><Relationship Id="rId9" Type="http://schemas.openxmlformats.org/officeDocument/2006/relationships/hyperlink" Target="http://www.google.es/url?sa=i&amp;rct=j&amp;q=&amp;esrc=s&amp;source=images&amp;cd=&amp;ved=0ahUKEwjd_-HJmM_TAhWGBBoKHXESArcQjRwIBw&amp;url=http://www.gestoresvalencia.org/convenio-nacional-con-los-registradores-de-la-propiedad/&amp;psig=AFQjCNEgf2AeDdjfiblr8vNMbhMqj3xtdA&amp;ust=149374517360214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s://plugins.qgis.org/plugins/SEC4QGIS/" TargetMode="External"/><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hyperlink" Target="https://github.com/chapulincatastral/generador-gml" TargetMode="External"/><Relationship Id="rId4" Type="http://schemas.openxmlformats.org/officeDocument/2006/relationships/image" Target="../media/image1.png"/><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es/url?sa=i&amp;rct=j&amp;q=&amp;esrc=s&amp;source=images&amp;cd=&amp;ved=0ahUKEwimgIWdhMXTAhVHmBoKHc5ODGUQjRwIBw&amp;url=http://www.catastro.meh.es/esp/sede.asp&amp;psig=AFQjCNEA6SFpHPcO7KO4q_-a4HRkLVKMqA&amp;ust=1493396036820332" TargetMode="External"/><Relationship Id="rId5" Type="http://schemas.openxmlformats.org/officeDocument/2006/relationships/image" Target="../media/image1.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4.pn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google.es/url?sa=i&amp;rct=j&amp;q=&amp;esrc=s&amp;source=images&amp;cd=&amp;cad=rja&amp;uact=8&amp;ved=0ahUKEwip6ePYg8XTAhVEPRoKHRNXBYAQjRwIBw&amp;url=http://www.attika.es/catastro-inmobiliario-y-registro-de-la-propiedad/&amp;psig=AFQjCNHErFnSegFKINAhMRmz4Xgj2qAbXw&amp;ust=1493395883216815"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hyperlink" Target="https://www.google.es/url?sa=i&amp;rct=j&amp;q=&amp;esrc=s&amp;source=images&amp;cd=&amp;ved=0ahUKEwjXvaXVls_TAhVHVhoKHS2WAL4QjRwIBw&amp;url=https://eu-smartcities.eu/content/citizen-focus&amp;psig=AFQjCNEtl4EeNnNai-2YADtoCyFjfea6Jg&amp;ust=1493744621400398" TargetMode="External"/><Relationship Id="rId1" Type="http://schemas.openxmlformats.org/officeDocument/2006/relationships/slideLayout" Target="../slideLayouts/slideLayout2.xml"/><Relationship Id="rId6" Type="http://schemas.openxmlformats.org/officeDocument/2006/relationships/hyperlink" Target="http://www.google.es/url?sa=i&amp;rct=j&amp;q=&amp;esrc=s&amp;source=images&amp;cd=&amp;ved=0ahUKEwjd_-HJmM_TAhWGBBoKHXESArcQjRwIBw&amp;url=http://www.gestoresvalencia.org/convenio-nacional-con-los-registradores-de-la-propiedad/&amp;psig=AFQjCNEgf2AeDdjfiblr8vNMbhMqj3xtdA&amp;ust=1493745173602145" TargetMode="External"/><Relationship Id="rId5" Type="http://schemas.openxmlformats.org/officeDocument/2006/relationships/image" Target="../media/image5.png"/><Relationship Id="rId10" Type="http://schemas.openxmlformats.org/officeDocument/2006/relationships/image" Target="../media/image8.jpeg"/><Relationship Id="rId4" Type="http://schemas.openxmlformats.org/officeDocument/2006/relationships/hyperlink" Target="http://www.google.es/url?sa=i&amp;rct=j&amp;q=&amp;esrc=s&amp;source=images&amp;cd=&amp;cad=rja&amp;uact=8&amp;ved=0ahUKEwi90ui0q8fTAhVLmBoKHUFCDWcQjRwIBw&amp;url=http://notariaperezespuelas.com/enlaces.html&amp;psig=AFQjCNHET6Xq8ApDFyFlMYohVzYSj2GrhQ&amp;ust=1493468269757533" TargetMode="External"/><Relationship Id="rId9" Type="http://schemas.openxmlformats.org/officeDocument/2006/relationships/hyperlink" Target="https://www.google.es/url?sa=i&amp;rct=j&amp;q=&amp;esrc=s&amp;source=images&amp;cd=&amp;cad=rja&amp;uact=8&amp;ved=0ahUKEwj1-8-YmM_TAhWJWhoKHXVxB7gQjRwIBw&amp;url=https://www.dreamstime.com/stock-image-road-construction-icon-illustration-image6641421&amp;psig=AFQjCNF_K-Eq_Dhf4O5CNYm2Pn_8CwBweg&amp;ust=1493745017876487"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zenitop.es/servicios-topografia/catastro/planos-catastral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google.es/url?sa=i&amp;rct=j&amp;q=&amp;esrc=s&amp;source=images&amp;cd=&amp;cad=rja&amp;uact=8&amp;ved=0ahUKEwiQ2N_HrMfTAhXDOhoKHQ7DBmUQjRwIBw&amp;url=http://gismunicipal.com/catastro/&amp;psig=AFQjCNHET6Xq8ApDFyFlMYohVzYSj2GrhQ&amp;ust=149346826975753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5.png"/><Relationship Id="rId12" Type="http://schemas.openxmlformats.org/officeDocument/2006/relationships/image" Target="../media/image6.jpeg"/><Relationship Id="rId2" Type="http://schemas.openxmlformats.org/officeDocument/2006/relationships/hyperlink" Target="https://www.google.es/url?sa=i&amp;rct=j&amp;q=&amp;esrc=s&amp;source=images&amp;cd=&amp;ved=0ahUKEwjXvaXVls_TAhVHVhoKHS2WAL4QjRwIBw&amp;url=https://eu-smartcities.eu/content/citizen-focus&amp;psig=AFQjCNEtl4EeNnNai-2YADtoCyFjfea6Jg&amp;ust=1493744621400398" TargetMode="External"/><Relationship Id="rId1" Type="http://schemas.openxmlformats.org/officeDocument/2006/relationships/slideLayout" Target="../slideLayouts/slideLayout2.xml"/><Relationship Id="rId6" Type="http://schemas.openxmlformats.org/officeDocument/2006/relationships/hyperlink" Target="http://www.google.es/url?sa=i&amp;rct=j&amp;q=&amp;esrc=s&amp;source=images&amp;cd=&amp;cad=rja&amp;uact=8&amp;ved=0ahUKEwi90ui0q8fTAhVLmBoKHUFCDWcQjRwIBw&amp;url=http://notariaperezespuelas.com/enlaces.html&amp;psig=AFQjCNHET6Xq8ApDFyFlMYohVzYSj2GrhQ&amp;ust=1493468269757533" TargetMode="External"/><Relationship Id="rId11" Type="http://schemas.openxmlformats.org/officeDocument/2006/relationships/hyperlink" Target="http://www.google.es/url?sa=i&amp;rct=j&amp;q=&amp;esrc=s&amp;source=images&amp;cd=&amp;ved=0ahUKEwjd_-HJmM_TAhWGBBoKHXESArcQjRwIBw&amp;url=http://www.gestoresvalencia.org/convenio-nacional-con-los-registradores-de-la-propiedad/&amp;psig=AFQjCNEgf2AeDdjfiblr8vNMbhMqj3xtdA&amp;ust=1493745173602145" TargetMode="External"/><Relationship Id="rId5" Type="http://schemas.openxmlformats.org/officeDocument/2006/relationships/image" Target="../media/image8.jpeg"/><Relationship Id="rId10" Type="http://schemas.openxmlformats.org/officeDocument/2006/relationships/image" Target="../media/image9.jpeg"/><Relationship Id="rId4" Type="http://schemas.openxmlformats.org/officeDocument/2006/relationships/hyperlink" Target="https://www.google.es/url?sa=i&amp;rct=j&amp;q=&amp;esrc=s&amp;source=images&amp;cd=&amp;cad=rja&amp;uact=8&amp;ved=0ahUKEwj1-8-YmM_TAhWJWhoKHXVxB7gQjRwIBw&amp;url=https://www.dreamstime.com/stock-image-road-construction-icon-illustration-image6641421&amp;psig=AFQjCNF_K-Eq_Dhf4O5CNYm2Pn_8CwBweg&amp;ust=1493745017876487" TargetMode="External"/><Relationship Id="rId9" Type="http://schemas.openxmlformats.org/officeDocument/2006/relationships/hyperlink" Target="http://www.google.es/url?sa=i&amp;rct=j&amp;q=&amp;esrc=s&amp;source=images&amp;cd=&amp;cad=rja&amp;uact=8&amp;ved=0ahUKEwiIxJ-3rcfTAhUMORoKHVUUDDAQjRwIBw&amp;url=http://www.liquidacionescomplementarias.es/ley-del-catastro-inmobiliario-reforma/&amp;psig=AFQjCNHET6Xq8ApDFyFlMYohVzYSj2GrhQ&amp;ust=14934682697575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es/url?sa=i&amp;rct=j&amp;q=&amp;esrc=s&amp;source=images&amp;cd=&amp;cad=rja&amp;uact=8&amp;ved=0ahUKEwjR3YatnM_TAhUCiRoKHXXlBboQjRwIBw&amp;url=http://tutorials.jenkov.com/web-services/message-formats.html&amp;psig=AFQjCNGT8ymuyTRsMtSl9eeN0R9VQ-CN8g&amp;ust=1493746167166347"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5.png"/><Relationship Id="rId12" Type="http://schemas.openxmlformats.org/officeDocument/2006/relationships/image" Target="../media/image6.jpeg"/><Relationship Id="rId2" Type="http://schemas.openxmlformats.org/officeDocument/2006/relationships/hyperlink" Target="https://www.google.es/url?sa=i&amp;rct=j&amp;q=&amp;esrc=s&amp;source=images&amp;cd=&amp;ved=0ahUKEwjXvaXVls_TAhVHVhoKHS2WAL4QjRwIBw&amp;url=https://eu-smartcities.eu/content/citizen-focus&amp;psig=AFQjCNEtl4EeNnNai-2YADtoCyFjfea6Jg&amp;ust=1493744621400398" TargetMode="External"/><Relationship Id="rId1" Type="http://schemas.openxmlformats.org/officeDocument/2006/relationships/slideLayout" Target="../slideLayouts/slideLayout2.xml"/><Relationship Id="rId6" Type="http://schemas.openxmlformats.org/officeDocument/2006/relationships/hyperlink" Target="http://www.google.es/url?sa=i&amp;rct=j&amp;q=&amp;esrc=s&amp;source=images&amp;cd=&amp;cad=rja&amp;uact=8&amp;ved=0ahUKEwi90ui0q8fTAhVLmBoKHUFCDWcQjRwIBw&amp;url=http://notariaperezespuelas.com/enlaces.html&amp;psig=AFQjCNHET6Xq8ApDFyFlMYohVzYSj2GrhQ&amp;ust=1493468269757533" TargetMode="External"/><Relationship Id="rId11" Type="http://schemas.openxmlformats.org/officeDocument/2006/relationships/hyperlink" Target="http://www.google.es/url?sa=i&amp;rct=j&amp;q=&amp;esrc=s&amp;source=images&amp;cd=&amp;ved=0ahUKEwjd_-HJmM_TAhWGBBoKHXESArcQjRwIBw&amp;url=http://www.gestoresvalencia.org/convenio-nacional-con-los-registradores-de-la-propiedad/&amp;psig=AFQjCNEgf2AeDdjfiblr8vNMbhMqj3xtdA&amp;ust=1493745173602145" TargetMode="External"/><Relationship Id="rId5" Type="http://schemas.openxmlformats.org/officeDocument/2006/relationships/image" Target="../media/image8.jpeg"/><Relationship Id="rId10" Type="http://schemas.openxmlformats.org/officeDocument/2006/relationships/image" Target="../media/image9.jpeg"/><Relationship Id="rId4" Type="http://schemas.openxmlformats.org/officeDocument/2006/relationships/hyperlink" Target="https://www.google.es/url?sa=i&amp;rct=j&amp;q=&amp;esrc=s&amp;source=images&amp;cd=&amp;cad=rja&amp;uact=8&amp;ved=0ahUKEwj1-8-YmM_TAhWJWhoKHXVxB7gQjRwIBw&amp;url=https://www.dreamstime.com/stock-image-road-construction-icon-illustration-image6641421&amp;psig=AFQjCNF_K-Eq_Dhf4O5CNYm2Pn_8CwBweg&amp;ust=1493745017876487" TargetMode="External"/><Relationship Id="rId9" Type="http://schemas.openxmlformats.org/officeDocument/2006/relationships/hyperlink" Target="http://www.google.es/url?sa=i&amp;rct=j&amp;q=&amp;esrc=s&amp;source=images&amp;cd=&amp;cad=rja&amp;uact=8&amp;ved=0ahUKEwiIxJ-3rcfTAhUMORoKHVUUDDAQjRwIBw&amp;url=http://www.liquidacionescomplementarias.es/ley-del-catastro-inmobiliario-reforma/&amp;psig=AFQjCNHET6Xq8ApDFyFlMYohVzYSj2GrhQ&amp;ust=149346826975753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259632" y="1700808"/>
            <a:ext cx="6400800" cy="1752600"/>
          </a:xfrm>
          <a:ln>
            <a:solidFill>
              <a:schemeClr val="accent1">
                <a:shade val="50000"/>
              </a:schemeClr>
            </a:solidFill>
          </a:ln>
        </p:spPr>
        <p:txBody>
          <a:bodyPr/>
          <a:lstStyle/>
          <a:p>
            <a:r>
              <a:rPr lang="es-ES" dirty="0" err="1" smtClean="0">
                <a:solidFill>
                  <a:srgbClr val="002060"/>
                </a:solidFill>
              </a:rPr>
              <a:t>Smart</a:t>
            </a:r>
            <a:r>
              <a:rPr lang="es-ES" dirty="0" smtClean="0">
                <a:solidFill>
                  <a:srgbClr val="002060"/>
                </a:solidFill>
              </a:rPr>
              <a:t> </a:t>
            </a:r>
            <a:r>
              <a:rPr lang="es-ES" dirty="0" err="1" smtClean="0">
                <a:solidFill>
                  <a:srgbClr val="002060"/>
                </a:solidFill>
              </a:rPr>
              <a:t>Successful</a:t>
            </a:r>
            <a:r>
              <a:rPr lang="es-ES" dirty="0" smtClean="0">
                <a:solidFill>
                  <a:srgbClr val="002060"/>
                </a:solidFill>
              </a:rPr>
              <a:t> </a:t>
            </a:r>
            <a:r>
              <a:rPr lang="es-ES" dirty="0" err="1" smtClean="0">
                <a:solidFill>
                  <a:srgbClr val="002060"/>
                </a:solidFill>
              </a:rPr>
              <a:t>Cadastral</a:t>
            </a:r>
            <a:r>
              <a:rPr lang="es-ES" dirty="0" smtClean="0">
                <a:solidFill>
                  <a:srgbClr val="002060"/>
                </a:solidFill>
              </a:rPr>
              <a:t> New Tools </a:t>
            </a:r>
            <a:r>
              <a:rPr lang="es-ES" dirty="0" err="1" smtClean="0">
                <a:solidFill>
                  <a:srgbClr val="002060"/>
                </a:solidFill>
              </a:rPr>
              <a:t>for</a:t>
            </a:r>
            <a:r>
              <a:rPr lang="es-ES" dirty="0" smtClean="0">
                <a:solidFill>
                  <a:srgbClr val="002060"/>
                </a:solidFill>
              </a:rPr>
              <a:t> Real Estate </a:t>
            </a:r>
            <a:r>
              <a:rPr lang="es-ES" dirty="0" err="1" smtClean="0">
                <a:solidFill>
                  <a:srgbClr val="002060"/>
                </a:solidFill>
              </a:rPr>
              <a:t>Registration</a:t>
            </a:r>
            <a:r>
              <a:rPr lang="es-ES" dirty="0" smtClean="0">
                <a:solidFill>
                  <a:srgbClr val="002060"/>
                </a:solidFill>
              </a:rPr>
              <a:t> </a:t>
            </a:r>
          </a:p>
          <a:p>
            <a:r>
              <a:rPr lang="es-ES" dirty="0" smtClean="0">
                <a:solidFill>
                  <a:srgbClr val="002060"/>
                </a:solidFill>
              </a:rPr>
              <a:t>“</a:t>
            </a:r>
            <a:r>
              <a:rPr lang="es-ES" dirty="0" err="1" smtClean="0">
                <a:solidFill>
                  <a:srgbClr val="002060"/>
                </a:solidFill>
              </a:rPr>
              <a:t>all</a:t>
            </a:r>
            <a:r>
              <a:rPr lang="es-ES" dirty="0" smtClean="0">
                <a:solidFill>
                  <a:srgbClr val="002060"/>
                </a:solidFill>
              </a:rPr>
              <a:t> in 16 </a:t>
            </a:r>
            <a:r>
              <a:rPr lang="es-ES" dirty="0" err="1" smtClean="0">
                <a:solidFill>
                  <a:srgbClr val="002060"/>
                </a:solidFill>
              </a:rPr>
              <a:t>digits</a:t>
            </a:r>
            <a:r>
              <a:rPr lang="es-ES" dirty="0" smtClean="0">
                <a:solidFill>
                  <a:srgbClr val="002060"/>
                </a:solidFill>
              </a:rPr>
              <a:t>”</a:t>
            </a:r>
            <a:endParaRPr lang="es-ES" dirty="0">
              <a:solidFill>
                <a:srgbClr val="002060"/>
              </a:solidFill>
            </a:endParaRPr>
          </a:p>
        </p:txBody>
      </p:sp>
      <p:pic>
        <p:nvPicPr>
          <p:cNvPr id="4" name="3 Imagen" descr="csv_carto_gml.png"/>
          <p:cNvPicPr>
            <a:picLocks noChangeAspect="1"/>
          </p:cNvPicPr>
          <p:nvPr/>
        </p:nvPicPr>
        <p:blipFill>
          <a:blip r:embed="rId2" cstate="print"/>
          <a:stretch>
            <a:fillRect/>
          </a:stretch>
        </p:blipFill>
        <p:spPr>
          <a:xfrm>
            <a:off x="1475656" y="3717032"/>
            <a:ext cx="5242811" cy="2289964"/>
          </a:xfrm>
          <a:prstGeom prst="rect">
            <a:avLst/>
          </a:prstGeom>
        </p:spPr>
      </p:pic>
      <p:sp>
        <p:nvSpPr>
          <p:cNvPr id="5" name="4 Marcador de número de diapositiva"/>
          <p:cNvSpPr>
            <a:spLocks noGrp="1"/>
          </p:cNvSpPr>
          <p:nvPr>
            <p:ph type="sldNum" sz="quarter" idx="12"/>
          </p:nvPr>
        </p:nvSpPr>
        <p:spPr/>
        <p:txBody>
          <a:bodyPr/>
          <a:lstStyle/>
          <a:p>
            <a:fld id="{1B66F887-9FA1-464F-AFD8-4623EEBAB42F}" type="slidenum">
              <a:rPr lang="es-ES" smtClean="0"/>
              <a:pPr/>
              <a:t>1</a:t>
            </a:fld>
            <a:endParaRPr lang="es-ES"/>
          </a:p>
        </p:txBody>
      </p:sp>
      <p:sp>
        <p:nvSpPr>
          <p:cNvPr id="6" name="5 Rectángulo"/>
          <p:cNvSpPr/>
          <p:nvPr/>
        </p:nvSpPr>
        <p:spPr>
          <a:xfrm>
            <a:off x="4860032" y="5805264"/>
            <a:ext cx="428396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2060"/>
                </a:solidFill>
              </a:rPr>
              <a:t>Amalia Velasco</a:t>
            </a:r>
          </a:p>
          <a:p>
            <a:pPr algn="ctr"/>
            <a:r>
              <a:rPr lang="es-ES" dirty="0" err="1" smtClean="0">
                <a:solidFill>
                  <a:srgbClr val="002060"/>
                </a:solidFill>
              </a:rPr>
              <a:t>Sapanish</a:t>
            </a:r>
            <a:r>
              <a:rPr lang="es-ES" dirty="0" smtClean="0">
                <a:solidFill>
                  <a:srgbClr val="002060"/>
                </a:solidFill>
              </a:rPr>
              <a:t> </a:t>
            </a:r>
            <a:r>
              <a:rPr lang="es-ES" dirty="0" err="1" smtClean="0">
                <a:solidFill>
                  <a:srgbClr val="002060"/>
                </a:solidFill>
              </a:rPr>
              <a:t>Directorate</a:t>
            </a:r>
            <a:r>
              <a:rPr lang="es-ES" dirty="0" smtClean="0">
                <a:solidFill>
                  <a:srgbClr val="002060"/>
                </a:solidFill>
              </a:rPr>
              <a:t> General </a:t>
            </a:r>
            <a:r>
              <a:rPr lang="es-ES" dirty="0" err="1" smtClean="0">
                <a:solidFill>
                  <a:srgbClr val="002060"/>
                </a:solidFill>
              </a:rPr>
              <a:t>for</a:t>
            </a:r>
            <a:r>
              <a:rPr lang="es-ES" dirty="0" smtClean="0">
                <a:solidFill>
                  <a:srgbClr val="002060"/>
                </a:solidFill>
              </a:rPr>
              <a:t> </a:t>
            </a:r>
            <a:r>
              <a:rPr lang="es-ES" dirty="0" err="1" smtClean="0">
                <a:solidFill>
                  <a:srgbClr val="002060"/>
                </a:solidFill>
              </a:rPr>
              <a:t>Cadastre</a:t>
            </a:r>
            <a:endParaRPr lang="es-ES"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412776"/>
            <a:ext cx="9015738"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dirty="0" smtClean="0">
                <a:solidFill>
                  <a:srgbClr val="44546A"/>
                </a:solidFill>
                <a:ea typeface="Calibri" pitchFamily="34" charset="0"/>
                <a:cs typeface="Times New Roman" pitchFamily="18" charset="0"/>
              </a:rPr>
              <a:t>Coordination will be easier if all the agents involved speak the same language</a:t>
            </a:r>
          </a:p>
        </p:txBody>
      </p:sp>
      <p:pic>
        <p:nvPicPr>
          <p:cNvPr id="5" name="Picture 5" descr="http://www.haltonhousing.org/wp-content/uploads/2014/07/Digital_First__logo-560x380.jpg"/>
          <p:cNvPicPr>
            <a:picLocks noChangeAspect="1" noChangeArrowheads="1"/>
          </p:cNvPicPr>
          <p:nvPr/>
        </p:nvPicPr>
        <p:blipFill>
          <a:blip r:embed="rId2" cstate="print"/>
          <a:srcRect/>
          <a:stretch>
            <a:fillRect/>
          </a:stretch>
        </p:blipFill>
        <p:spPr bwMode="auto">
          <a:xfrm>
            <a:off x="1043608" y="2348880"/>
            <a:ext cx="3312368" cy="2247678"/>
          </a:xfrm>
          <a:prstGeom prst="rect">
            <a:avLst/>
          </a:prstGeom>
          <a:noFill/>
        </p:spPr>
      </p:pic>
      <p:pic>
        <p:nvPicPr>
          <p:cNvPr id="6" name="Picture 7" descr="Resultado de imagen de GML">
            <a:hlinkClick r:id="rId3"/>
          </p:cNvPr>
          <p:cNvPicPr>
            <a:picLocks noChangeAspect="1" noChangeArrowheads="1"/>
          </p:cNvPicPr>
          <p:nvPr/>
        </p:nvPicPr>
        <p:blipFill>
          <a:blip r:embed="rId4" cstate="print"/>
          <a:srcRect l="34363" r="25776" b="6563"/>
          <a:stretch>
            <a:fillRect/>
          </a:stretch>
        </p:blipFill>
        <p:spPr bwMode="auto">
          <a:xfrm>
            <a:off x="5724128" y="2708920"/>
            <a:ext cx="2088232" cy="1584176"/>
          </a:xfrm>
          <a:prstGeom prst="rect">
            <a:avLst/>
          </a:prstGeom>
          <a:noFill/>
        </p:spPr>
      </p:pic>
      <p:pic>
        <p:nvPicPr>
          <p:cNvPr id="7" name="Picture 3"/>
          <p:cNvPicPr>
            <a:picLocks noChangeAspect="1" noChangeArrowheads="1"/>
          </p:cNvPicPr>
          <p:nvPr/>
        </p:nvPicPr>
        <p:blipFill>
          <a:blip r:embed="rId5" cstate="email"/>
          <a:srcRect/>
          <a:stretch>
            <a:fillRect/>
          </a:stretch>
        </p:blipFill>
        <p:spPr bwMode="auto">
          <a:xfrm>
            <a:off x="6156176" y="4221088"/>
            <a:ext cx="2752725" cy="2088232"/>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fld id="{1B66F887-9FA1-464F-AFD8-4623EEBAB42F}" type="slidenum">
              <a:rPr lang="es-ES" smtClean="0"/>
              <a:pPr/>
              <a:t>10</a:t>
            </a:fld>
            <a:endParaRPr lang="es-ES"/>
          </a:p>
        </p:txBody>
      </p:sp>
      <p:sp>
        <p:nvSpPr>
          <p:cNvPr id="9" name="8 Rectángulo"/>
          <p:cNvSpPr/>
          <p:nvPr/>
        </p:nvSpPr>
        <p:spPr>
          <a:xfrm>
            <a:off x="827584" y="4365104"/>
            <a:ext cx="4298677" cy="135421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Graphic</a:t>
            </a: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representation</a:t>
            </a:r>
            <a:r>
              <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first</a:t>
            </a:r>
            <a:endParaRPr lang="es-E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171400"/>
            <a:ext cx="8352928" cy="9171742"/>
          </a:xfrm>
          <a:prstGeom prst="rect">
            <a:avLst/>
          </a:prstGeom>
        </p:spPr>
        <p:txBody>
          <a:bodyPr wrap="square">
            <a:spAutoFit/>
          </a:bodyPr>
          <a:lstStyle/>
          <a:p>
            <a:endParaRPr lang="en-US" dirty="0" smtClean="0"/>
          </a:p>
          <a:p>
            <a:endParaRPr lang="en-US" dirty="0" smtClean="0"/>
          </a:p>
          <a:p>
            <a:r>
              <a:rPr lang="en-US" dirty="0" smtClean="0"/>
              <a:t>															</a:t>
            </a:r>
          </a:p>
          <a:p>
            <a:r>
              <a:rPr lang="en-US" sz="2200" dirty="0" smtClean="0">
                <a:solidFill>
                  <a:srgbClr val="002060"/>
                </a:solidFill>
              </a:rPr>
              <a:t>The  Directorate General for Cadastre, Registrars and Notaries have had to develop applications for the new coordination process</a:t>
            </a:r>
          </a:p>
          <a:p>
            <a:endParaRPr lang="en-US" sz="2200" dirty="0" smtClean="0">
              <a:solidFill>
                <a:srgbClr val="002060"/>
              </a:solidFill>
            </a:endParaRPr>
          </a:p>
          <a:p>
            <a:r>
              <a:rPr lang="en-US" sz="2200" dirty="0" smtClean="0">
                <a:solidFill>
                  <a:srgbClr val="002060"/>
                </a:solidFill>
              </a:rPr>
              <a:t>The  process begins  with GML INSPIRE of the origin cadastral parcel</a:t>
            </a:r>
          </a:p>
          <a:p>
            <a:endParaRPr lang="en-US" sz="2200" dirty="0" smtClean="0">
              <a:solidFill>
                <a:srgbClr val="002060"/>
              </a:solidFill>
            </a:endParaRPr>
          </a:p>
          <a:p>
            <a:r>
              <a:rPr lang="en-US" sz="2200" dirty="0" smtClean="0">
                <a:solidFill>
                  <a:srgbClr val="002060"/>
                </a:solidFill>
              </a:rPr>
              <a:t>it can be obtained at the Electronic Office  of Cadastre </a:t>
            </a: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pPr marL="1257300" lvl="2" indent="-342900">
              <a:buFont typeface="+mj-lt"/>
              <a:buAutoNum type="arabicPeriod"/>
            </a:pPr>
            <a:r>
              <a:rPr lang="en-US" sz="2200" dirty="0" smtClean="0">
                <a:solidFill>
                  <a:srgbClr val="002060"/>
                </a:solidFill>
              </a:rPr>
              <a:t>Through free access from the screen,  as query results.</a:t>
            </a:r>
          </a:p>
          <a:p>
            <a:pPr marL="1257300" lvl="2" indent="-342900">
              <a:buFont typeface="+mj-lt"/>
              <a:buAutoNum type="arabicPeriod"/>
            </a:pPr>
            <a:endParaRPr lang="en-US" sz="2200" dirty="0" smtClean="0">
              <a:solidFill>
                <a:srgbClr val="002060"/>
              </a:solidFill>
            </a:endParaRPr>
          </a:p>
          <a:p>
            <a:pPr marL="1257300" lvl="2" indent="-342900">
              <a:buFont typeface="+mj-lt"/>
              <a:buAutoNum type="arabicPeriod"/>
            </a:pPr>
            <a:r>
              <a:rPr lang="es-ES" sz="2200" dirty="0" smtClean="0">
                <a:solidFill>
                  <a:srgbClr val="002060"/>
                </a:solidFill>
              </a:rPr>
              <a:t> As a </a:t>
            </a:r>
            <a:r>
              <a:rPr lang="es-ES" sz="2200" dirty="0" err="1" smtClean="0">
                <a:solidFill>
                  <a:srgbClr val="002060"/>
                </a:solidFill>
              </a:rPr>
              <a:t>service</a:t>
            </a:r>
            <a:r>
              <a:rPr lang="es-ES" sz="2200" dirty="0" smtClean="0">
                <a:solidFill>
                  <a:srgbClr val="002060"/>
                </a:solidFill>
              </a:rPr>
              <a:t> </a:t>
            </a:r>
            <a:r>
              <a:rPr lang="es-ES" sz="2200" dirty="0" err="1" smtClean="0">
                <a:solidFill>
                  <a:srgbClr val="002060"/>
                </a:solidFill>
              </a:rPr>
              <a:t>using</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WFS INSPIRE </a:t>
            </a:r>
            <a:r>
              <a:rPr lang="es-ES" sz="2200" dirty="0" err="1" smtClean="0">
                <a:solidFill>
                  <a:srgbClr val="002060"/>
                </a:solidFill>
              </a:rPr>
              <a:t>cadastral</a:t>
            </a:r>
            <a:r>
              <a:rPr lang="es-ES" sz="2200" dirty="0" smtClean="0">
                <a:solidFill>
                  <a:srgbClr val="002060"/>
                </a:solidFill>
              </a:rPr>
              <a:t> </a:t>
            </a:r>
            <a:r>
              <a:rPr lang="es-ES" sz="2200" dirty="0" err="1" smtClean="0">
                <a:solidFill>
                  <a:srgbClr val="002060"/>
                </a:solidFill>
              </a:rPr>
              <a:t>Parcel</a:t>
            </a:r>
            <a:endParaRPr lang="es-ES" sz="2200" dirty="0" smtClean="0">
              <a:solidFill>
                <a:srgbClr val="002060"/>
              </a:solidFill>
            </a:endParaRPr>
          </a:p>
          <a:p>
            <a:pPr marL="1257300" lvl="2" indent="-342900">
              <a:buFont typeface="+mj-lt"/>
              <a:buAutoNum type="arabicPeriod"/>
            </a:pPr>
            <a:endParaRPr lang="es-ES" sz="2200" dirty="0" smtClean="0">
              <a:solidFill>
                <a:srgbClr val="002060"/>
              </a:solidFill>
            </a:endParaRPr>
          </a:p>
          <a:p>
            <a:pPr marL="1257300" lvl="2" indent="-342900">
              <a:buFont typeface="+mj-lt"/>
              <a:buAutoNum type="arabicPeriod"/>
            </a:pPr>
            <a:r>
              <a:rPr lang="es-ES" sz="2200" dirty="0" err="1" smtClean="0">
                <a:solidFill>
                  <a:srgbClr val="002060"/>
                </a:solidFill>
              </a:rPr>
              <a:t>With</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cadastral</a:t>
            </a:r>
            <a:r>
              <a:rPr lang="es-ES" sz="2200" dirty="0" smtClean="0">
                <a:solidFill>
                  <a:srgbClr val="002060"/>
                </a:solidFill>
              </a:rPr>
              <a:t> </a:t>
            </a:r>
            <a:r>
              <a:rPr lang="es-ES" sz="2200" dirty="0" err="1" smtClean="0">
                <a:solidFill>
                  <a:srgbClr val="002060"/>
                </a:solidFill>
              </a:rPr>
              <a:t>certification</a:t>
            </a:r>
            <a:endParaRPr lang="es-ES" sz="2200" dirty="0" smtClean="0">
              <a:solidFill>
                <a:srgbClr val="002060"/>
              </a:solidFill>
            </a:endParaRPr>
          </a:p>
          <a:p>
            <a:pPr marL="1257300" lvl="2" indent="-342900">
              <a:buFont typeface="+mj-lt"/>
              <a:buAutoNum type="arabicPeriod"/>
            </a:pPr>
            <a:endParaRPr lang="es-ES" sz="2200" dirty="0" smtClean="0"/>
          </a:p>
          <a:p>
            <a:endParaRPr lang="es-ES" dirty="0" smtClean="0"/>
          </a:p>
          <a:p>
            <a:endParaRPr lang="es-ES" dirty="0" smtClean="0"/>
          </a:p>
          <a:p>
            <a:endParaRPr lang="es-ES" dirty="0" smtClean="0"/>
          </a:p>
          <a:p>
            <a:endParaRPr lang="en-US" dirty="0" smtClean="0"/>
          </a:p>
          <a:p>
            <a:endParaRPr lang="en-US" dirty="0" smtClean="0"/>
          </a:p>
          <a:p>
            <a:endParaRPr lang="en-US" dirty="0" smtClean="0"/>
          </a:p>
          <a:p>
            <a:endParaRPr lang="en-US" dirty="0" smtClean="0"/>
          </a:p>
          <a:p>
            <a:endParaRPr lang="es-ES" dirty="0"/>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11</a:t>
            </a:fld>
            <a:endParaRPr lang="es-ES"/>
          </a:p>
        </p:txBody>
      </p:sp>
      <p:pic>
        <p:nvPicPr>
          <p:cNvPr id="8" name="Picture 2" descr="Imatge relacionada">
            <a:hlinkClick r:id="rId2"/>
          </p:cNvPr>
          <p:cNvPicPr>
            <a:picLocks noChangeAspect="1" noChangeArrowheads="1"/>
          </p:cNvPicPr>
          <p:nvPr/>
        </p:nvPicPr>
        <p:blipFill>
          <a:blip r:embed="rId3" cstate="print"/>
          <a:srcRect/>
          <a:stretch>
            <a:fillRect/>
          </a:stretch>
        </p:blipFill>
        <p:spPr bwMode="auto">
          <a:xfrm>
            <a:off x="3923928" y="3140968"/>
            <a:ext cx="4896544" cy="8799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7338" y="1628775"/>
            <a:ext cx="8856662" cy="446405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pic>
        <p:nvPicPr>
          <p:cNvPr id="5130" name="Picture 3"/>
          <p:cNvPicPr>
            <a:picLocks noChangeAspect="1" noChangeArrowheads="1"/>
          </p:cNvPicPr>
          <p:nvPr/>
        </p:nvPicPr>
        <p:blipFill>
          <a:blip r:embed="rId3" cstate="email"/>
          <a:srcRect/>
          <a:stretch>
            <a:fillRect/>
          </a:stretch>
        </p:blipFill>
        <p:spPr bwMode="auto">
          <a:xfrm>
            <a:off x="0" y="1196752"/>
            <a:ext cx="9113189" cy="4464496"/>
          </a:xfrm>
          <a:prstGeom prst="rect">
            <a:avLst/>
          </a:prstGeom>
          <a:noFill/>
          <a:ln w="9525">
            <a:noFill/>
            <a:miter lim="800000"/>
            <a:headEnd/>
            <a:tailEnd/>
          </a:ln>
        </p:spPr>
      </p:pic>
      <p:pic>
        <p:nvPicPr>
          <p:cNvPr id="8" name="33 Imagen" descr="logo_gob_esp.png"/>
          <p:cNvPicPr>
            <a:picLocks noChangeAspect="1"/>
          </p:cNvPicPr>
          <p:nvPr/>
        </p:nvPicPr>
        <p:blipFill>
          <a:blip r:embed="rId4" cstate="email"/>
          <a:srcRect/>
          <a:stretch>
            <a:fillRect/>
          </a:stretch>
        </p:blipFill>
        <p:spPr bwMode="auto">
          <a:xfrm>
            <a:off x="323528" y="188640"/>
            <a:ext cx="2016125" cy="382588"/>
          </a:xfrm>
          <a:prstGeom prst="rect">
            <a:avLst/>
          </a:prstGeom>
          <a:noFill/>
          <a:ln w="9525">
            <a:noFill/>
            <a:miter lim="800000"/>
            <a:headEnd/>
            <a:tailEnd/>
          </a:ln>
        </p:spPr>
      </p:pic>
      <p:sp>
        <p:nvSpPr>
          <p:cNvPr id="7" name="6 Rectángulo"/>
          <p:cNvSpPr/>
          <p:nvPr/>
        </p:nvSpPr>
        <p:spPr>
          <a:xfrm>
            <a:off x="0" y="692696"/>
            <a:ext cx="6588224" cy="430887"/>
          </a:xfrm>
          <a:prstGeom prst="rect">
            <a:avLst/>
          </a:prstGeom>
        </p:spPr>
        <p:txBody>
          <a:bodyPr wrap="square">
            <a:spAutoFit/>
          </a:bodyPr>
          <a:lstStyle/>
          <a:p>
            <a:r>
              <a:rPr lang="en-US" dirty="0" smtClean="0"/>
              <a:t>1</a:t>
            </a:r>
            <a:r>
              <a:rPr lang="en-US" sz="2200" dirty="0" smtClean="0">
                <a:solidFill>
                  <a:srgbClr val="002060"/>
                </a:solidFill>
              </a:rPr>
              <a:t>. Free access from the screen, as query results</a:t>
            </a:r>
            <a:r>
              <a:rPr lang="en-US" dirty="0" smtClean="0">
                <a:solidFill>
                  <a:srgbClr val="002060"/>
                </a:solidFill>
              </a:rPr>
              <a:t>.</a:t>
            </a:r>
            <a:endParaRPr lang="es-ES" dirty="0">
              <a:solidFill>
                <a:srgbClr val="002060"/>
              </a:solidFill>
            </a:endParaRPr>
          </a:p>
        </p:txBody>
      </p:sp>
      <p:pic>
        <p:nvPicPr>
          <p:cNvPr id="104449" name="Picture 1"/>
          <p:cNvPicPr>
            <a:picLocks noChangeAspect="1" noChangeArrowheads="1"/>
          </p:cNvPicPr>
          <p:nvPr/>
        </p:nvPicPr>
        <p:blipFill>
          <a:blip r:embed="rId5" cstate="print"/>
          <a:srcRect/>
          <a:stretch>
            <a:fillRect/>
          </a:stretch>
        </p:blipFill>
        <p:spPr bwMode="auto">
          <a:xfrm>
            <a:off x="1871192" y="4049688"/>
            <a:ext cx="7272808" cy="2808312"/>
          </a:xfrm>
          <a:prstGeom prst="rect">
            <a:avLst/>
          </a:prstGeom>
          <a:noFill/>
          <a:ln w="9525">
            <a:noFill/>
            <a:miter lim="800000"/>
            <a:headEnd/>
            <a:tailEnd/>
          </a:ln>
        </p:spPr>
      </p:pic>
      <p:sp>
        <p:nvSpPr>
          <p:cNvPr id="9" name="8 Marcador de número de diapositiva"/>
          <p:cNvSpPr>
            <a:spLocks noGrp="1"/>
          </p:cNvSpPr>
          <p:nvPr>
            <p:ph type="sldNum" sz="quarter" idx="12"/>
          </p:nvPr>
        </p:nvSpPr>
        <p:spPr/>
        <p:txBody>
          <a:bodyPr/>
          <a:lstStyle/>
          <a:p>
            <a:fld id="{1B66F887-9FA1-464F-AFD8-4623EEBAB42F}" type="slidenum">
              <a:rPr lang="es-ES" smtClean="0"/>
              <a:pPr/>
              <a:t>12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4449"/>
                                        </p:tgtEl>
                                        <p:attrNameLst>
                                          <p:attrName>style.visibility</p:attrName>
                                        </p:attrNameLst>
                                      </p:cBhvr>
                                      <p:to>
                                        <p:strVal val="visible"/>
                                      </p:to>
                                    </p:set>
                                    <p:anim calcmode="lin" valueType="num">
                                      <p:cBhvr>
                                        <p:cTn id="7" dur="1000" fill="hold"/>
                                        <p:tgtEl>
                                          <p:spTgt spid="104449"/>
                                        </p:tgtEl>
                                        <p:attrNameLst>
                                          <p:attrName>ppt_w</p:attrName>
                                        </p:attrNameLst>
                                      </p:cBhvr>
                                      <p:tavLst>
                                        <p:tav tm="0">
                                          <p:val>
                                            <p:strVal val="#ppt_w*0.70"/>
                                          </p:val>
                                        </p:tav>
                                        <p:tav tm="100000">
                                          <p:val>
                                            <p:strVal val="#ppt_w"/>
                                          </p:val>
                                        </p:tav>
                                      </p:tavLst>
                                    </p:anim>
                                    <p:anim calcmode="lin" valueType="num">
                                      <p:cBhvr>
                                        <p:cTn id="8" dur="1000" fill="hold"/>
                                        <p:tgtEl>
                                          <p:spTgt spid="104449"/>
                                        </p:tgtEl>
                                        <p:attrNameLst>
                                          <p:attrName>ppt_h</p:attrName>
                                        </p:attrNameLst>
                                      </p:cBhvr>
                                      <p:tavLst>
                                        <p:tav tm="0">
                                          <p:val>
                                            <p:strVal val="#ppt_h"/>
                                          </p:val>
                                        </p:tav>
                                        <p:tav tm="100000">
                                          <p:val>
                                            <p:strVal val="#ppt_h"/>
                                          </p:val>
                                        </p:tav>
                                      </p:tavLst>
                                    </p:anim>
                                    <p:animEffect transition="in" filter="fade">
                                      <p:cBhvr>
                                        <p:cTn id="9" dur="1000"/>
                                        <p:tgtEl>
                                          <p:spTgt spid="104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7338" y="1556792"/>
            <a:ext cx="8856662" cy="446405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pic>
        <p:nvPicPr>
          <p:cNvPr id="9" name="33 Imagen" descr="logo_gob_esp.png"/>
          <p:cNvPicPr>
            <a:picLocks noChangeAspect="1"/>
          </p:cNvPicPr>
          <p:nvPr/>
        </p:nvPicPr>
        <p:blipFill>
          <a:blip r:embed="rId3" cstate="email"/>
          <a:srcRect/>
          <a:stretch>
            <a:fillRect/>
          </a:stretch>
        </p:blipFill>
        <p:spPr bwMode="auto">
          <a:xfrm>
            <a:off x="323528" y="188640"/>
            <a:ext cx="2016125" cy="382588"/>
          </a:xfrm>
          <a:prstGeom prst="rect">
            <a:avLst/>
          </a:prstGeom>
          <a:noFill/>
          <a:ln w="9525">
            <a:noFill/>
            <a:miter lim="800000"/>
            <a:headEnd/>
            <a:tailEnd/>
          </a:ln>
        </p:spPr>
      </p:pic>
      <p:sp>
        <p:nvSpPr>
          <p:cNvPr id="7" name="6 Rectángulo"/>
          <p:cNvSpPr/>
          <p:nvPr/>
        </p:nvSpPr>
        <p:spPr>
          <a:xfrm>
            <a:off x="683568" y="764704"/>
            <a:ext cx="6624736" cy="430887"/>
          </a:xfrm>
          <a:prstGeom prst="rect">
            <a:avLst/>
          </a:prstGeom>
        </p:spPr>
        <p:txBody>
          <a:bodyPr wrap="square">
            <a:spAutoFit/>
          </a:bodyPr>
          <a:lstStyle/>
          <a:p>
            <a:r>
              <a:rPr lang="es-ES" dirty="0" smtClean="0"/>
              <a:t>2</a:t>
            </a:r>
            <a:r>
              <a:rPr lang="es-ES" sz="2200" dirty="0" smtClean="0">
                <a:solidFill>
                  <a:srgbClr val="002060"/>
                </a:solidFill>
              </a:rPr>
              <a:t>. As a </a:t>
            </a:r>
            <a:r>
              <a:rPr lang="es-ES" sz="2200" dirty="0" err="1" smtClean="0">
                <a:solidFill>
                  <a:srgbClr val="002060"/>
                </a:solidFill>
              </a:rPr>
              <a:t>service</a:t>
            </a:r>
            <a:r>
              <a:rPr lang="es-ES" sz="2200" dirty="0" smtClean="0">
                <a:solidFill>
                  <a:srgbClr val="002060"/>
                </a:solidFill>
              </a:rPr>
              <a:t> </a:t>
            </a:r>
            <a:r>
              <a:rPr lang="es-ES" sz="2200" dirty="0" err="1" smtClean="0">
                <a:solidFill>
                  <a:srgbClr val="002060"/>
                </a:solidFill>
              </a:rPr>
              <a:t>using</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WFS INSPIRE </a:t>
            </a:r>
            <a:r>
              <a:rPr lang="es-ES" sz="2200" dirty="0" err="1" smtClean="0">
                <a:solidFill>
                  <a:srgbClr val="002060"/>
                </a:solidFill>
              </a:rPr>
              <a:t>cadastral</a:t>
            </a:r>
            <a:r>
              <a:rPr lang="es-ES" sz="2200" dirty="0" smtClean="0">
                <a:solidFill>
                  <a:srgbClr val="002060"/>
                </a:solidFill>
              </a:rPr>
              <a:t> </a:t>
            </a:r>
            <a:r>
              <a:rPr lang="es-ES" sz="2200" dirty="0" err="1" smtClean="0">
                <a:solidFill>
                  <a:srgbClr val="002060"/>
                </a:solidFill>
              </a:rPr>
              <a:t>Parcel</a:t>
            </a:r>
            <a:endParaRPr lang="es-ES" sz="2200" dirty="0">
              <a:solidFill>
                <a:srgbClr val="002060"/>
              </a:solidFill>
            </a:endParaRPr>
          </a:p>
        </p:txBody>
      </p:sp>
      <p:pic>
        <p:nvPicPr>
          <p:cNvPr id="102401" name="Picture 1"/>
          <p:cNvPicPr>
            <a:picLocks noChangeAspect="1" noChangeArrowheads="1"/>
          </p:cNvPicPr>
          <p:nvPr/>
        </p:nvPicPr>
        <p:blipFill>
          <a:blip r:embed="rId4" cstate="print"/>
          <a:srcRect/>
          <a:stretch>
            <a:fillRect/>
          </a:stretch>
        </p:blipFill>
        <p:spPr bwMode="auto">
          <a:xfrm>
            <a:off x="0" y="1340768"/>
            <a:ext cx="8892480" cy="3384376"/>
          </a:xfrm>
          <a:prstGeom prst="rect">
            <a:avLst/>
          </a:prstGeom>
          <a:noFill/>
          <a:ln w="9525">
            <a:noFill/>
            <a:miter lim="800000"/>
            <a:headEnd/>
            <a:tailEnd/>
          </a:ln>
        </p:spPr>
      </p:pic>
      <p:pic>
        <p:nvPicPr>
          <p:cNvPr id="102402" name="Picture 2"/>
          <p:cNvPicPr>
            <a:picLocks noChangeAspect="1" noChangeArrowheads="1"/>
          </p:cNvPicPr>
          <p:nvPr/>
        </p:nvPicPr>
        <p:blipFill>
          <a:blip r:embed="rId5" cstate="print"/>
          <a:srcRect/>
          <a:stretch>
            <a:fillRect/>
          </a:stretch>
        </p:blipFill>
        <p:spPr bwMode="auto">
          <a:xfrm>
            <a:off x="4557741" y="3068960"/>
            <a:ext cx="4586259" cy="3573016"/>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fld id="{1B66F887-9FA1-464F-AFD8-4623EEBAB42F}" type="slidenum">
              <a:rPr lang="es-ES" smtClean="0"/>
              <a:pPr/>
              <a:t>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1340768"/>
            <a:ext cx="3816424" cy="3477875"/>
          </a:xfrm>
          <a:prstGeom prst="rect">
            <a:avLst/>
          </a:prstGeom>
        </p:spPr>
        <p:txBody>
          <a:bodyPr wrap="square">
            <a:spAutoFit/>
          </a:bodyPr>
          <a:lstStyle/>
          <a:p>
            <a:r>
              <a:rPr lang="en-US" sz="2000" dirty="0" smtClean="0">
                <a:solidFill>
                  <a:srgbClr val="002060"/>
                </a:solidFill>
              </a:rPr>
              <a:t>The cadastral certification is an electronic document (PDF format).</a:t>
            </a:r>
          </a:p>
          <a:p>
            <a:endParaRPr lang="en-US" sz="2000" dirty="0" smtClean="0">
              <a:solidFill>
                <a:srgbClr val="002060"/>
              </a:solidFill>
            </a:endParaRPr>
          </a:p>
          <a:p>
            <a:r>
              <a:rPr lang="en-US" sz="2000" dirty="0" smtClean="0">
                <a:solidFill>
                  <a:srgbClr val="002060"/>
                </a:solidFill>
                <a:ea typeface="Calibri" pitchFamily="34" charset="0"/>
                <a:cs typeface="Times New Roman" pitchFamily="18" charset="0"/>
              </a:rPr>
              <a:t>It includes embedded the GML INSPIRE of cadastral parcel.</a:t>
            </a:r>
          </a:p>
          <a:p>
            <a:endParaRPr lang="en-US" sz="2000" dirty="0" smtClean="0">
              <a:solidFill>
                <a:srgbClr val="002060"/>
              </a:solidFill>
            </a:endParaRPr>
          </a:p>
          <a:p>
            <a:r>
              <a:rPr lang="en-US" sz="2000" dirty="0" smtClean="0">
                <a:solidFill>
                  <a:srgbClr val="002060"/>
                </a:solidFill>
              </a:rPr>
              <a:t> The certificate and its attached file are signed electronically using a Secure Verification Code (CSV)</a:t>
            </a:r>
          </a:p>
          <a:p>
            <a:endParaRPr lang="en-US" sz="2000" dirty="0" smtClean="0">
              <a:solidFill>
                <a:srgbClr val="002060"/>
              </a:solidFill>
            </a:endParaRPr>
          </a:p>
          <a:p>
            <a:r>
              <a:rPr lang="en-US" sz="2000" dirty="0" smtClean="0">
                <a:solidFill>
                  <a:srgbClr val="002060"/>
                </a:solidFill>
              </a:rPr>
              <a:t>Composed by 16 digits</a:t>
            </a:r>
            <a:endParaRPr lang="es-ES" dirty="0">
              <a:solidFill>
                <a:srgbClr val="002060"/>
              </a:solidFill>
            </a:endParaRPr>
          </a:p>
        </p:txBody>
      </p:sp>
      <p:pic>
        <p:nvPicPr>
          <p:cNvPr id="6" name="5 Imagen" descr="csv_carto_gml.png"/>
          <p:cNvPicPr>
            <a:picLocks noChangeAspect="1"/>
          </p:cNvPicPr>
          <p:nvPr/>
        </p:nvPicPr>
        <p:blipFill>
          <a:blip r:embed="rId2" cstate="print"/>
          <a:srcRect/>
          <a:stretch>
            <a:fillRect/>
          </a:stretch>
        </p:blipFill>
        <p:spPr>
          <a:xfrm>
            <a:off x="6444208" y="4797152"/>
            <a:ext cx="2245350" cy="980728"/>
          </a:xfrm>
          <a:prstGeom prst="rect">
            <a:avLst/>
          </a:prstGeom>
        </p:spPr>
      </p:pic>
      <p:sp>
        <p:nvSpPr>
          <p:cNvPr id="7" name="Rectangle 1"/>
          <p:cNvSpPr>
            <a:spLocks noChangeArrowheads="1"/>
          </p:cNvSpPr>
          <p:nvPr/>
        </p:nvSpPr>
        <p:spPr bwMode="auto">
          <a:xfrm>
            <a:off x="4741833" y="5846495"/>
            <a:ext cx="440216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dirty="0" smtClean="0">
                <a:ln>
                  <a:noFill/>
                </a:ln>
                <a:solidFill>
                  <a:srgbClr val="585858"/>
                </a:solidFill>
                <a:effectLst/>
                <a:latin typeface="Helvetica" pitchFamily="34" charset="0"/>
                <a:ea typeface="Calibri" pitchFamily="34" charset="0"/>
                <a:cs typeface="Arial" pitchFamily="34" charset="0"/>
              </a:rPr>
              <a:t> </a:t>
            </a:r>
            <a:r>
              <a:rPr kumimoji="0" lang="es-ES" sz="2000" b="0" i="0" u="none" strike="noStrike" cap="none" normalizeH="0" baseline="0" dirty="0" err="1" smtClean="0">
                <a:ln>
                  <a:noFill/>
                </a:ln>
                <a:solidFill>
                  <a:srgbClr val="002060"/>
                </a:solidFill>
                <a:effectLst/>
                <a:ea typeface="Calibri" pitchFamily="34" charset="0"/>
                <a:cs typeface="Arial" pitchFamily="34" charset="0"/>
              </a:rPr>
              <a:t>These</a:t>
            </a:r>
            <a:r>
              <a:rPr kumimoji="0" lang="es-ES" sz="2000" b="0" i="0" u="none" strike="noStrike" cap="none" normalizeH="0" baseline="0" dirty="0" smtClean="0">
                <a:ln>
                  <a:noFill/>
                </a:ln>
                <a:solidFill>
                  <a:srgbClr val="002060"/>
                </a:solidFill>
                <a:effectLst/>
                <a:ea typeface="Calibri" pitchFamily="34" charset="0"/>
                <a:cs typeface="Arial" pitchFamily="34" charset="0"/>
              </a:rPr>
              <a:t> 16 </a:t>
            </a:r>
            <a:r>
              <a:rPr kumimoji="0" lang="es-ES" sz="2000" b="0" i="0" u="none" strike="noStrike" cap="none" normalizeH="0" baseline="0" dirty="0" err="1" smtClean="0">
                <a:ln>
                  <a:noFill/>
                </a:ln>
                <a:solidFill>
                  <a:srgbClr val="002060"/>
                </a:solidFill>
                <a:effectLst/>
                <a:ea typeface="Calibri" pitchFamily="34" charset="0"/>
                <a:cs typeface="Arial" pitchFamily="34" charset="0"/>
              </a:rPr>
              <a:t>digits</a:t>
            </a:r>
            <a:r>
              <a:rPr kumimoji="0" lang="es-ES" sz="2000" b="0" i="0" u="none" strike="noStrike" cap="none" normalizeH="0" baseline="0" dirty="0" smtClean="0">
                <a:ln>
                  <a:noFill/>
                </a:ln>
                <a:solidFill>
                  <a:srgbClr val="002060"/>
                </a:solidFill>
                <a:effectLst/>
                <a:ea typeface="Calibri" pitchFamily="34" charset="0"/>
                <a:cs typeface="Arial" pitchFamily="34" charset="0"/>
              </a:rPr>
              <a:t>  are </a:t>
            </a:r>
            <a:r>
              <a:rPr kumimoji="0" lang="es-ES" sz="2000" b="0" i="0" u="none" strike="noStrike" cap="none" normalizeH="0" baseline="0" dirty="0" err="1" smtClean="0">
                <a:ln>
                  <a:noFill/>
                </a:ln>
                <a:solidFill>
                  <a:srgbClr val="002060"/>
                </a:solidFill>
                <a:effectLst/>
                <a:ea typeface="Calibri" pitchFamily="34" charset="0"/>
                <a:cs typeface="Arial" pitchFamily="34" charset="0"/>
              </a:rPr>
              <a:t>the</a:t>
            </a:r>
            <a:r>
              <a:rPr kumimoji="0" lang="es-ES" sz="2000" b="0" i="0" u="none" strike="noStrike" cap="none" normalizeH="0" baseline="0" dirty="0" smtClean="0">
                <a:ln>
                  <a:noFill/>
                </a:ln>
                <a:solidFill>
                  <a:srgbClr val="002060"/>
                </a:solidFill>
                <a:effectLst/>
                <a:ea typeface="Calibri" pitchFamily="34" charset="0"/>
                <a:cs typeface="Arial" pitchFamily="34" charset="0"/>
              </a:rPr>
              <a:t>  </a:t>
            </a:r>
            <a:r>
              <a:rPr kumimoji="0" lang="es-ES" sz="2000" b="0" i="0" u="none" strike="noStrike" cap="none" normalizeH="0" baseline="0" dirty="0" err="1" smtClean="0">
                <a:ln>
                  <a:noFill/>
                </a:ln>
                <a:solidFill>
                  <a:srgbClr val="002060"/>
                </a:solidFill>
                <a:effectLst/>
                <a:ea typeface="Calibri" pitchFamily="34" charset="0"/>
                <a:cs typeface="Arial" pitchFamily="34" charset="0"/>
              </a:rPr>
              <a:t>only</a:t>
            </a:r>
            <a:r>
              <a:rPr kumimoji="0" lang="es-ES" sz="2000" b="0" i="0" u="none" strike="noStrike" cap="none" normalizeH="0" baseline="0" dirty="0" smtClean="0">
                <a:ln>
                  <a:noFill/>
                </a:ln>
                <a:solidFill>
                  <a:srgbClr val="002060"/>
                </a:solidFill>
                <a:effectLst/>
                <a:ea typeface="Calibri" pitchFamily="34" charset="0"/>
                <a:cs typeface="Arial" pitchFamily="34" charset="0"/>
              </a:rPr>
              <a:t> </a:t>
            </a:r>
            <a:r>
              <a:rPr kumimoji="0" lang="es-ES" sz="2000" b="0" i="0" u="none" strike="noStrike" cap="none" normalizeH="0" baseline="0" dirty="0" err="1" smtClean="0">
                <a:ln>
                  <a:noFill/>
                </a:ln>
                <a:solidFill>
                  <a:srgbClr val="002060"/>
                </a:solidFill>
                <a:effectLst/>
                <a:ea typeface="Calibri" pitchFamily="34" charset="0"/>
                <a:cs typeface="Arial" pitchFamily="34" charset="0"/>
              </a:rPr>
              <a:t>information</a:t>
            </a:r>
            <a:r>
              <a:rPr kumimoji="0" lang="es-ES" sz="2000" b="0" i="0" u="none" strike="noStrike" cap="none" normalizeH="0" baseline="0" dirty="0" smtClean="0">
                <a:ln>
                  <a:noFill/>
                </a:ln>
                <a:solidFill>
                  <a:srgbClr val="002060"/>
                </a:solidFill>
                <a:effectLst/>
                <a:ea typeface="Calibri" pitchFamily="34" charset="0"/>
                <a:cs typeface="Arial" pitchFamily="34" charset="0"/>
              </a:rPr>
              <a:t> </a:t>
            </a:r>
            <a:r>
              <a:rPr kumimoji="0" lang="es-ES" sz="2000" b="0" i="0" u="none" strike="noStrike" cap="none" normalizeH="0" baseline="0" dirty="0" err="1" smtClean="0">
                <a:ln>
                  <a:noFill/>
                </a:ln>
                <a:solidFill>
                  <a:srgbClr val="002060"/>
                </a:solidFill>
                <a:effectLst/>
                <a:ea typeface="Calibri" pitchFamily="34" charset="0"/>
                <a:cs typeface="Arial" pitchFamily="34" charset="0"/>
              </a:rPr>
              <a:t>that</a:t>
            </a:r>
            <a:r>
              <a:rPr kumimoji="0" lang="es-ES" sz="2000" b="0" i="0" u="none" strike="noStrike" cap="none" normalizeH="0" baseline="0" dirty="0" smtClean="0">
                <a:ln>
                  <a:noFill/>
                </a:ln>
                <a:solidFill>
                  <a:srgbClr val="002060"/>
                </a:solidFill>
                <a:effectLst/>
                <a:ea typeface="Calibri" pitchFamily="34" charset="0"/>
                <a:cs typeface="Arial" pitchFamily="34" charset="0"/>
              </a:rPr>
              <a:t> </a:t>
            </a:r>
            <a:r>
              <a:rPr kumimoji="0" lang="es-ES" sz="2000" b="0" i="0" u="none" strike="noStrike" cap="none" normalizeH="0" baseline="0" dirty="0" err="1" smtClean="0">
                <a:ln>
                  <a:noFill/>
                </a:ln>
                <a:solidFill>
                  <a:srgbClr val="002060"/>
                </a:solidFill>
                <a:effectLst/>
                <a:ea typeface="Calibri" pitchFamily="34" charset="0"/>
                <a:cs typeface="Arial" pitchFamily="34" charset="0"/>
              </a:rPr>
              <a:t>is</a:t>
            </a:r>
            <a:r>
              <a:rPr kumimoji="0" lang="es-ES" sz="2000" b="0" i="0" u="none" strike="noStrike" cap="none" normalizeH="0" baseline="0" dirty="0" smtClean="0">
                <a:ln>
                  <a:noFill/>
                </a:ln>
                <a:solidFill>
                  <a:srgbClr val="002060"/>
                </a:solidFill>
                <a:effectLst/>
                <a:ea typeface="Calibri" pitchFamily="34" charset="0"/>
                <a:cs typeface="Arial" pitchFamily="34" charset="0"/>
              </a:rPr>
              <a:t> </a:t>
            </a:r>
            <a:r>
              <a:rPr kumimoji="0" lang="es-ES" sz="2000" b="0" i="0" u="none" strike="noStrike" cap="none" normalizeH="0" baseline="0" dirty="0" err="1" smtClean="0">
                <a:ln>
                  <a:noFill/>
                </a:ln>
                <a:solidFill>
                  <a:srgbClr val="002060"/>
                </a:solidFill>
                <a:effectLst/>
                <a:ea typeface="Calibri" pitchFamily="34" charset="0"/>
                <a:cs typeface="Arial" pitchFamily="34" charset="0"/>
              </a:rPr>
              <a:t>exchanged</a:t>
            </a:r>
            <a:endParaRPr kumimoji="0" lang="es-ES" b="0" i="0" u="none" strike="noStrike" cap="none" normalizeH="0" baseline="0" dirty="0" smtClean="0">
              <a:ln>
                <a:noFill/>
              </a:ln>
              <a:solidFill>
                <a:srgbClr val="002060"/>
              </a:solidFill>
              <a:effectLst/>
              <a:cs typeface="Arial" pitchFamily="34" charset="0"/>
            </a:endParaRPr>
          </a:p>
        </p:txBody>
      </p:sp>
      <p:pic>
        <p:nvPicPr>
          <p:cNvPr id="141315" name="Picture 3"/>
          <p:cNvPicPr>
            <a:picLocks noChangeAspect="1" noChangeArrowheads="1"/>
          </p:cNvPicPr>
          <p:nvPr/>
        </p:nvPicPr>
        <p:blipFill>
          <a:blip r:embed="rId3" cstate="print"/>
          <a:srcRect/>
          <a:stretch>
            <a:fillRect/>
          </a:stretch>
        </p:blipFill>
        <p:spPr bwMode="auto">
          <a:xfrm>
            <a:off x="0" y="2105472"/>
            <a:ext cx="4248472" cy="4752528"/>
          </a:xfrm>
          <a:prstGeom prst="rect">
            <a:avLst/>
          </a:prstGeom>
          <a:noFill/>
          <a:ln w="9525">
            <a:noFill/>
            <a:miter lim="800000"/>
            <a:headEnd/>
            <a:tailEnd/>
          </a:ln>
        </p:spPr>
      </p:pic>
      <p:sp>
        <p:nvSpPr>
          <p:cNvPr id="8" name="7 Rectángulo"/>
          <p:cNvSpPr/>
          <p:nvPr/>
        </p:nvSpPr>
        <p:spPr>
          <a:xfrm>
            <a:off x="251520" y="692696"/>
            <a:ext cx="8280920" cy="769441"/>
          </a:xfrm>
          <a:prstGeom prst="rect">
            <a:avLst/>
          </a:prstGeom>
        </p:spPr>
        <p:txBody>
          <a:bodyPr wrap="square">
            <a:spAutoFit/>
          </a:bodyPr>
          <a:lstStyle/>
          <a:p>
            <a:r>
              <a:rPr lang="en-US" dirty="0" smtClean="0"/>
              <a:t>3</a:t>
            </a:r>
            <a:r>
              <a:rPr lang="en-US" sz="2200" dirty="0" smtClean="0">
                <a:solidFill>
                  <a:srgbClr val="002060"/>
                </a:solidFill>
              </a:rPr>
              <a:t>.  With the cadastral certification, obtained by the title holders and public partners  agents</a:t>
            </a:r>
            <a:endParaRPr lang="es-ES" sz="2200" dirty="0">
              <a:solidFill>
                <a:srgbClr val="002060"/>
              </a:solidFill>
            </a:endParaRPr>
          </a:p>
        </p:txBody>
      </p:sp>
      <p:sp>
        <p:nvSpPr>
          <p:cNvPr id="9" name="8 Marcador de número de diapositiva"/>
          <p:cNvSpPr>
            <a:spLocks noGrp="1"/>
          </p:cNvSpPr>
          <p:nvPr>
            <p:ph type="sldNum" sz="quarter" idx="12"/>
          </p:nvPr>
        </p:nvSpPr>
        <p:spPr/>
        <p:txBody>
          <a:bodyPr/>
          <a:lstStyle/>
          <a:p>
            <a:fld id="{1B66F887-9FA1-464F-AFD8-4623EEBAB42F}" type="slidenum">
              <a:rPr lang="es-ES" smtClean="0"/>
              <a:pPr/>
              <a:t>14</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33 Imagen" descr="logo_gob_esp.png"/>
          <p:cNvPicPr>
            <a:picLocks noChangeAspect="1"/>
          </p:cNvPicPr>
          <p:nvPr/>
        </p:nvPicPr>
        <p:blipFill>
          <a:blip r:embed="rId3" cstate="email"/>
          <a:srcRect/>
          <a:stretch>
            <a:fillRect/>
          </a:stretch>
        </p:blipFill>
        <p:spPr bwMode="auto">
          <a:xfrm>
            <a:off x="323528" y="188640"/>
            <a:ext cx="2016125" cy="38258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639373" y="1340768"/>
            <a:ext cx="8174675" cy="5334114"/>
          </a:xfrm>
          <a:prstGeom prst="rect">
            <a:avLst/>
          </a:prstGeom>
          <a:noFill/>
          <a:ln w="9525">
            <a:noFill/>
            <a:miter lim="800000"/>
            <a:headEnd/>
            <a:tailEnd/>
          </a:ln>
        </p:spPr>
      </p:pic>
      <p:sp>
        <p:nvSpPr>
          <p:cNvPr id="4" name="3 Rectángulo"/>
          <p:cNvSpPr/>
          <p:nvPr/>
        </p:nvSpPr>
        <p:spPr>
          <a:xfrm>
            <a:off x="755576" y="836712"/>
            <a:ext cx="2981457" cy="461665"/>
          </a:xfrm>
          <a:prstGeom prst="rect">
            <a:avLst/>
          </a:prstGeom>
        </p:spPr>
        <p:txBody>
          <a:bodyPr wrap="none">
            <a:spAutoFit/>
          </a:bodyPr>
          <a:lstStyle/>
          <a:p>
            <a:r>
              <a:rPr lang="en-US" sz="2400" b="1" dirty="0" smtClean="0"/>
              <a:t>Cadastral certification</a:t>
            </a:r>
            <a:endParaRPr lang="es-ES" sz="2400" b="1" dirty="0"/>
          </a:p>
        </p:txBody>
      </p:sp>
      <p:sp>
        <p:nvSpPr>
          <p:cNvPr id="5" name="4 Marcador de número de diapositiva"/>
          <p:cNvSpPr>
            <a:spLocks noGrp="1"/>
          </p:cNvSpPr>
          <p:nvPr>
            <p:ph type="sldNum" sz="quarter" idx="12"/>
          </p:nvPr>
        </p:nvSpPr>
        <p:spPr/>
        <p:txBody>
          <a:bodyPr/>
          <a:lstStyle/>
          <a:p>
            <a:fld id="{1B66F887-9FA1-464F-AFD8-4623EEBAB42F}" type="slidenum">
              <a:rPr lang="es-ES" smtClean="0"/>
              <a:pPr/>
              <a:t>15</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33 Imagen" descr="logo_gob_esp.png"/>
          <p:cNvPicPr>
            <a:picLocks noChangeAspect="1"/>
          </p:cNvPicPr>
          <p:nvPr/>
        </p:nvPicPr>
        <p:blipFill>
          <a:blip r:embed="rId3" cstate="email"/>
          <a:srcRect/>
          <a:stretch>
            <a:fillRect/>
          </a:stretch>
        </p:blipFill>
        <p:spPr bwMode="auto">
          <a:xfrm>
            <a:off x="323528" y="188640"/>
            <a:ext cx="2016125" cy="382588"/>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3059832" y="4077072"/>
            <a:ext cx="5715000" cy="2498252"/>
          </a:xfrm>
          <a:prstGeom prst="rect">
            <a:avLst/>
          </a:prstGeom>
          <a:noFill/>
          <a:ln w="6350">
            <a:solidFill>
              <a:schemeClr val="tx1"/>
            </a:solid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243136" y="1556080"/>
            <a:ext cx="7620000" cy="2828925"/>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B66F887-9FA1-464F-AFD8-4623EEBAB42F}" type="slidenum">
              <a:rPr lang="es-ES" smtClean="0"/>
              <a:pPr/>
              <a:t>16</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srcRect/>
          <a:stretch>
            <a:fillRect/>
          </a:stretch>
        </p:blipFill>
        <p:spPr bwMode="auto">
          <a:xfrm>
            <a:off x="3995936" y="1628800"/>
            <a:ext cx="5004048" cy="2940610"/>
          </a:xfrm>
          <a:prstGeom prst="rect">
            <a:avLst/>
          </a:prstGeom>
          <a:noFill/>
          <a:ln w="9525">
            <a:noFill/>
            <a:miter lim="800000"/>
            <a:headEnd/>
            <a:tailEnd/>
          </a:ln>
        </p:spPr>
      </p:pic>
      <p:sp>
        <p:nvSpPr>
          <p:cNvPr id="5" name="4 Rectángulo"/>
          <p:cNvSpPr/>
          <p:nvPr/>
        </p:nvSpPr>
        <p:spPr>
          <a:xfrm>
            <a:off x="323528" y="764704"/>
            <a:ext cx="8496944" cy="5847755"/>
          </a:xfrm>
          <a:prstGeom prst="rect">
            <a:avLst/>
          </a:prstGeom>
        </p:spPr>
        <p:txBody>
          <a:bodyPr wrap="square">
            <a:spAutoFit/>
          </a:bodyPr>
          <a:lstStyle/>
          <a:p>
            <a:r>
              <a:rPr lang="en-US" sz="2200" dirty="0" smtClean="0">
                <a:solidFill>
                  <a:srgbClr val="002060"/>
                </a:solidFill>
              </a:rPr>
              <a:t>With this code CSV on the document it is possible to access  in any moment by internet to  the digital file in the Electronic Office of Cadastre.</a:t>
            </a: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endParaRPr lang="en-US" sz="2200" dirty="0" smtClean="0">
              <a:solidFill>
                <a:srgbClr val="002060"/>
              </a:solidFill>
            </a:endParaRPr>
          </a:p>
          <a:p>
            <a:pPr lvl="1"/>
            <a:r>
              <a:rPr lang="en-US" sz="2200" dirty="0" smtClean="0">
                <a:solidFill>
                  <a:srgbClr val="002060"/>
                </a:solidFill>
              </a:rPr>
              <a:t>• Citizens can be sure that the image on the document reflects the true coordinates.</a:t>
            </a:r>
          </a:p>
          <a:p>
            <a:pPr lvl="1"/>
            <a:endParaRPr lang="en-US" sz="2200" dirty="0" smtClean="0">
              <a:solidFill>
                <a:srgbClr val="002060"/>
              </a:solidFill>
            </a:endParaRPr>
          </a:p>
          <a:p>
            <a:pPr lvl="1"/>
            <a:r>
              <a:rPr lang="en-US" sz="2200" dirty="0" smtClean="0">
                <a:solidFill>
                  <a:srgbClr val="002060"/>
                </a:solidFill>
              </a:rPr>
              <a:t>• Applications of notaries and registrars use a web service to access the content of  the GML attached file using  only the code CSV.</a:t>
            </a: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17</a:t>
            </a:fld>
            <a:endParaRPr lang="es-ES"/>
          </a:p>
        </p:txBody>
      </p:sp>
      <p:pic>
        <p:nvPicPr>
          <p:cNvPr id="7" name="6 Imagen" descr="csv_carto_gml.png"/>
          <p:cNvPicPr>
            <a:picLocks noChangeAspect="1"/>
          </p:cNvPicPr>
          <p:nvPr/>
        </p:nvPicPr>
        <p:blipFill>
          <a:blip r:embed="rId3" cstate="print"/>
          <a:srcRect/>
          <a:stretch>
            <a:fillRect/>
          </a:stretch>
        </p:blipFill>
        <p:spPr>
          <a:xfrm>
            <a:off x="1043608" y="2780928"/>
            <a:ext cx="1224136" cy="43204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Resultado de imagen de citizens icono">
            <a:hlinkClick r:id="rId2"/>
          </p:cNvPr>
          <p:cNvPicPr/>
          <p:nvPr/>
        </p:nvPicPr>
        <p:blipFill>
          <a:blip r:embed="rId3" cstate="print"/>
          <a:srcRect/>
          <a:stretch>
            <a:fillRect/>
          </a:stretch>
        </p:blipFill>
        <p:spPr bwMode="auto">
          <a:xfrm>
            <a:off x="251520" y="1340768"/>
            <a:ext cx="1368152" cy="1536377"/>
          </a:xfrm>
          <a:prstGeom prst="rect">
            <a:avLst/>
          </a:prstGeom>
          <a:noFill/>
          <a:ln w="9525">
            <a:noFill/>
            <a:miter lim="800000"/>
            <a:headEnd/>
            <a:tailEnd/>
          </a:ln>
        </p:spPr>
      </p:pic>
      <p:pic>
        <p:nvPicPr>
          <p:cNvPr id="7" name="Picture 4" descr="Resultat d'imatges de catastro y notario">
            <a:hlinkClick r:id="rId4"/>
          </p:cNvPr>
          <p:cNvPicPr>
            <a:picLocks noChangeAspect="1" noChangeArrowheads="1"/>
          </p:cNvPicPr>
          <p:nvPr/>
        </p:nvPicPr>
        <p:blipFill>
          <a:blip r:embed="rId5" cstate="print"/>
          <a:srcRect/>
          <a:stretch>
            <a:fillRect/>
          </a:stretch>
        </p:blipFill>
        <p:spPr bwMode="auto">
          <a:xfrm>
            <a:off x="3491879" y="764704"/>
            <a:ext cx="1800201" cy="1440160"/>
          </a:xfrm>
          <a:prstGeom prst="rect">
            <a:avLst/>
          </a:prstGeom>
          <a:noFill/>
        </p:spPr>
      </p:pic>
      <p:pic>
        <p:nvPicPr>
          <p:cNvPr id="8" name="Picture 5" descr="reutilización catastral"/>
          <p:cNvPicPr>
            <a:picLocks noChangeAspect="1" noChangeArrowheads="1"/>
          </p:cNvPicPr>
          <p:nvPr/>
        </p:nvPicPr>
        <p:blipFill>
          <a:blip r:embed="rId6" cstate="print"/>
          <a:srcRect/>
          <a:stretch>
            <a:fillRect/>
          </a:stretch>
        </p:blipFill>
        <p:spPr bwMode="auto">
          <a:xfrm>
            <a:off x="3779912" y="2852936"/>
            <a:ext cx="2011710" cy="2186937"/>
          </a:xfrm>
          <a:prstGeom prst="rect">
            <a:avLst/>
          </a:prstGeom>
          <a:ln>
            <a:noFill/>
          </a:ln>
          <a:effectLst>
            <a:softEdge rad="112500"/>
          </a:effectLst>
        </p:spPr>
      </p:pic>
      <p:pic>
        <p:nvPicPr>
          <p:cNvPr id="9" name="Picture 6" descr="Resultat d'imatges de  catastro y notario">
            <a:hlinkClick r:id="rId7"/>
          </p:cNvPr>
          <p:cNvPicPr>
            <a:picLocks noChangeAspect="1" noChangeArrowheads="1"/>
          </p:cNvPicPr>
          <p:nvPr/>
        </p:nvPicPr>
        <p:blipFill>
          <a:blip r:embed="rId8" cstate="print"/>
          <a:srcRect/>
          <a:stretch>
            <a:fillRect/>
          </a:stretch>
        </p:blipFill>
        <p:spPr bwMode="auto">
          <a:xfrm>
            <a:off x="2843808" y="4221088"/>
            <a:ext cx="1296144" cy="595209"/>
          </a:xfrm>
          <a:prstGeom prst="rect">
            <a:avLst/>
          </a:prstGeom>
          <a:noFill/>
        </p:spPr>
      </p:pic>
      <p:pic>
        <p:nvPicPr>
          <p:cNvPr id="10" name="Picture 2" descr="Resultado de imagen de colegio de registradores">
            <a:hlinkClick r:id="rId9"/>
          </p:cNvPr>
          <p:cNvPicPr>
            <a:picLocks noChangeAspect="1" noChangeArrowheads="1"/>
          </p:cNvPicPr>
          <p:nvPr/>
        </p:nvPicPr>
        <p:blipFill>
          <a:blip r:embed="rId10" cstate="print"/>
          <a:srcRect/>
          <a:stretch>
            <a:fillRect/>
          </a:stretch>
        </p:blipFill>
        <p:spPr bwMode="auto">
          <a:xfrm>
            <a:off x="6516216" y="1772816"/>
            <a:ext cx="2040161" cy="1530121"/>
          </a:xfrm>
          <a:prstGeom prst="rect">
            <a:avLst/>
          </a:prstGeom>
          <a:noFill/>
          <a:ln>
            <a:solidFill>
              <a:schemeClr val="accent1"/>
            </a:solidFill>
          </a:ln>
        </p:spPr>
      </p:pic>
      <p:cxnSp>
        <p:nvCxnSpPr>
          <p:cNvPr id="13" name="12 Conector recto de flecha"/>
          <p:cNvCxnSpPr/>
          <p:nvPr/>
        </p:nvCxnSpPr>
        <p:spPr>
          <a:xfrm flipV="1">
            <a:off x="1907704" y="1412776"/>
            <a:ext cx="165618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427984" y="227687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4788024" y="227687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932040" y="1268760"/>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796136" y="2924944"/>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5868144" y="3212976"/>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179512" y="5301208"/>
            <a:ext cx="8748464" cy="769441"/>
          </a:xfrm>
          <a:prstGeom prst="rect">
            <a:avLst/>
          </a:prstGeom>
        </p:spPr>
        <p:txBody>
          <a:bodyPr wrap="square">
            <a:spAutoFit/>
          </a:bodyPr>
          <a:lstStyle/>
          <a:p>
            <a:r>
              <a:rPr lang="en-US" sz="2200" dirty="0" smtClean="0">
                <a:solidFill>
                  <a:srgbClr val="002060"/>
                </a:solidFill>
              </a:rPr>
              <a:t>This certificate is now used by citizens to describe the parcel in notaries and registry.</a:t>
            </a:r>
            <a:endParaRPr lang="es-ES" sz="2200" dirty="0">
              <a:solidFill>
                <a:srgbClr val="002060"/>
              </a:solidFill>
            </a:endParaRPr>
          </a:p>
        </p:txBody>
      </p:sp>
      <p:cxnSp>
        <p:nvCxnSpPr>
          <p:cNvPr id="25" name="24 Conector recto de flecha"/>
          <p:cNvCxnSpPr/>
          <p:nvPr/>
        </p:nvCxnSpPr>
        <p:spPr>
          <a:xfrm flipV="1">
            <a:off x="1907704" y="1412776"/>
            <a:ext cx="1656184"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4932040" y="1268760"/>
            <a:ext cx="1296144"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28 Marcador de número de diapositiva"/>
          <p:cNvSpPr>
            <a:spLocks noGrp="1"/>
          </p:cNvSpPr>
          <p:nvPr>
            <p:ph type="sldNum" sz="quarter" idx="12"/>
          </p:nvPr>
        </p:nvSpPr>
        <p:spPr/>
        <p:txBody>
          <a:bodyPr/>
          <a:lstStyle/>
          <a:p>
            <a:fld id="{1B66F887-9FA1-464F-AFD8-4623EEBAB42F}" type="slidenum">
              <a:rPr lang="es-ES" smtClean="0"/>
              <a:pPr/>
              <a:t>18</a:t>
            </a:fld>
            <a:endParaRPr lang="es-ES"/>
          </a:p>
        </p:txBody>
      </p:sp>
      <p:pic>
        <p:nvPicPr>
          <p:cNvPr id="31" name="30 Imagen" descr="csv_carto_gml.png"/>
          <p:cNvPicPr>
            <a:picLocks noChangeAspect="1"/>
          </p:cNvPicPr>
          <p:nvPr/>
        </p:nvPicPr>
        <p:blipFill>
          <a:blip r:embed="rId11" cstate="print"/>
          <a:srcRect/>
          <a:stretch>
            <a:fillRect/>
          </a:stretch>
        </p:blipFill>
        <p:spPr>
          <a:xfrm>
            <a:off x="4860032" y="2132856"/>
            <a:ext cx="1224136" cy="432048"/>
          </a:xfrm>
          <a:prstGeom prst="rect">
            <a:avLst/>
          </a:prstGeom>
        </p:spPr>
      </p:pic>
      <p:pic>
        <p:nvPicPr>
          <p:cNvPr id="33" name="32 Imagen" descr="csv_carto_gml.png"/>
          <p:cNvPicPr>
            <a:picLocks noChangeAspect="1"/>
          </p:cNvPicPr>
          <p:nvPr/>
        </p:nvPicPr>
        <p:blipFill>
          <a:blip r:embed="rId11" cstate="print"/>
          <a:srcRect/>
          <a:stretch>
            <a:fillRect/>
          </a:stretch>
        </p:blipFill>
        <p:spPr>
          <a:xfrm>
            <a:off x="5868144" y="3501008"/>
            <a:ext cx="1224136" cy="432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16"/>
                                        </p:tgtEl>
                                      </p:cBhvr>
                                      <p:by x="150000" y="150000"/>
                                    </p:animScale>
                                  </p:childTnLst>
                                </p:cTn>
                              </p:par>
                              <p:par>
                                <p:cTn id="17" presetID="6" presetClass="emph" presetSubtype="0" fill="hold" nodeType="withEffect">
                                  <p:stCondLst>
                                    <p:cond delay="0"/>
                                  </p:stCondLst>
                                  <p:childTnLst>
                                    <p:animScale>
                                      <p:cBhvr>
                                        <p:cTn id="18" dur="2000" fill="hold"/>
                                        <p:tgtEl>
                                          <p:spTgt spid="18"/>
                                        </p:tgtEl>
                                      </p:cBhvr>
                                      <p:by x="150000" y="150000"/>
                                    </p:animScale>
                                  </p:childTnLst>
                                </p:cTn>
                              </p:par>
                              <p:par>
                                <p:cTn id="19" presetID="6" presetClass="emph" presetSubtype="0" fill="hold" nodeType="withEffect">
                                  <p:stCondLst>
                                    <p:cond delay="0"/>
                                  </p:stCondLst>
                                  <p:childTnLst>
                                    <p:animScale>
                                      <p:cBhvr>
                                        <p:cTn id="20" dur="2000" fill="hold"/>
                                        <p:tgtEl>
                                          <p:spTgt spid="26"/>
                                        </p:tgtEl>
                                      </p:cBhvr>
                                      <p:by x="150000" y="150000"/>
                                    </p:animScale>
                                  </p:childTnLst>
                                </p:cTn>
                              </p:par>
                              <p:par>
                                <p:cTn id="21" presetID="6" presetClass="emph" presetSubtype="0" fill="hold" nodeType="withEffect">
                                  <p:stCondLst>
                                    <p:cond delay="0"/>
                                  </p:stCondLst>
                                  <p:childTnLst>
                                    <p:animScale>
                                      <p:cBhvr>
                                        <p:cTn id="22" dur="2000" fill="hold"/>
                                        <p:tgtEl>
                                          <p:spTgt spid="28"/>
                                        </p:tgtEl>
                                      </p:cBhvr>
                                      <p:by x="150000" y="150000"/>
                                    </p:animScale>
                                  </p:childTnLst>
                                </p:cTn>
                              </p:par>
                              <p:par>
                                <p:cTn id="23" presetID="55"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1000" fill="hold"/>
                                        <p:tgtEl>
                                          <p:spTgt spid="31"/>
                                        </p:tgtEl>
                                        <p:attrNameLst>
                                          <p:attrName>ppt_w</p:attrName>
                                        </p:attrNameLst>
                                      </p:cBhvr>
                                      <p:tavLst>
                                        <p:tav tm="0">
                                          <p:val>
                                            <p:strVal val="#ppt_w*0.70"/>
                                          </p:val>
                                        </p:tav>
                                        <p:tav tm="100000">
                                          <p:val>
                                            <p:strVal val="#ppt_w"/>
                                          </p:val>
                                        </p:tav>
                                      </p:tavLst>
                                    </p:anim>
                                    <p:anim calcmode="lin" valueType="num">
                                      <p:cBhvr>
                                        <p:cTn id="26" dur="1000" fill="hold"/>
                                        <p:tgtEl>
                                          <p:spTgt spid="31"/>
                                        </p:tgtEl>
                                        <p:attrNameLst>
                                          <p:attrName>ppt_h</p:attrName>
                                        </p:attrNameLst>
                                      </p:cBhvr>
                                      <p:tavLst>
                                        <p:tav tm="0">
                                          <p:val>
                                            <p:strVal val="#ppt_h"/>
                                          </p:val>
                                        </p:tav>
                                        <p:tav tm="100000">
                                          <p:val>
                                            <p:strVal val="#ppt_h"/>
                                          </p:val>
                                        </p:tav>
                                      </p:tavLst>
                                    </p:anim>
                                    <p:animEffect transition="in" filter="fade">
                                      <p:cBhvr>
                                        <p:cTn id="27" dur="1000"/>
                                        <p:tgtEl>
                                          <p:spTgt spid="31"/>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0.70"/>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52736"/>
            <a:ext cx="8568952" cy="4525963"/>
          </a:xfrm>
        </p:spPr>
        <p:txBody>
          <a:bodyPr>
            <a:normAutofit fontScale="25000" lnSpcReduction="20000"/>
          </a:bodyPr>
          <a:lstStyle/>
          <a:p>
            <a:pPr>
              <a:buNone/>
            </a:pPr>
            <a:r>
              <a:rPr lang="es-ES" sz="8000" dirty="0" err="1" smtClean="0">
                <a:solidFill>
                  <a:srgbClr val="002060"/>
                </a:solidFill>
              </a:rPr>
              <a:t>What</a:t>
            </a:r>
            <a:r>
              <a:rPr lang="es-ES" sz="8000" dirty="0" smtClean="0">
                <a:solidFill>
                  <a:srgbClr val="002060"/>
                </a:solidFill>
              </a:rPr>
              <a:t> </a:t>
            </a:r>
            <a:r>
              <a:rPr lang="es-ES" sz="8000" dirty="0" err="1" smtClean="0">
                <a:solidFill>
                  <a:srgbClr val="002060"/>
                </a:solidFill>
              </a:rPr>
              <a:t>happend</a:t>
            </a:r>
            <a:r>
              <a:rPr lang="es-ES" sz="8000" dirty="0" smtClean="0">
                <a:solidFill>
                  <a:srgbClr val="002060"/>
                </a:solidFill>
              </a:rPr>
              <a:t> </a:t>
            </a:r>
            <a:r>
              <a:rPr lang="es-ES" sz="8000" dirty="0" err="1" smtClean="0">
                <a:solidFill>
                  <a:srgbClr val="002060"/>
                </a:solidFill>
              </a:rPr>
              <a:t>when</a:t>
            </a:r>
            <a:r>
              <a:rPr lang="es-ES" sz="8000" dirty="0" smtClean="0">
                <a:solidFill>
                  <a:srgbClr val="002060"/>
                </a:solidFill>
              </a:rPr>
              <a:t> </a:t>
            </a:r>
            <a:r>
              <a:rPr lang="es-ES" sz="8000" dirty="0" err="1" smtClean="0">
                <a:solidFill>
                  <a:srgbClr val="002060"/>
                </a:solidFill>
              </a:rPr>
              <a:t>it</a:t>
            </a:r>
            <a:r>
              <a:rPr lang="es-ES" sz="8000" dirty="0" smtClean="0">
                <a:solidFill>
                  <a:srgbClr val="002060"/>
                </a:solidFill>
              </a:rPr>
              <a:t> </a:t>
            </a:r>
            <a:r>
              <a:rPr lang="es-ES" sz="8000" dirty="0" err="1" smtClean="0">
                <a:solidFill>
                  <a:srgbClr val="002060"/>
                </a:solidFill>
              </a:rPr>
              <a:t>is</a:t>
            </a:r>
            <a:r>
              <a:rPr lang="es-ES" sz="8000" dirty="0" smtClean="0">
                <a:solidFill>
                  <a:srgbClr val="002060"/>
                </a:solidFill>
              </a:rPr>
              <a:t> </a:t>
            </a:r>
            <a:r>
              <a:rPr lang="es-ES" sz="8000" dirty="0" err="1" smtClean="0">
                <a:solidFill>
                  <a:srgbClr val="002060"/>
                </a:solidFill>
              </a:rPr>
              <a:t>necesary</a:t>
            </a:r>
            <a:r>
              <a:rPr lang="es-ES" sz="8000" dirty="0" smtClean="0">
                <a:solidFill>
                  <a:srgbClr val="002060"/>
                </a:solidFill>
              </a:rPr>
              <a:t> </a:t>
            </a:r>
            <a:r>
              <a:rPr lang="es-ES" sz="8000" dirty="0" err="1" smtClean="0">
                <a:solidFill>
                  <a:srgbClr val="002060"/>
                </a:solidFill>
              </a:rPr>
              <a:t>to</a:t>
            </a:r>
            <a:r>
              <a:rPr lang="es-ES" sz="8000" dirty="0" smtClean="0">
                <a:solidFill>
                  <a:srgbClr val="002060"/>
                </a:solidFill>
              </a:rPr>
              <a:t> </a:t>
            </a:r>
            <a:r>
              <a:rPr lang="es-ES" sz="8000" dirty="0" err="1" smtClean="0">
                <a:solidFill>
                  <a:srgbClr val="002060"/>
                </a:solidFill>
              </a:rPr>
              <a:t>change</a:t>
            </a:r>
            <a:r>
              <a:rPr lang="es-ES" sz="8000" dirty="0" smtClean="0">
                <a:solidFill>
                  <a:srgbClr val="002060"/>
                </a:solidFill>
              </a:rPr>
              <a:t> </a:t>
            </a:r>
            <a:r>
              <a:rPr lang="es-ES" sz="8000" dirty="0" err="1" smtClean="0">
                <a:solidFill>
                  <a:srgbClr val="002060"/>
                </a:solidFill>
              </a:rPr>
              <a:t>the</a:t>
            </a:r>
            <a:r>
              <a:rPr lang="es-ES" sz="8000" dirty="0" smtClean="0">
                <a:solidFill>
                  <a:srgbClr val="002060"/>
                </a:solidFill>
              </a:rPr>
              <a:t> </a:t>
            </a:r>
            <a:r>
              <a:rPr lang="es-ES" sz="8000" dirty="0" err="1" smtClean="0">
                <a:solidFill>
                  <a:srgbClr val="002060"/>
                </a:solidFill>
              </a:rPr>
              <a:t>representation</a:t>
            </a:r>
            <a:r>
              <a:rPr lang="es-ES" sz="8000" dirty="0" smtClean="0">
                <a:solidFill>
                  <a:srgbClr val="002060"/>
                </a:solidFill>
              </a:rPr>
              <a:t> of </a:t>
            </a:r>
            <a:r>
              <a:rPr lang="es-ES" sz="8000" dirty="0" err="1" smtClean="0">
                <a:solidFill>
                  <a:srgbClr val="002060"/>
                </a:solidFill>
              </a:rPr>
              <a:t>the</a:t>
            </a:r>
            <a:r>
              <a:rPr lang="es-ES" sz="8000" dirty="0" smtClean="0">
                <a:solidFill>
                  <a:srgbClr val="002060"/>
                </a:solidFill>
              </a:rPr>
              <a:t> </a:t>
            </a:r>
            <a:r>
              <a:rPr lang="es-ES" sz="8000" dirty="0" err="1" smtClean="0">
                <a:solidFill>
                  <a:srgbClr val="002060"/>
                </a:solidFill>
              </a:rPr>
              <a:t>parcel</a:t>
            </a:r>
            <a:r>
              <a:rPr lang="es-ES" sz="8000" dirty="0" smtClean="0">
                <a:solidFill>
                  <a:srgbClr val="002060"/>
                </a:solidFill>
              </a:rPr>
              <a:t>?</a:t>
            </a:r>
          </a:p>
          <a:p>
            <a:pPr>
              <a:buNone/>
            </a:pPr>
            <a:endParaRPr lang="es-ES" sz="8000" dirty="0" smtClean="0">
              <a:solidFill>
                <a:srgbClr val="002060"/>
              </a:solidFill>
            </a:endParaRPr>
          </a:p>
          <a:p>
            <a:pPr lvl="1">
              <a:buNone/>
            </a:pPr>
            <a:r>
              <a:rPr lang="es-ES" sz="8000" dirty="0" smtClean="0">
                <a:solidFill>
                  <a:srgbClr val="002060"/>
                </a:solidFill>
              </a:rPr>
              <a:t>	-  </a:t>
            </a:r>
            <a:r>
              <a:rPr lang="es-ES" sz="8000" dirty="0" err="1" smtClean="0">
                <a:solidFill>
                  <a:srgbClr val="002060"/>
                </a:solidFill>
              </a:rPr>
              <a:t>declarations</a:t>
            </a:r>
            <a:r>
              <a:rPr lang="es-ES" sz="8000" dirty="0" smtClean="0">
                <a:solidFill>
                  <a:srgbClr val="002060"/>
                </a:solidFill>
              </a:rPr>
              <a:t> of </a:t>
            </a:r>
            <a:r>
              <a:rPr lang="es-ES" sz="8000" dirty="0" err="1" smtClean="0">
                <a:solidFill>
                  <a:srgbClr val="002060"/>
                </a:solidFill>
              </a:rPr>
              <a:t>citizens</a:t>
            </a:r>
            <a:r>
              <a:rPr lang="es-ES" sz="8000" dirty="0" smtClean="0">
                <a:solidFill>
                  <a:srgbClr val="002060"/>
                </a:solidFill>
              </a:rPr>
              <a:t>:  </a:t>
            </a:r>
            <a:r>
              <a:rPr lang="es-ES" sz="8000" dirty="0" err="1" smtClean="0">
                <a:solidFill>
                  <a:srgbClr val="002060"/>
                </a:solidFill>
              </a:rPr>
              <a:t>segregations</a:t>
            </a:r>
            <a:r>
              <a:rPr lang="es-ES" sz="8000" dirty="0" smtClean="0">
                <a:solidFill>
                  <a:srgbClr val="002060"/>
                </a:solidFill>
              </a:rPr>
              <a:t>,  </a:t>
            </a:r>
            <a:r>
              <a:rPr lang="es-ES" sz="8000" dirty="0" err="1" smtClean="0">
                <a:solidFill>
                  <a:srgbClr val="002060"/>
                </a:solidFill>
              </a:rPr>
              <a:t>divisions</a:t>
            </a:r>
            <a:r>
              <a:rPr lang="es-ES" sz="8000" dirty="0" smtClean="0">
                <a:solidFill>
                  <a:srgbClr val="002060"/>
                </a:solidFill>
              </a:rPr>
              <a:t>,  </a:t>
            </a:r>
            <a:r>
              <a:rPr lang="es-ES" sz="8000" dirty="0" err="1" smtClean="0">
                <a:solidFill>
                  <a:srgbClr val="002060"/>
                </a:solidFill>
              </a:rPr>
              <a:t>joints</a:t>
            </a:r>
            <a:r>
              <a:rPr lang="es-ES" sz="8000" dirty="0" smtClean="0">
                <a:solidFill>
                  <a:srgbClr val="002060"/>
                </a:solidFill>
              </a:rPr>
              <a:t> ..</a:t>
            </a:r>
          </a:p>
          <a:p>
            <a:pPr lvl="1">
              <a:buNone/>
            </a:pPr>
            <a:r>
              <a:rPr lang="es-ES" sz="8000" dirty="0" smtClean="0">
                <a:solidFill>
                  <a:srgbClr val="002060"/>
                </a:solidFill>
              </a:rPr>
              <a:t>	-  </a:t>
            </a:r>
            <a:r>
              <a:rPr lang="es-ES" sz="8000" dirty="0" err="1" smtClean="0">
                <a:solidFill>
                  <a:srgbClr val="002060"/>
                </a:solidFill>
              </a:rPr>
              <a:t>land</a:t>
            </a:r>
            <a:r>
              <a:rPr lang="es-ES" sz="8000" dirty="0" smtClean="0">
                <a:solidFill>
                  <a:srgbClr val="002060"/>
                </a:solidFill>
              </a:rPr>
              <a:t> </a:t>
            </a:r>
            <a:r>
              <a:rPr lang="es-ES" sz="8000" dirty="0" err="1" smtClean="0">
                <a:solidFill>
                  <a:srgbClr val="002060"/>
                </a:solidFill>
              </a:rPr>
              <a:t>consolidations</a:t>
            </a:r>
            <a:r>
              <a:rPr lang="es-ES" sz="8000" dirty="0" smtClean="0">
                <a:solidFill>
                  <a:srgbClr val="002060"/>
                </a:solidFill>
              </a:rPr>
              <a:t>, </a:t>
            </a:r>
          </a:p>
          <a:p>
            <a:pPr lvl="1">
              <a:buNone/>
            </a:pPr>
            <a:r>
              <a:rPr lang="es-ES" sz="8000" dirty="0" smtClean="0">
                <a:solidFill>
                  <a:srgbClr val="002060"/>
                </a:solidFill>
              </a:rPr>
              <a:t>	-  </a:t>
            </a:r>
            <a:r>
              <a:rPr lang="es-ES" sz="8000" dirty="0" err="1" smtClean="0">
                <a:solidFill>
                  <a:srgbClr val="002060"/>
                </a:solidFill>
              </a:rPr>
              <a:t>reparcelling</a:t>
            </a:r>
            <a:r>
              <a:rPr lang="es-ES" sz="8000" dirty="0" smtClean="0">
                <a:solidFill>
                  <a:srgbClr val="002060"/>
                </a:solidFill>
              </a:rPr>
              <a:t>,</a:t>
            </a:r>
          </a:p>
          <a:p>
            <a:pPr lvl="1">
              <a:buNone/>
            </a:pPr>
            <a:r>
              <a:rPr lang="es-ES" sz="8000" dirty="0" smtClean="0">
                <a:solidFill>
                  <a:srgbClr val="002060"/>
                </a:solidFill>
              </a:rPr>
              <a:t>	-  </a:t>
            </a:r>
            <a:r>
              <a:rPr lang="es-ES" sz="8000" dirty="0" err="1" smtClean="0">
                <a:solidFill>
                  <a:srgbClr val="002060"/>
                </a:solidFill>
              </a:rPr>
              <a:t>administrative</a:t>
            </a:r>
            <a:r>
              <a:rPr lang="es-ES" sz="8000" dirty="0" smtClean="0">
                <a:solidFill>
                  <a:srgbClr val="002060"/>
                </a:solidFill>
              </a:rPr>
              <a:t> </a:t>
            </a:r>
            <a:r>
              <a:rPr lang="es-ES" sz="8000" dirty="0" err="1" smtClean="0">
                <a:solidFill>
                  <a:srgbClr val="002060"/>
                </a:solidFill>
              </a:rPr>
              <a:t>demarcation</a:t>
            </a:r>
            <a:r>
              <a:rPr lang="es-ES" sz="8000" dirty="0" smtClean="0">
                <a:solidFill>
                  <a:srgbClr val="002060"/>
                </a:solidFill>
              </a:rPr>
              <a:t>, </a:t>
            </a:r>
          </a:p>
          <a:p>
            <a:pPr lvl="1">
              <a:buNone/>
            </a:pPr>
            <a:r>
              <a:rPr lang="es-ES" sz="8000" dirty="0" smtClean="0">
                <a:solidFill>
                  <a:srgbClr val="002060"/>
                </a:solidFill>
              </a:rPr>
              <a:t>	-  </a:t>
            </a:r>
            <a:r>
              <a:rPr lang="es-ES" sz="8000" dirty="0" err="1" smtClean="0">
                <a:solidFill>
                  <a:srgbClr val="002060"/>
                </a:solidFill>
              </a:rPr>
              <a:t>expropriation</a:t>
            </a:r>
            <a:r>
              <a:rPr lang="es-ES" sz="8000" dirty="0" smtClean="0">
                <a:solidFill>
                  <a:srgbClr val="002060"/>
                </a:solidFill>
              </a:rPr>
              <a:t> </a:t>
            </a:r>
          </a:p>
          <a:p>
            <a:pPr lvl="1">
              <a:buNone/>
            </a:pPr>
            <a:r>
              <a:rPr lang="es-ES" sz="8000" dirty="0" smtClean="0">
                <a:solidFill>
                  <a:srgbClr val="002060"/>
                </a:solidFill>
              </a:rPr>
              <a:t>	-  </a:t>
            </a:r>
            <a:r>
              <a:rPr lang="es-ES" sz="8000" dirty="0" err="1" smtClean="0">
                <a:solidFill>
                  <a:srgbClr val="002060"/>
                </a:solidFill>
              </a:rPr>
              <a:t>acts</a:t>
            </a:r>
            <a:r>
              <a:rPr lang="es-ES" sz="8000" dirty="0" smtClean="0">
                <a:solidFill>
                  <a:srgbClr val="002060"/>
                </a:solidFill>
              </a:rPr>
              <a:t> of  </a:t>
            </a:r>
            <a:r>
              <a:rPr lang="es-ES" sz="8000" dirty="0" err="1" smtClean="0">
                <a:solidFill>
                  <a:srgbClr val="002060"/>
                </a:solidFill>
              </a:rPr>
              <a:t>urban</a:t>
            </a:r>
            <a:r>
              <a:rPr lang="es-ES" sz="8000" dirty="0" smtClean="0">
                <a:solidFill>
                  <a:srgbClr val="002060"/>
                </a:solidFill>
              </a:rPr>
              <a:t> </a:t>
            </a:r>
            <a:r>
              <a:rPr lang="es-ES" sz="8000" dirty="0" err="1" smtClean="0">
                <a:solidFill>
                  <a:srgbClr val="002060"/>
                </a:solidFill>
              </a:rPr>
              <a:t>planning</a:t>
            </a:r>
            <a:r>
              <a:rPr lang="es-ES" sz="8000" dirty="0" smtClean="0">
                <a:solidFill>
                  <a:srgbClr val="002060"/>
                </a:solidFill>
              </a:rPr>
              <a:t> and  </a:t>
            </a:r>
            <a:r>
              <a:rPr lang="es-ES" sz="8000" dirty="0" err="1" smtClean="0">
                <a:solidFill>
                  <a:srgbClr val="002060"/>
                </a:solidFill>
              </a:rPr>
              <a:t>urban</a:t>
            </a:r>
            <a:r>
              <a:rPr lang="es-ES" sz="8000" dirty="0" smtClean="0">
                <a:solidFill>
                  <a:srgbClr val="002060"/>
                </a:solidFill>
              </a:rPr>
              <a:t> </a:t>
            </a:r>
            <a:r>
              <a:rPr lang="es-ES" sz="8000" dirty="0" err="1" smtClean="0">
                <a:solidFill>
                  <a:srgbClr val="002060"/>
                </a:solidFill>
              </a:rPr>
              <a:t>managing</a:t>
            </a:r>
            <a:endParaRPr lang="es-ES" sz="8000" dirty="0" smtClean="0">
              <a:solidFill>
                <a:srgbClr val="002060"/>
              </a:solidFill>
            </a:endParaRPr>
          </a:p>
          <a:p>
            <a:pPr lvl="1">
              <a:buNone/>
            </a:pPr>
            <a:endParaRPr lang="es-ES" sz="8000" dirty="0" smtClean="0">
              <a:solidFill>
                <a:srgbClr val="002060"/>
              </a:solidFill>
            </a:endParaRPr>
          </a:p>
          <a:p>
            <a:pPr>
              <a:buNone/>
            </a:pPr>
            <a:r>
              <a:rPr lang="es-ES" sz="8000" dirty="0" smtClean="0">
                <a:solidFill>
                  <a:srgbClr val="002060"/>
                </a:solidFill>
              </a:rPr>
              <a:t>		- </a:t>
            </a:r>
            <a:r>
              <a:rPr lang="es-ES" sz="8000" dirty="0" err="1" smtClean="0">
                <a:solidFill>
                  <a:srgbClr val="002060"/>
                </a:solidFill>
              </a:rPr>
              <a:t>first</a:t>
            </a:r>
            <a:r>
              <a:rPr lang="es-ES" sz="8000" dirty="0" smtClean="0">
                <a:solidFill>
                  <a:srgbClr val="002060"/>
                </a:solidFill>
              </a:rPr>
              <a:t> </a:t>
            </a:r>
            <a:r>
              <a:rPr lang="es-ES" sz="8000" dirty="0" err="1" smtClean="0">
                <a:solidFill>
                  <a:srgbClr val="002060"/>
                </a:solidFill>
              </a:rPr>
              <a:t>registration</a:t>
            </a:r>
            <a:r>
              <a:rPr lang="es-ES" sz="8000" dirty="0" smtClean="0">
                <a:solidFill>
                  <a:srgbClr val="002060"/>
                </a:solidFill>
              </a:rPr>
              <a:t>  in </a:t>
            </a:r>
            <a:r>
              <a:rPr lang="es-ES" sz="8000" dirty="0" err="1" smtClean="0">
                <a:solidFill>
                  <a:srgbClr val="002060"/>
                </a:solidFill>
              </a:rPr>
              <a:t>the</a:t>
            </a:r>
            <a:r>
              <a:rPr lang="es-ES" sz="8000" dirty="0" smtClean="0">
                <a:solidFill>
                  <a:srgbClr val="002060"/>
                </a:solidFill>
              </a:rPr>
              <a:t> PRR </a:t>
            </a:r>
            <a:r>
              <a:rPr lang="es-ES" sz="8000" dirty="0" err="1" smtClean="0">
                <a:solidFill>
                  <a:srgbClr val="002060"/>
                </a:solidFill>
              </a:rPr>
              <a:t>or</a:t>
            </a:r>
            <a:r>
              <a:rPr lang="es-ES" sz="8000" dirty="0" smtClean="0">
                <a:solidFill>
                  <a:srgbClr val="002060"/>
                </a:solidFill>
              </a:rPr>
              <a:t> </a:t>
            </a:r>
            <a:r>
              <a:rPr lang="es-ES" sz="8000" dirty="0" err="1" smtClean="0">
                <a:solidFill>
                  <a:srgbClr val="002060"/>
                </a:solidFill>
              </a:rPr>
              <a:t>reneval</a:t>
            </a:r>
            <a:r>
              <a:rPr lang="es-ES" sz="8000" dirty="0" smtClean="0">
                <a:solidFill>
                  <a:srgbClr val="FF0000"/>
                </a:solidFill>
              </a:rPr>
              <a:t> </a:t>
            </a:r>
          </a:p>
          <a:p>
            <a:pPr>
              <a:buNone/>
            </a:pPr>
            <a:r>
              <a:rPr lang="es-ES" sz="8000" dirty="0" smtClean="0">
                <a:solidFill>
                  <a:srgbClr val="FF0000"/>
                </a:solidFill>
              </a:rPr>
              <a:t>		- </a:t>
            </a:r>
            <a:r>
              <a:rPr lang="es-ES" sz="8000" dirty="0" err="1" smtClean="0">
                <a:solidFill>
                  <a:srgbClr val="002060"/>
                </a:solidFill>
              </a:rPr>
              <a:t>cadastral</a:t>
            </a:r>
            <a:r>
              <a:rPr lang="es-ES" sz="8000" dirty="0" smtClean="0">
                <a:solidFill>
                  <a:srgbClr val="002060"/>
                </a:solidFill>
              </a:rPr>
              <a:t> </a:t>
            </a:r>
            <a:r>
              <a:rPr lang="es-ES" sz="8000" dirty="0" err="1" smtClean="0">
                <a:solidFill>
                  <a:srgbClr val="002060"/>
                </a:solidFill>
              </a:rPr>
              <a:t>errors</a:t>
            </a:r>
            <a:endParaRPr lang="es-ES" sz="8000" dirty="0" smtClean="0">
              <a:solidFill>
                <a:srgbClr val="002060"/>
              </a:solidFill>
            </a:endParaRPr>
          </a:p>
          <a:p>
            <a:pPr>
              <a:buNone/>
            </a:pPr>
            <a:r>
              <a:rPr lang="es-ES" sz="8000" dirty="0" smtClean="0">
                <a:solidFill>
                  <a:srgbClr val="002060"/>
                </a:solidFill>
              </a:rPr>
              <a:t>			- </a:t>
            </a:r>
            <a:r>
              <a:rPr lang="es-ES" sz="8000" dirty="0" err="1" smtClean="0">
                <a:solidFill>
                  <a:srgbClr val="002060"/>
                </a:solidFill>
              </a:rPr>
              <a:t>from</a:t>
            </a:r>
            <a:r>
              <a:rPr lang="es-ES" sz="8000" dirty="0" smtClean="0">
                <a:solidFill>
                  <a:srgbClr val="002060"/>
                </a:solidFill>
              </a:rPr>
              <a:t> </a:t>
            </a:r>
            <a:r>
              <a:rPr lang="es-ES" sz="8000" dirty="0" err="1" smtClean="0">
                <a:solidFill>
                  <a:srgbClr val="002060"/>
                </a:solidFill>
              </a:rPr>
              <a:t>the</a:t>
            </a:r>
            <a:r>
              <a:rPr lang="es-ES" sz="8000" dirty="0" smtClean="0">
                <a:solidFill>
                  <a:srgbClr val="002060"/>
                </a:solidFill>
              </a:rPr>
              <a:t> </a:t>
            </a:r>
            <a:r>
              <a:rPr lang="es-ES" sz="8000" dirty="0" err="1" smtClean="0">
                <a:solidFill>
                  <a:srgbClr val="002060"/>
                </a:solidFill>
              </a:rPr>
              <a:t>basic</a:t>
            </a:r>
            <a:r>
              <a:rPr lang="es-ES" sz="8000" dirty="0" smtClean="0">
                <a:solidFill>
                  <a:srgbClr val="002060"/>
                </a:solidFill>
              </a:rPr>
              <a:t> </a:t>
            </a:r>
            <a:r>
              <a:rPr lang="es-ES" sz="8000" dirty="0" err="1" smtClean="0">
                <a:solidFill>
                  <a:srgbClr val="002060"/>
                </a:solidFill>
              </a:rPr>
              <a:t>cartogrphy</a:t>
            </a:r>
            <a:r>
              <a:rPr lang="es-ES" sz="8000" dirty="0" smtClean="0">
                <a:solidFill>
                  <a:srgbClr val="002060"/>
                </a:solidFill>
              </a:rPr>
              <a:t> (</a:t>
            </a:r>
            <a:r>
              <a:rPr lang="es-ES" sz="8000" dirty="0" err="1" smtClean="0">
                <a:solidFill>
                  <a:srgbClr val="002060"/>
                </a:solidFill>
              </a:rPr>
              <a:t>ortho</a:t>
            </a:r>
            <a:r>
              <a:rPr lang="es-ES" sz="8000" dirty="0" smtClean="0">
                <a:solidFill>
                  <a:srgbClr val="002060"/>
                </a:solidFill>
              </a:rPr>
              <a:t> </a:t>
            </a:r>
            <a:r>
              <a:rPr lang="es-ES" sz="8000" dirty="0" err="1" smtClean="0">
                <a:solidFill>
                  <a:srgbClr val="002060"/>
                </a:solidFill>
              </a:rPr>
              <a:t>or</a:t>
            </a:r>
            <a:r>
              <a:rPr lang="es-ES" sz="8000" dirty="0" smtClean="0">
                <a:solidFill>
                  <a:srgbClr val="002060"/>
                </a:solidFill>
              </a:rPr>
              <a:t> </a:t>
            </a:r>
            <a:r>
              <a:rPr lang="es-ES" sz="8000" dirty="0" err="1" smtClean="0">
                <a:solidFill>
                  <a:srgbClr val="002060"/>
                </a:solidFill>
              </a:rPr>
              <a:t>topographyc</a:t>
            </a:r>
            <a:r>
              <a:rPr lang="es-ES" sz="8000" dirty="0" smtClean="0">
                <a:solidFill>
                  <a:srgbClr val="002060"/>
                </a:solidFill>
              </a:rPr>
              <a:t> </a:t>
            </a:r>
            <a:r>
              <a:rPr lang="es-ES" sz="8000" dirty="0" err="1" smtClean="0">
                <a:solidFill>
                  <a:srgbClr val="002060"/>
                </a:solidFill>
              </a:rPr>
              <a:t>map</a:t>
            </a:r>
            <a:r>
              <a:rPr lang="es-ES" sz="8000" dirty="0" smtClean="0">
                <a:solidFill>
                  <a:srgbClr val="002060"/>
                </a:solidFill>
              </a:rPr>
              <a:t>)</a:t>
            </a:r>
          </a:p>
          <a:p>
            <a:pPr>
              <a:buNone/>
            </a:pPr>
            <a:r>
              <a:rPr lang="es-ES" sz="8000" dirty="0" smtClean="0">
                <a:solidFill>
                  <a:srgbClr val="002060"/>
                </a:solidFill>
              </a:rPr>
              <a:t>			-  </a:t>
            </a:r>
            <a:r>
              <a:rPr lang="es-ES" sz="8000" dirty="0" err="1" smtClean="0">
                <a:solidFill>
                  <a:srgbClr val="002060"/>
                </a:solidFill>
              </a:rPr>
              <a:t>or</a:t>
            </a:r>
            <a:r>
              <a:rPr lang="es-ES" sz="8000" dirty="0" smtClean="0">
                <a:solidFill>
                  <a:srgbClr val="002060"/>
                </a:solidFill>
              </a:rPr>
              <a:t>  </a:t>
            </a:r>
            <a:r>
              <a:rPr lang="es-ES" sz="8000" dirty="0" err="1" smtClean="0">
                <a:solidFill>
                  <a:srgbClr val="002060"/>
                </a:solidFill>
              </a:rPr>
              <a:t>wrong</a:t>
            </a:r>
            <a:r>
              <a:rPr lang="es-ES" sz="8000" dirty="0" smtClean="0">
                <a:solidFill>
                  <a:srgbClr val="002060"/>
                </a:solidFill>
              </a:rPr>
              <a:t> </a:t>
            </a:r>
            <a:r>
              <a:rPr lang="es-ES" sz="8000" dirty="0" err="1" smtClean="0">
                <a:solidFill>
                  <a:srgbClr val="002060"/>
                </a:solidFill>
              </a:rPr>
              <a:t>delimitation</a:t>
            </a:r>
            <a:r>
              <a:rPr lang="es-ES" sz="8000" dirty="0" smtClean="0">
                <a:solidFill>
                  <a:srgbClr val="002060"/>
                </a:solidFill>
              </a:rPr>
              <a:t> of </a:t>
            </a:r>
            <a:r>
              <a:rPr lang="es-ES" sz="8000" dirty="0" err="1" smtClean="0">
                <a:solidFill>
                  <a:srgbClr val="002060"/>
                </a:solidFill>
              </a:rPr>
              <a:t>the</a:t>
            </a:r>
            <a:r>
              <a:rPr lang="es-ES" sz="8000" dirty="0" smtClean="0">
                <a:solidFill>
                  <a:srgbClr val="002060"/>
                </a:solidFill>
              </a:rPr>
              <a:t> </a:t>
            </a:r>
            <a:r>
              <a:rPr lang="es-ES" sz="8000" dirty="0" err="1" smtClean="0">
                <a:solidFill>
                  <a:srgbClr val="002060"/>
                </a:solidFill>
              </a:rPr>
              <a:t>parcel</a:t>
            </a:r>
            <a:endParaRPr lang="es-ES" sz="8000" dirty="0" smtClean="0">
              <a:solidFill>
                <a:srgbClr val="002060"/>
              </a:solidFill>
            </a:endParaRPr>
          </a:p>
          <a:p>
            <a:pPr>
              <a:buNone/>
            </a:pPr>
            <a:r>
              <a:rPr lang="es-ES" sz="8000" dirty="0" smtClean="0">
                <a:solidFill>
                  <a:srgbClr val="002060"/>
                </a:solidFill>
              </a:rPr>
              <a:t>		-  </a:t>
            </a:r>
            <a:r>
              <a:rPr lang="es-ES" sz="8000" dirty="0" err="1" smtClean="0">
                <a:solidFill>
                  <a:srgbClr val="002060"/>
                </a:solidFill>
              </a:rPr>
              <a:t>Property</a:t>
            </a:r>
            <a:r>
              <a:rPr lang="es-ES" sz="8000" dirty="0" smtClean="0">
                <a:solidFill>
                  <a:srgbClr val="002060"/>
                </a:solidFill>
              </a:rPr>
              <a:t> </a:t>
            </a:r>
            <a:r>
              <a:rPr lang="es-ES" sz="8000" dirty="0" err="1" smtClean="0">
                <a:solidFill>
                  <a:srgbClr val="002060"/>
                </a:solidFill>
              </a:rPr>
              <a:t>Right</a:t>
            </a:r>
            <a:r>
              <a:rPr lang="es-ES" sz="8000" dirty="0" smtClean="0">
                <a:solidFill>
                  <a:srgbClr val="002060"/>
                </a:solidFill>
              </a:rPr>
              <a:t> </a:t>
            </a:r>
            <a:r>
              <a:rPr lang="es-ES" sz="8000" dirty="0" err="1" smtClean="0">
                <a:solidFill>
                  <a:srgbClr val="002060"/>
                </a:solidFill>
              </a:rPr>
              <a:t>Register</a:t>
            </a:r>
            <a:r>
              <a:rPr lang="es-ES" sz="8000" dirty="0" smtClean="0">
                <a:solidFill>
                  <a:srgbClr val="002060"/>
                </a:solidFill>
              </a:rPr>
              <a:t> error </a:t>
            </a:r>
            <a:r>
              <a:rPr lang="es-ES" sz="8000" dirty="0" err="1" smtClean="0">
                <a:solidFill>
                  <a:srgbClr val="002060"/>
                </a:solidFill>
              </a:rPr>
              <a:t>that</a:t>
            </a:r>
            <a:r>
              <a:rPr lang="es-ES" sz="8000" dirty="0" smtClean="0">
                <a:solidFill>
                  <a:srgbClr val="002060"/>
                </a:solidFill>
              </a:rPr>
              <a:t> </a:t>
            </a:r>
            <a:r>
              <a:rPr lang="es-ES" sz="8000" dirty="0" err="1" smtClean="0">
                <a:solidFill>
                  <a:srgbClr val="002060"/>
                </a:solidFill>
              </a:rPr>
              <a:t>change</a:t>
            </a:r>
            <a:r>
              <a:rPr lang="es-ES" sz="8000" dirty="0" smtClean="0">
                <a:solidFill>
                  <a:srgbClr val="002060"/>
                </a:solidFill>
              </a:rPr>
              <a:t> </a:t>
            </a:r>
            <a:r>
              <a:rPr lang="es-ES" sz="8000" dirty="0" err="1" smtClean="0">
                <a:solidFill>
                  <a:srgbClr val="002060"/>
                </a:solidFill>
              </a:rPr>
              <a:t>the</a:t>
            </a:r>
            <a:r>
              <a:rPr lang="es-ES" sz="8000" dirty="0" smtClean="0">
                <a:solidFill>
                  <a:srgbClr val="002060"/>
                </a:solidFill>
              </a:rPr>
              <a:t> </a:t>
            </a:r>
            <a:r>
              <a:rPr lang="es-ES" sz="8000" dirty="0" err="1" smtClean="0">
                <a:solidFill>
                  <a:srgbClr val="002060"/>
                </a:solidFill>
              </a:rPr>
              <a:t>physsical</a:t>
            </a:r>
            <a:r>
              <a:rPr lang="es-ES" sz="8000" dirty="0" smtClean="0">
                <a:solidFill>
                  <a:srgbClr val="002060"/>
                </a:solidFill>
              </a:rPr>
              <a:t> </a:t>
            </a:r>
            <a:r>
              <a:rPr lang="es-ES" sz="8000" dirty="0" err="1" smtClean="0">
                <a:solidFill>
                  <a:srgbClr val="002060"/>
                </a:solidFill>
              </a:rPr>
              <a:t>representation</a:t>
            </a:r>
            <a:r>
              <a:rPr lang="es-ES" sz="8000" dirty="0" smtClean="0">
                <a:solidFill>
                  <a:srgbClr val="002060"/>
                </a:solidFill>
              </a:rPr>
              <a:t> 	of </a:t>
            </a:r>
            <a:r>
              <a:rPr lang="es-ES" sz="8000" dirty="0" err="1" smtClean="0">
                <a:solidFill>
                  <a:srgbClr val="002060"/>
                </a:solidFill>
              </a:rPr>
              <a:t>parcels</a:t>
            </a:r>
            <a:endParaRPr lang="es-ES" sz="8000" dirty="0" smtClean="0">
              <a:solidFill>
                <a:srgbClr val="002060"/>
              </a:solidFill>
            </a:endParaRPr>
          </a:p>
          <a:p>
            <a:pPr>
              <a:buNone/>
            </a:pPr>
            <a:endParaRPr lang="es-ES" sz="8000" dirty="0" smtClean="0">
              <a:solidFill>
                <a:srgbClr val="002060"/>
              </a:solidFill>
            </a:endParaRPr>
          </a:p>
          <a:p>
            <a:pPr>
              <a:buNone/>
            </a:pPr>
            <a:r>
              <a:rPr lang="es-ES" sz="8000" dirty="0" smtClean="0">
                <a:solidFill>
                  <a:srgbClr val="002060"/>
                </a:solidFill>
              </a:rPr>
              <a:t>	</a:t>
            </a:r>
            <a:r>
              <a:rPr lang="en-US" sz="8000" dirty="0" smtClean="0">
                <a:solidFill>
                  <a:srgbClr val="002060"/>
                </a:solidFill>
              </a:rPr>
              <a:t> Citizens  and administrations   must provide   an  </a:t>
            </a:r>
            <a:r>
              <a:rPr lang="en-US" sz="8000" b="1" dirty="0" smtClean="0">
                <a:solidFill>
                  <a:srgbClr val="002060"/>
                </a:solidFill>
              </a:rPr>
              <a:t>alternative  geo-referenced representation</a:t>
            </a:r>
            <a:endParaRPr lang="en-US" sz="8000" dirty="0" smtClean="0">
              <a:solidFill>
                <a:srgbClr val="002060"/>
              </a:solidFill>
            </a:endParaRPr>
          </a:p>
          <a:p>
            <a:pPr>
              <a:buNone/>
            </a:pPr>
            <a:endParaRPr lang="es-ES" sz="8000" dirty="0" smtClean="0">
              <a:solidFill>
                <a:srgbClr val="FF0000"/>
              </a:solidFill>
            </a:endParaRPr>
          </a:p>
          <a:p>
            <a:pPr>
              <a:buNone/>
            </a:pPr>
            <a:endParaRPr lang="es-ES" dirty="0" smtClean="0">
              <a:solidFill>
                <a:srgbClr val="FF0000"/>
              </a:solidFill>
            </a:endParaRPr>
          </a:p>
          <a:p>
            <a:pPr>
              <a:buNone/>
            </a:pPr>
            <a:endParaRPr lang="es-ES" dirty="0" smtClean="0"/>
          </a:p>
          <a:p>
            <a:endParaRPr lang="es-ES" dirty="0"/>
          </a:p>
        </p:txBody>
      </p:sp>
      <p:sp>
        <p:nvSpPr>
          <p:cNvPr id="4" name="3 Marcador de número de diapositiva"/>
          <p:cNvSpPr>
            <a:spLocks noGrp="1"/>
          </p:cNvSpPr>
          <p:nvPr>
            <p:ph type="sldNum" sz="quarter" idx="12"/>
          </p:nvPr>
        </p:nvSpPr>
        <p:spPr/>
        <p:txBody>
          <a:bodyPr/>
          <a:lstStyle/>
          <a:p>
            <a:fld id="{1B66F887-9FA1-464F-AFD8-4623EEBAB42F}" type="slidenum">
              <a:rPr lang="es-ES" smtClean="0"/>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24744"/>
            <a:ext cx="8280920" cy="1614160"/>
          </a:xfrm>
          <a:prstGeom prst="rect">
            <a:avLst/>
          </a:prstGeom>
        </p:spPr>
        <p:txBody>
          <a:bodyPr wrap="square">
            <a:spAutoFit/>
          </a:bodyPr>
          <a:lstStyle/>
          <a:p>
            <a:pPr lvl="0" algn="just" fontAlgn="base">
              <a:lnSpc>
                <a:spcPct val="114000"/>
              </a:lnSpc>
              <a:spcBef>
                <a:spcPct val="0"/>
              </a:spcBef>
              <a:spcAft>
                <a:spcPct val="0"/>
              </a:spcAft>
            </a:pPr>
            <a:r>
              <a:rPr kumimoji="0" lang="en-US" sz="2200" b="0" i="0" u="none" strike="noStrike" cap="none" normalizeH="0" baseline="0" dirty="0" smtClean="0">
                <a:ln>
                  <a:noFill/>
                </a:ln>
                <a:solidFill>
                  <a:srgbClr val="002060"/>
                </a:solidFill>
                <a:effectLst/>
                <a:ea typeface="Calibri" pitchFamily="34" charset="0"/>
                <a:cs typeface="Times New Roman" pitchFamily="18" charset="0"/>
              </a:rPr>
              <a:t>In Spain the Cadastre and the Property Rights Registry are institutions with differentiated competences which need the coordination of their information for a better identification and description of real estates and an adequate provision of services to citizens and administrations. </a:t>
            </a:r>
          </a:p>
        </p:txBody>
      </p:sp>
      <p:sp>
        <p:nvSpPr>
          <p:cNvPr id="5" name="4 Rectángulo"/>
          <p:cNvSpPr/>
          <p:nvPr/>
        </p:nvSpPr>
        <p:spPr>
          <a:xfrm>
            <a:off x="1475656" y="3284984"/>
            <a:ext cx="7668344" cy="3200876"/>
          </a:xfrm>
          <a:prstGeom prst="rect">
            <a:avLst/>
          </a:prstGeom>
        </p:spPr>
        <p:txBody>
          <a:bodyPr wrap="square">
            <a:spAutoFit/>
          </a:bodyPr>
          <a:lstStyle/>
          <a:p>
            <a:r>
              <a:rPr lang="en-US" sz="2200" dirty="0" smtClean="0">
                <a:solidFill>
                  <a:srgbClr val="002060"/>
                </a:solidFill>
                <a:ea typeface="Calibri" pitchFamily="34" charset="0"/>
                <a:cs typeface="Times New Roman" pitchFamily="18" charset="0"/>
              </a:rPr>
              <a:t>We </a:t>
            </a:r>
            <a:r>
              <a:rPr lang="en-US" sz="2200" dirty="0">
                <a:solidFill>
                  <a:srgbClr val="002060"/>
                </a:solidFill>
                <a:ea typeface="Calibri" pitchFamily="34" charset="0"/>
                <a:cs typeface="Times New Roman" pitchFamily="18" charset="0"/>
              </a:rPr>
              <a:t>have been trying to coordinate both institutions since </a:t>
            </a:r>
            <a:r>
              <a:rPr lang="en-US" sz="2200" dirty="0" smtClean="0">
                <a:solidFill>
                  <a:srgbClr val="002060"/>
                </a:solidFill>
                <a:ea typeface="Calibri" pitchFamily="34" charset="0"/>
                <a:cs typeface="Times New Roman" pitchFamily="18" charset="0"/>
              </a:rPr>
              <a:t>1906</a:t>
            </a:r>
          </a:p>
          <a:p>
            <a:endParaRPr lang="en-US" sz="2200" dirty="0" smtClean="0">
              <a:solidFill>
                <a:srgbClr val="002060"/>
              </a:solidFill>
              <a:ea typeface="Calibri" pitchFamily="34" charset="0"/>
              <a:cs typeface="Times New Roman" pitchFamily="18" charset="0"/>
            </a:endParaRPr>
          </a:p>
          <a:p>
            <a:r>
              <a:rPr lang="en-US" sz="2200" dirty="0" smtClean="0">
                <a:solidFill>
                  <a:srgbClr val="002060"/>
                </a:solidFill>
                <a:ea typeface="Calibri" pitchFamily="34" charset="0"/>
                <a:cs typeface="Times New Roman" pitchFamily="18" charset="0"/>
              </a:rPr>
              <a:t>Now</a:t>
            </a:r>
            <a:endParaRPr lang="en-US" sz="2200" dirty="0">
              <a:solidFill>
                <a:srgbClr val="002060"/>
              </a:solidFill>
              <a:ea typeface="Calibri" pitchFamily="34" charset="0"/>
              <a:cs typeface="Times New Roman" pitchFamily="18" charset="0"/>
            </a:endParaRPr>
          </a:p>
          <a:p>
            <a:pPr>
              <a:buFont typeface="Arial" pitchFamily="34" charset="0"/>
              <a:buChar char="•"/>
            </a:pPr>
            <a:r>
              <a:rPr lang="en-US" sz="2200" dirty="0" smtClean="0">
                <a:solidFill>
                  <a:srgbClr val="002060"/>
                </a:solidFill>
                <a:ea typeface="Calibri" pitchFamily="34" charset="0"/>
                <a:cs typeface="Times New Roman" pitchFamily="18" charset="0"/>
              </a:rPr>
              <a:t>Technologic developments</a:t>
            </a:r>
          </a:p>
          <a:p>
            <a:pPr>
              <a:buFont typeface="Arial" pitchFamily="34" charset="0"/>
              <a:buChar char="•"/>
            </a:pPr>
            <a:r>
              <a:rPr lang="en-US" sz="2200" dirty="0" smtClean="0">
                <a:solidFill>
                  <a:srgbClr val="002060"/>
                </a:solidFill>
                <a:ea typeface="Calibri" pitchFamily="34" charset="0"/>
                <a:cs typeface="Times New Roman" pitchFamily="18" charset="0"/>
              </a:rPr>
              <a:t>Social Changes</a:t>
            </a:r>
          </a:p>
          <a:p>
            <a:pPr>
              <a:buFont typeface="Arial" pitchFamily="34" charset="0"/>
              <a:buChar char="•"/>
            </a:pPr>
            <a:r>
              <a:rPr lang="en-US" sz="2200" dirty="0" smtClean="0">
                <a:solidFill>
                  <a:srgbClr val="002060"/>
                </a:solidFill>
                <a:ea typeface="Calibri" pitchFamily="34" charset="0"/>
                <a:cs typeface="Times New Roman" pitchFamily="18" charset="0"/>
              </a:rPr>
              <a:t>Political decision</a:t>
            </a:r>
          </a:p>
          <a:p>
            <a:endParaRPr lang="en-US" sz="2200" dirty="0">
              <a:solidFill>
                <a:srgbClr val="002060"/>
              </a:solidFill>
              <a:ea typeface="Calibri" pitchFamily="34" charset="0"/>
              <a:cs typeface="Times New Roman" pitchFamily="18" charset="0"/>
            </a:endParaRPr>
          </a:p>
          <a:p>
            <a:r>
              <a:rPr lang="en-US" sz="2400" dirty="0" smtClean="0">
                <a:solidFill>
                  <a:srgbClr val="FF0000"/>
                </a:solidFill>
                <a:ea typeface="Calibri" pitchFamily="34" charset="0"/>
                <a:cs typeface="Times New Roman" pitchFamily="18" charset="0"/>
              </a:rPr>
              <a:t>Law 13/2015 for coordination</a:t>
            </a:r>
          </a:p>
          <a:p>
            <a:r>
              <a:rPr lang="en-US" sz="2400" dirty="0">
                <a:solidFill>
                  <a:srgbClr val="FF0000"/>
                </a:solidFill>
              </a:rPr>
              <a:t>	</a:t>
            </a:r>
            <a:endParaRPr lang="es-ES" sz="2400" dirty="0">
              <a:solidFill>
                <a:srgbClr val="FF0000"/>
              </a:solidFill>
            </a:endParaRPr>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5489848"/>
            <a:ext cx="2771800" cy="1368152"/>
          </a:xfrm>
          <a:prstGeom prst="rect">
            <a:avLst/>
          </a:prstGeom>
          <a:noFill/>
          <a:ln>
            <a:noFill/>
          </a:ln>
        </p:spPr>
      </p:pic>
      <p:pic>
        <p:nvPicPr>
          <p:cNvPr id="5" name="Imagen 1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2852936"/>
            <a:ext cx="3024336" cy="1872208"/>
          </a:xfrm>
          <a:prstGeom prst="rect">
            <a:avLst/>
          </a:prstGeom>
          <a:noFill/>
          <a:ln>
            <a:noFill/>
          </a:ln>
        </p:spPr>
      </p:pic>
      <p:pic>
        <p:nvPicPr>
          <p:cNvPr id="6" name="Imagen 1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79912" y="5580856"/>
            <a:ext cx="2672680" cy="1277144"/>
          </a:xfrm>
          <a:prstGeom prst="rect">
            <a:avLst/>
          </a:prstGeom>
          <a:noFill/>
          <a:ln>
            <a:noFill/>
          </a:ln>
        </p:spPr>
      </p:pic>
      <p:sp>
        <p:nvSpPr>
          <p:cNvPr id="8" name="7 Rectángulo"/>
          <p:cNvSpPr/>
          <p:nvPr/>
        </p:nvSpPr>
        <p:spPr>
          <a:xfrm>
            <a:off x="179512" y="1196752"/>
            <a:ext cx="7344816" cy="1123384"/>
          </a:xfrm>
          <a:prstGeom prst="rect">
            <a:avLst/>
          </a:prstGeom>
        </p:spPr>
        <p:txBody>
          <a:bodyPr wrap="square">
            <a:spAutoFit/>
          </a:bodyPr>
          <a:lstStyle/>
          <a:p>
            <a:r>
              <a:rPr lang="en-US" sz="2000" dirty="0" smtClean="0"/>
              <a:t>The  cadastral  cartography  is  the  basis of the new representation.  </a:t>
            </a:r>
          </a:p>
          <a:p>
            <a:endParaRPr lang="en-US" sz="700" dirty="0" smtClean="0"/>
          </a:p>
          <a:p>
            <a:r>
              <a:rPr lang="en-US" sz="2000" dirty="0" smtClean="0"/>
              <a:t>The  technicians  are  required  to represent  the  reality  as  an  overlay  on  the  cadastral  cartography,  </a:t>
            </a:r>
          </a:p>
        </p:txBody>
      </p:sp>
      <p:pic>
        <p:nvPicPr>
          <p:cNvPr id="11" name="Picture 3"/>
          <p:cNvPicPr>
            <a:picLocks noChangeAspect="1" noChangeArrowheads="1"/>
          </p:cNvPicPr>
          <p:nvPr/>
        </p:nvPicPr>
        <p:blipFill>
          <a:blip r:embed="rId5" cstate="email"/>
          <a:srcRect/>
          <a:stretch>
            <a:fillRect/>
          </a:stretch>
        </p:blipFill>
        <p:spPr bwMode="auto">
          <a:xfrm>
            <a:off x="6300192" y="5877272"/>
            <a:ext cx="827584" cy="627810"/>
          </a:xfrm>
          <a:prstGeom prst="rect">
            <a:avLst/>
          </a:prstGeom>
          <a:noFill/>
          <a:ln w="9525">
            <a:noFill/>
            <a:miter lim="800000"/>
            <a:headEnd/>
            <a:tailEnd/>
          </a:ln>
        </p:spPr>
      </p:pic>
      <p:sp>
        <p:nvSpPr>
          <p:cNvPr id="14" name="13 CuadroTexto"/>
          <p:cNvSpPr txBox="1"/>
          <p:nvPr/>
        </p:nvSpPr>
        <p:spPr>
          <a:xfrm>
            <a:off x="2987824" y="2924944"/>
            <a:ext cx="7488832" cy="1785104"/>
          </a:xfrm>
          <a:prstGeom prst="rect">
            <a:avLst/>
          </a:prstGeom>
          <a:noFill/>
        </p:spPr>
        <p:txBody>
          <a:bodyPr wrap="square">
            <a:spAutoFit/>
          </a:bodyPr>
          <a:lstStyle/>
          <a:p>
            <a:pPr marL="457200" indent="-457200" algn="just" fontAlgn="auto">
              <a:spcBef>
                <a:spcPts val="1200"/>
              </a:spcBef>
              <a:spcAft>
                <a:spcPts val="0"/>
              </a:spcAft>
              <a:buFont typeface="+mj-lt"/>
              <a:buAutoNum type="arabicPeriod"/>
              <a:defRPr/>
            </a:pPr>
            <a:r>
              <a:rPr lang="es-ES" sz="2000" dirty="0" err="1" smtClean="0">
                <a:solidFill>
                  <a:srgbClr val="002060"/>
                </a:solidFill>
                <a:latin typeface="+mn-lt"/>
                <a:cs typeface="+mn-cs"/>
              </a:rPr>
              <a:t>Download</a:t>
            </a:r>
            <a:r>
              <a:rPr lang="es-ES" sz="2000" dirty="0" smtClean="0">
                <a:solidFill>
                  <a:srgbClr val="002060"/>
                </a:solidFill>
                <a:latin typeface="+mn-lt"/>
                <a:cs typeface="+mn-cs"/>
              </a:rPr>
              <a:t> GML </a:t>
            </a:r>
            <a:r>
              <a:rPr lang="es-ES" sz="2000" dirty="0" err="1" smtClean="0">
                <a:solidFill>
                  <a:srgbClr val="002060"/>
                </a:solidFill>
                <a:latin typeface="+mn-lt"/>
                <a:cs typeface="+mn-cs"/>
              </a:rPr>
              <a:t>or</a:t>
            </a:r>
            <a:r>
              <a:rPr lang="es-ES" sz="2000" dirty="0" smtClean="0">
                <a:solidFill>
                  <a:srgbClr val="002060"/>
                </a:solidFill>
                <a:latin typeface="+mn-lt"/>
                <a:cs typeface="+mn-cs"/>
              </a:rPr>
              <a:t> </a:t>
            </a:r>
            <a:r>
              <a:rPr lang="es-ES" sz="2000" dirty="0" err="1" smtClean="0">
                <a:solidFill>
                  <a:srgbClr val="002060"/>
                </a:solidFill>
                <a:latin typeface="+mn-lt"/>
                <a:cs typeface="+mn-cs"/>
              </a:rPr>
              <a:t>other</a:t>
            </a:r>
            <a:r>
              <a:rPr lang="es-ES" sz="2000" dirty="0" smtClean="0">
                <a:solidFill>
                  <a:srgbClr val="002060"/>
                </a:solidFill>
                <a:latin typeface="+mn-lt"/>
                <a:cs typeface="+mn-cs"/>
              </a:rPr>
              <a:t> </a:t>
            </a:r>
            <a:r>
              <a:rPr lang="es-ES" sz="2000" dirty="0" err="1" smtClean="0">
                <a:solidFill>
                  <a:srgbClr val="002060"/>
                </a:solidFill>
                <a:latin typeface="+mn-lt"/>
                <a:cs typeface="+mn-cs"/>
              </a:rPr>
              <a:t>formats</a:t>
            </a:r>
            <a:r>
              <a:rPr lang="es-ES" sz="2000" dirty="0" smtClean="0">
                <a:solidFill>
                  <a:srgbClr val="002060"/>
                </a:solidFill>
              </a:rPr>
              <a:t>: DXF, </a:t>
            </a:r>
            <a:r>
              <a:rPr lang="es-ES" sz="2000" dirty="0" err="1" smtClean="0">
                <a:solidFill>
                  <a:srgbClr val="002060"/>
                </a:solidFill>
              </a:rPr>
              <a:t>etc</a:t>
            </a:r>
            <a:endParaRPr lang="es-ES" sz="2000" dirty="0" smtClean="0">
              <a:solidFill>
                <a:srgbClr val="002060"/>
              </a:solidFill>
            </a:endParaRPr>
          </a:p>
          <a:p>
            <a:pPr marL="457200" indent="-457200" algn="just" fontAlgn="auto">
              <a:spcBef>
                <a:spcPts val="1200"/>
              </a:spcBef>
              <a:spcAft>
                <a:spcPts val="0"/>
              </a:spcAft>
              <a:buFont typeface="+mj-lt"/>
              <a:buAutoNum type="arabicPeriod"/>
              <a:defRPr/>
            </a:pPr>
            <a:r>
              <a:rPr lang="es-ES" sz="2000" dirty="0" err="1" smtClean="0">
                <a:solidFill>
                  <a:srgbClr val="002060"/>
                </a:solidFill>
                <a:latin typeface="+mn-lt"/>
                <a:cs typeface="+mn-cs"/>
              </a:rPr>
              <a:t>Modify</a:t>
            </a:r>
            <a:r>
              <a:rPr lang="es-ES" sz="2000" dirty="0" smtClean="0">
                <a:solidFill>
                  <a:srgbClr val="002060"/>
                </a:solidFill>
                <a:latin typeface="+mn-lt"/>
                <a:cs typeface="+mn-cs"/>
              </a:rPr>
              <a:t>  </a:t>
            </a:r>
            <a:r>
              <a:rPr lang="es-ES" sz="2000" dirty="0" err="1" smtClean="0">
                <a:solidFill>
                  <a:srgbClr val="002060"/>
                </a:solidFill>
                <a:latin typeface="+mn-lt"/>
                <a:cs typeface="+mn-cs"/>
              </a:rPr>
              <a:t>by</a:t>
            </a:r>
            <a:r>
              <a:rPr lang="es-ES" sz="2000" dirty="0" smtClean="0">
                <a:solidFill>
                  <a:srgbClr val="002060"/>
                </a:solidFill>
                <a:latin typeface="+mn-lt"/>
                <a:cs typeface="+mn-cs"/>
              </a:rPr>
              <a:t> </a:t>
            </a:r>
            <a:r>
              <a:rPr lang="es-ES" sz="2000" dirty="0" err="1" smtClean="0">
                <a:solidFill>
                  <a:srgbClr val="002060"/>
                </a:solidFill>
                <a:latin typeface="+mn-lt"/>
                <a:cs typeface="+mn-cs"/>
              </a:rPr>
              <a:t>private</a:t>
            </a:r>
            <a:r>
              <a:rPr lang="es-ES" sz="2000" dirty="0" smtClean="0">
                <a:solidFill>
                  <a:srgbClr val="002060"/>
                </a:solidFill>
                <a:latin typeface="+mn-lt"/>
                <a:cs typeface="+mn-cs"/>
              </a:rPr>
              <a:t> </a:t>
            </a:r>
            <a:r>
              <a:rPr lang="es-ES" sz="2000" dirty="0" err="1" smtClean="0">
                <a:solidFill>
                  <a:srgbClr val="002060"/>
                </a:solidFill>
                <a:latin typeface="+mn-lt"/>
                <a:cs typeface="+mn-cs"/>
              </a:rPr>
              <a:t>tools</a:t>
            </a:r>
            <a:r>
              <a:rPr lang="es-ES" sz="2000" dirty="0" smtClean="0">
                <a:solidFill>
                  <a:srgbClr val="002060"/>
                </a:solidFill>
                <a:latin typeface="+mn-lt"/>
                <a:cs typeface="+mn-cs"/>
              </a:rPr>
              <a:t> (</a:t>
            </a:r>
            <a:r>
              <a:rPr lang="es-ES" sz="2000" dirty="0" err="1" smtClean="0">
                <a:solidFill>
                  <a:srgbClr val="002060"/>
                </a:solidFill>
                <a:latin typeface="+mn-lt"/>
                <a:cs typeface="+mn-cs"/>
              </a:rPr>
              <a:t>autocad</a:t>
            </a:r>
            <a:r>
              <a:rPr lang="es-ES" sz="2000" dirty="0" smtClean="0">
                <a:solidFill>
                  <a:srgbClr val="002060"/>
                </a:solidFill>
                <a:latin typeface="+mn-lt"/>
                <a:cs typeface="+mn-cs"/>
              </a:rPr>
              <a:t>, </a:t>
            </a:r>
            <a:r>
              <a:rPr lang="es-ES" sz="2000" dirty="0" err="1" smtClean="0">
                <a:solidFill>
                  <a:srgbClr val="002060"/>
                </a:solidFill>
                <a:latin typeface="+mn-lt"/>
                <a:cs typeface="+mn-cs"/>
              </a:rPr>
              <a:t>qgis</a:t>
            </a:r>
            <a:r>
              <a:rPr lang="es-ES" sz="2000" dirty="0" smtClean="0">
                <a:solidFill>
                  <a:srgbClr val="002060"/>
                </a:solidFill>
                <a:latin typeface="+mn-lt"/>
                <a:cs typeface="+mn-cs"/>
              </a:rPr>
              <a:t>, etc..)</a:t>
            </a:r>
          </a:p>
          <a:p>
            <a:pPr marL="457200" indent="-457200" algn="just" fontAlgn="auto">
              <a:spcBef>
                <a:spcPts val="1200"/>
              </a:spcBef>
              <a:spcAft>
                <a:spcPts val="0"/>
              </a:spcAft>
              <a:buFont typeface="+mj-lt"/>
              <a:buAutoNum type="arabicPeriod"/>
              <a:defRPr/>
            </a:pPr>
            <a:r>
              <a:rPr lang="es-ES" sz="2000" dirty="0" err="1" smtClean="0">
                <a:solidFill>
                  <a:srgbClr val="002060"/>
                </a:solidFill>
              </a:rPr>
              <a:t>Include</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n-US" sz="2000" dirty="0" smtClean="0">
                <a:solidFill>
                  <a:srgbClr val="002060"/>
                </a:solidFill>
              </a:rPr>
              <a:t>alternative  geo-referenced representation</a:t>
            </a:r>
          </a:p>
          <a:p>
            <a:pPr marL="914400" lvl="1" indent="-457200" algn="just">
              <a:spcBef>
                <a:spcPts val="1200"/>
              </a:spcBef>
              <a:defRPr/>
            </a:pPr>
            <a:r>
              <a:rPr lang="en-US" sz="2000" dirty="0" smtClean="0">
                <a:solidFill>
                  <a:srgbClr val="002060"/>
                </a:solidFill>
              </a:rPr>
              <a:t>That must be </a:t>
            </a:r>
            <a:r>
              <a:rPr lang="en-US" sz="2000" dirty="0" err="1" smtClean="0">
                <a:solidFill>
                  <a:srgbClr val="002060"/>
                </a:solidFill>
              </a:rPr>
              <a:t>expreses</a:t>
            </a:r>
            <a:r>
              <a:rPr lang="en-US" sz="2000" dirty="0" smtClean="0">
                <a:solidFill>
                  <a:srgbClr val="002060"/>
                </a:solidFill>
              </a:rPr>
              <a:t> in GML of CP</a:t>
            </a:r>
            <a:endParaRPr lang="es-ES" sz="2000" dirty="0" smtClean="0">
              <a:solidFill>
                <a:srgbClr val="002060"/>
              </a:solidFill>
            </a:endParaRPr>
          </a:p>
        </p:txBody>
      </p:sp>
      <p:sp>
        <p:nvSpPr>
          <p:cNvPr id="15" name="object 5"/>
          <p:cNvSpPr/>
          <p:nvPr/>
        </p:nvSpPr>
        <p:spPr>
          <a:xfrm>
            <a:off x="6948264" y="1484784"/>
            <a:ext cx="2195736" cy="1484784"/>
          </a:xfrm>
          <a:prstGeom prst="rect">
            <a:avLst/>
          </a:prstGeom>
          <a:blipFill>
            <a:blip r:embed="rId6" cstate="print"/>
            <a:stretch>
              <a:fillRect/>
            </a:stretch>
          </a:blipFill>
        </p:spPr>
        <p:txBody>
          <a:bodyPr wrap="square" lIns="0" tIns="0" rIns="0" bIns="0" rtlCol="0"/>
          <a:lstStyle/>
          <a:p>
            <a:endParaRPr/>
          </a:p>
        </p:txBody>
      </p:sp>
      <p:sp>
        <p:nvSpPr>
          <p:cNvPr id="10" name="9 Rectángulo"/>
          <p:cNvSpPr/>
          <p:nvPr/>
        </p:nvSpPr>
        <p:spPr>
          <a:xfrm>
            <a:off x="179512" y="620688"/>
            <a:ext cx="8712968" cy="430887"/>
          </a:xfrm>
          <a:prstGeom prst="rect">
            <a:avLst/>
          </a:prstGeom>
        </p:spPr>
        <p:txBody>
          <a:bodyPr wrap="square">
            <a:spAutoFit/>
          </a:bodyPr>
          <a:lstStyle/>
          <a:p>
            <a:pPr>
              <a:buNone/>
            </a:pPr>
            <a:r>
              <a:rPr lang="en-US" sz="2200" b="1" dirty="0" smtClean="0"/>
              <a:t>Alternative  geo-referenced representation</a:t>
            </a:r>
            <a:endParaRPr lang="es-ES" sz="2200" b="1" dirty="0"/>
          </a:p>
        </p:txBody>
      </p:sp>
      <p:sp>
        <p:nvSpPr>
          <p:cNvPr id="12" name="11 Rectángulo"/>
          <p:cNvSpPr/>
          <p:nvPr/>
        </p:nvSpPr>
        <p:spPr>
          <a:xfrm>
            <a:off x="3779912" y="4941168"/>
            <a:ext cx="34563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Alternative</a:t>
            </a:r>
            <a:r>
              <a:rPr lang="es-ES" dirty="0" smtClean="0"/>
              <a:t> </a:t>
            </a:r>
            <a:r>
              <a:rPr lang="es-ES" dirty="0" err="1" smtClean="0"/>
              <a:t>georreferen</a:t>
            </a:r>
            <a:r>
              <a:rPr lang="es-ES" dirty="0" smtClean="0"/>
              <a:t> </a:t>
            </a:r>
            <a:r>
              <a:rPr lang="es-ES" dirty="0" err="1" smtClean="0"/>
              <a:t>representation</a:t>
            </a:r>
            <a:endParaRPr lang="es-ES" dirty="0"/>
          </a:p>
        </p:txBody>
      </p:sp>
      <p:sp>
        <p:nvSpPr>
          <p:cNvPr id="13" name="12 Rectángulo"/>
          <p:cNvSpPr/>
          <p:nvPr/>
        </p:nvSpPr>
        <p:spPr>
          <a:xfrm>
            <a:off x="179512" y="4941168"/>
            <a:ext cx="34563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Cadastral</a:t>
            </a:r>
            <a:r>
              <a:rPr lang="es-ES" dirty="0" smtClean="0"/>
              <a:t> original data</a:t>
            </a:r>
            <a:endParaRPr lang="es-ES" dirty="0"/>
          </a:p>
        </p:txBody>
      </p:sp>
      <p:sp>
        <p:nvSpPr>
          <p:cNvPr id="16" name="15 Rectángulo"/>
          <p:cNvSpPr/>
          <p:nvPr/>
        </p:nvSpPr>
        <p:spPr>
          <a:xfrm>
            <a:off x="0" y="2348880"/>
            <a:ext cx="34563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New </a:t>
            </a:r>
            <a:r>
              <a:rPr lang="es-ES" dirty="0" err="1" smtClean="0"/>
              <a:t>parcelation</a:t>
            </a:r>
            <a:endParaRPr lang="es-ES" dirty="0"/>
          </a:p>
        </p:txBody>
      </p:sp>
      <p:sp>
        <p:nvSpPr>
          <p:cNvPr id="17" name="16 Marcador de número de diapositiva"/>
          <p:cNvSpPr>
            <a:spLocks noGrp="1"/>
          </p:cNvSpPr>
          <p:nvPr>
            <p:ph type="sldNum" sz="quarter" idx="12"/>
          </p:nvPr>
        </p:nvSpPr>
        <p:spPr/>
        <p:txBody>
          <a:bodyPr/>
          <a:lstStyle/>
          <a:p>
            <a:fld id="{1B66F887-9FA1-464F-AFD8-4623EEBAB42F}" type="slidenum">
              <a:rPr lang="es-ES" smtClean="0"/>
              <a:pPr/>
              <a:t>20</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 calcmode="lin" valueType="num">
                                      <p:cBhvr>
                                        <p:cTn id="14"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4">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par>
                                <p:cTn id="27" presetID="55"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strVal val="#ppt_w*0.70"/>
                                          </p:val>
                                        </p:tav>
                                        <p:tav tm="100000">
                                          <p:val>
                                            <p:strVal val="#ppt_w"/>
                                          </p:val>
                                        </p:tav>
                                      </p:tavLst>
                                    </p:anim>
                                    <p:anim calcmode="lin" valueType="num">
                                      <p:cBhvr>
                                        <p:cTn id="30" dur="1000" fill="hold"/>
                                        <p:tgtEl>
                                          <p:spTgt spid="4"/>
                                        </p:tgtEl>
                                        <p:attrNameLst>
                                          <p:attrName>ppt_h</p:attrName>
                                        </p:attrNameLst>
                                      </p:cBhvr>
                                      <p:tavLst>
                                        <p:tav tm="0">
                                          <p:val>
                                            <p:strVal val="#ppt_h"/>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 calcmode="lin" valueType="num">
                                      <p:cBhvr>
                                        <p:cTn id="36"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37"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38" dur="1000"/>
                                        <p:tgtEl>
                                          <p:spTgt spid="1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4">
                                            <p:txEl>
                                              <p:pRg st="2" end="2"/>
                                            </p:txEl>
                                          </p:spTgt>
                                        </p:tgtEl>
                                        <p:attrNameLst>
                                          <p:attrName>style.visibility</p:attrName>
                                        </p:attrNameLst>
                                      </p:cBhvr>
                                      <p:to>
                                        <p:strVal val="visible"/>
                                      </p:to>
                                    </p:set>
                                    <p:anim calcmode="lin" valueType="num">
                                      <p:cBhvr>
                                        <p:cTn id="43" dur="1000" fill="hold"/>
                                        <p:tgtEl>
                                          <p:spTgt spid="14">
                                            <p:txEl>
                                              <p:pRg st="2" end="2"/>
                                            </p:txEl>
                                          </p:spTgt>
                                        </p:tgtEl>
                                        <p:attrNameLst>
                                          <p:attrName>ppt_w</p:attrName>
                                        </p:attrNameLst>
                                      </p:cBhvr>
                                      <p:tavLst>
                                        <p:tav tm="0">
                                          <p:val>
                                            <p:strVal val="#ppt_w*0.70"/>
                                          </p:val>
                                        </p:tav>
                                        <p:tav tm="100000">
                                          <p:val>
                                            <p:strVal val="#ppt_w"/>
                                          </p:val>
                                        </p:tav>
                                      </p:tavLst>
                                    </p:anim>
                                    <p:anim calcmode="lin" valueType="num">
                                      <p:cBhvr>
                                        <p:cTn id="44" dur="1000" fill="hold"/>
                                        <p:tgtEl>
                                          <p:spTgt spid="14">
                                            <p:txEl>
                                              <p:pRg st="2" end="2"/>
                                            </p:txEl>
                                          </p:spTgt>
                                        </p:tgtEl>
                                        <p:attrNameLst>
                                          <p:attrName>ppt_h</p:attrName>
                                        </p:attrNameLst>
                                      </p:cBhvr>
                                      <p:tavLst>
                                        <p:tav tm="0">
                                          <p:val>
                                            <p:strVal val="#ppt_h"/>
                                          </p:val>
                                        </p:tav>
                                        <p:tav tm="100000">
                                          <p:val>
                                            <p:strVal val="#ppt_h"/>
                                          </p:val>
                                        </p:tav>
                                      </p:tavLst>
                                    </p:anim>
                                    <p:animEffect transition="in" filter="fade">
                                      <p:cBhvr>
                                        <p:cTn id="45" dur="1000"/>
                                        <p:tgtEl>
                                          <p:spTgt spid="14">
                                            <p:txEl>
                                              <p:pRg st="2" end="2"/>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14">
                                            <p:txEl>
                                              <p:pRg st="3" end="3"/>
                                            </p:txEl>
                                          </p:spTgt>
                                        </p:tgtEl>
                                        <p:attrNameLst>
                                          <p:attrName>style.visibility</p:attrName>
                                        </p:attrNameLst>
                                      </p:cBhvr>
                                      <p:to>
                                        <p:strVal val="visible"/>
                                      </p:to>
                                    </p:set>
                                    <p:anim calcmode="lin" valueType="num">
                                      <p:cBhvr>
                                        <p:cTn id="48" dur="1000" fill="hold"/>
                                        <p:tgtEl>
                                          <p:spTgt spid="14">
                                            <p:txEl>
                                              <p:pRg st="3" end="3"/>
                                            </p:txEl>
                                          </p:spTgt>
                                        </p:tgtEl>
                                        <p:attrNameLst>
                                          <p:attrName>ppt_w</p:attrName>
                                        </p:attrNameLst>
                                      </p:cBhvr>
                                      <p:tavLst>
                                        <p:tav tm="0">
                                          <p:val>
                                            <p:strVal val="#ppt_w*0.70"/>
                                          </p:val>
                                        </p:tav>
                                        <p:tav tm="100000">
                                          <p:val>
                                            <p:strVal val="#ppt_w"/>
                                          </p:val>
                                        </p:tav>
                                      </p:tavLst>
                                    </p:anim>
                                    <p:anim calcmode="lin" valueType="num">
                                      <p:cBhvr>
                                        <p:cTn id="49" dur="1000" fill="hold"/>
                                        <p:tgtEl>
                                          <p:spTgt spid="14">
                                            <p:txEl>
                                              <p:pRg st="3" end="3"/>
                                            </p:txEl>
                                          </p:spTgt>
                                        </p:tgtEl>
                                        <p:attrNameLst>
                                          <p:attrName>ppt_h</p:attrName>
                                        </p:attrNameLst>
                                      </p:cBhvr>
                                      <p:tavLst>
                                        <p:tav tm="0">
                                          <p:val>
                                            <p:strVal val="#ppt_h"/>
                                          </p:val>
                                        </p:tav>
                                        <p:tav tm="100000">
                                          <p:val>
                                            <p:strVal val="#ppt_h"/>
                                          </p:val>
                                        </p:tav>
                                      </p:tavLst>
                                    </p:anim>
                                    <p:animEffect transition="in" filter="fade">
                                      <p:cBhvr>
                                        <p:cTn id="50" dur="1000"/>
                                        <p:tgtEl>
                                          <p:spTgt spid="14">
                                            <p:txEl>
                                              <p:pRg st="3" end="3"/>
                                            </p:txEl>
                                          </p:spTgt>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par>
                                <p:cTn id="56" presetID="55"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1000" fill="hold"/>
                                        <p:tgtEl>
                                          <p:spTgt spid="6"/>
                                        </p:tgtEl>
                                        <p:attrNameLst>
                                          <p:attrName>ppt_w</p:attrName>
                                        </p:attrNameLst>
                                      </p:cBhvr>
                                      <p:tavLst>
                                        <p:tav tm="0">
                                          <p:val>
                                            <p:strVal val="#ppt_w*0.70"/>
                                          </p:val>
                                        </p:tav>
                                        <p:tav tm="100000">
                                          <p:val>
                                            <p:strVal val="#ppt_w"/>
                                          </p:val>
                                        </p:tav>
                                      </p:tavLst>
                                    </p:anim>
                                    <p:anim calcmode="lin" valueType="num">
                                      <p:cBhvr>
                                        <p:cTn id="59" dur="1000" fill="hold"/>
                                        <p:tgtEl>
                                          <p:spTgt spid="6"/>
                                        </p:tgtEl>
                                        <p:attrNameLst>
                                          <p:attrName>ppt_h</p:attrName>
                                        </p:attrNameLst>
                                      </p:cBhvr>
                                      <p:tavLst>
                                        <p:tav tm="0">
                                          <p:val>
                                            <p:strVal val="#ppt_h"/>
                                          </p:val>
                                        </p:tav>
                                        <p:tav tm="100000">
                                          <p:val>
                                            <p:strVal val="#ppt_h"/>
                                          </p:val>
                                        </p:tav>
                                      </p:tavLst>
                                    </p:anim>
                                    <p:animEffect transition="in" filter="fade">
                                      <p:cBhvr>
                                        <p:cTn id="60" dur="1000"/>
                                        <p:tgtEl>
                                          <p:spTgt spid="6"/>
                                        </p:tgtEl>
                                      </p:cBhvr>
                                    </p:animEffect>
                                  </p:childTnLst>
                                </p:cTn>
                              </p:par>
                              <p:par>
                                <p:cTn id="61" presetID="55"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7338" y="1484785"/>
            <a:ext cx="8856662" cy="295232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sp>
        <p:nvSpPr>
          <p:cNvPr id="11" name="10 CuadroTexto"/>
          <p:cNvSpPr txBox="1"/>
          <p:nvPr/>
        </p:nvSpPr>
        <p:spPr>
          <a:xfrm>
            <a:off x="3131840" y="2276872"/>
            <a:ext cx="5508104" cy="400110"/>
          </a:xfrm>
          <a:prstGeom prst="rect">
            <a:avLst/>
          </a:prstGeom>
          <a:noFill/>
        </p:spPr>
        <p:txBody>
          <a:bodyPr wrap="square">
            <a:spAutoFit/>
          </a:bodyPr>
          <a:lstStyle/>
          <a:p>
            <a:pPr marL="497205" lvl="1"/>
            <a:r>
              <a:rPr lang="es-ES" sz="2000" u="heavy" spc="-5" dirty="0" smtClean="0">
                <a:solidFill>
                  <a:srgbClr val="0000FF"/>
                </a:solidFill>
                <a:cs typeface="Calibri"/>
                <a:hlinkClick r:id="rId3"/>
              </a:rPr>
              <a:t>https://plugins.qgis.org/plugins/SEC4QGIS/</a:t>
            </a:r>
            <a:endParaRPr lang="es-ES" sz="2000" dirty="0" smtClean="0">
              <a:cs typeface="Calibri"/>
            </a:endParaRPr>
          </a:p>
        </p:txBody>
      </p:sp>
      <p:pic>
        <p:nvPicPr>
          <p:cNvPr id="12" name="33 Imagen" descr="logo_gob_esp.png"/>
          <p:cNvPicPr>
            <a:picLocks noChangeAspect="1"/>
          </p:cNvPicPr>
          <p:nvPr/>
        </p:nvPicPr>
        <p:blipFill>
          <a:blip r:embed="rId4" cstate="email"/>
          <a:srcRect/>
          <a:stretch>
            <a:fillRect/>
          </a:stretch>
        </p:blipFill>
        <p:spPr bwMode="auto">
          <a:xfrm>
            <a:off x="323528" y="188640"/>
            <a:ext cx="2016125" cy="38258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0" y="2276872"/>
            <a:ext cx="2380576" cy="869826"/>
          </a:xfrm>
          <a:prstGeom prst="rect">
            <a:avLst/>
          </a:prstGeom>
          <a:noFill/>
          <a:ln w="9525">
            <a:noFill/>
            <a:miter lim="800000"/>
            <a:headEnd/>
            <a:tailEnd/>
          </a:ln>
        </p:spPr>
      </p:pic>
      <p:sp>
        <p:nvSpPr>
          <p:cNvPr id="14" name="13 Rectángulo"/>
          <p:cNvSpPr/>
          <p:nvPr/>
        </p:nvSpPr>
        <p:spPr>
          <a:xfrm>
            <a:off x="1475656" y="3140968"/>
            <a:ext cx="8784976" cy="369332"/>
          </a:xfrm>
          <a:prstGeom prst="rect">
            <a:avLst/>
          </a:prstGeom>
        </p:spPr>
        <p:txBody>
          <a:bodyPr wrap="square">
            <a:spAutoFit/>
          </a:bodyPr>
          <a:lstStyle/>
          <a:p>
            <a:pPr marL="363538" indent="-363538" algn="just">
              <a:spcBef>
                <a:spcPts val="1200"/>
              </a:spcBef>
              <a:buFont typeface="Arial" pitchFamily="34" charset="0"/>
              <a:buChar char="•"/>
              <a:defRPr/>
            </a:pPr>
            <a:r>
              <a:rPr lang="es-ES" dirty="0" smtClean="0">
                <a:solidFill>
                  <a:srgbClr val="002060"/>
                </a:solidFill>
              </a:rPr>
              <a:t>QGIS: </a:t>
            </a:r>
            <a:r>
              <a:rPr lang="es-ES" dirty="0" err="1" smtClean="0">
                <a:solidFill>
                  <a:srgbClr val="002060"/>
                </a:solidFill>
              </a:rPr>
              <a:t>gml</a:t>
            </a:r>
            <a:r>
              <a:rPr lang="es-ES" dirty="0" smtClean="0">
                <a:solidFill>
                  <a:srgbClr val="002060"/>
                </a:solidFill>
              </a:rPr>
              <a:t>, </a:t>
            </a:r>
            <a:r>
              <a:rPr lang="es-ES" dirty="0" err="1" smtClean="0">
                <a:solidFill>
                  <a:srgbClr val="002060"/>
                </a:solidFill>
              </a:rPr>
              <a:t>dxf</a:t>
            </a:r>
            <a:r>
              <a:rPr lang="es-ES" dirty="0" smtClean="0">
                <a:solidFill>
                  <a:srgbClr val="002060"/>
                </a:solidFill>
              </a:rPr>
              <a:t> ,  </a:t>
            </a:r>
            <a:r>
              <a:rPr lang="es-ES" dirty="0" err="1" smtClean="0">
                <a:solidFill>
                  <a:srgbClr val="002060"/>
                </a:solidFill>
              </a:rPr>
              <a:t>shapefile</a:t>
            </a:r>
            <a:r>
              <a:rPr lang="es-ES" dirty="0" smtClean="0">
                <a:solidFill>
                  <a:srgbClr val="002060"/>
                </a:solidFill>
              </a:rPr>
              <a:t> </a:t>
            </a:r>
            <a:r>
              <a:rPr lang="es-ES" dirty="0" err="1" smtClean="0">
                <a:solidFill>
                  <a:srgbClr val="002060"/>
                </a:solidFill>
              </a:rPr>
              <a:t>from</a:t>
            </a:r>
            <a:r>
              <a:rPr lang="es-ES" dirty="0" smtClean="0">
                <a:solidFill>
                  <a:srgbClr val="002060"/>
                </a:solidFill>
              </a:rPr>
              <a:t> </a:t>
            </a:r>
            <a:r>
              <a:rPr lang="es-ES" dirty="0" err="1" smtClean="0">
                <a:solidFill>
                  <a:srgbClr val="002060"/>
                </a:solidFill>
              </a:rPr>
              <a:t>the</a:t>
            </a:r>
            <a:r>
              <a:rPr lang="es-ES" dirty="0" smtClean="0">
                <a:solidFill>
                  <a:srgbClr val="002060"/>
                </a:solidFill>
              </a:rPr>
              <a:t> original </a:t>
            </a:r>
            <a:r>
              <a:rPr lang="es-ES" dirty="0" err="1" smtClean="0">
                <a:solidFill>
                  <a:srgbClr val="002060"/>
                </a:solidFill>
              </a:rPr>
              <a:t>cadastral</a:t>
            </a:r>
            <a:r>
              <a:rPr lang="es-ES" dirty="0" smtClean="0">
                <a:solidFill>
                  <a:srgbClr val="002060"/>
                </a:solidFill>
              </a:rPr>
              <a:t> data .</a:t>
            </a:r>
          </a:p>
        </p:txBody>
      </p:sp>
      <p:grpSp>
        <p:nvGrpSpPr>
          <p:cNvPr id="2" name="14 Grupo"/>
          <p:cNvGrpSpPr/>
          <p:nvPr/>
        </p:nvGrpSpPr>
        <p:grpSpPr>
          <a:xfrm>
            <a:off x="1043608" y="3645024"/>
            <a:ext cx="2736304" cy="1584176"/>
            <a:chOff x="1254125" y="1922526"/>
            <a:chExt cx="7786624" cy="5172011"/>
          </a:xfrm>
        </p:grpSpPr>
        <p:sp>
          <p:nvSpPr>
            <p:cNvPr id="16" name="object 6"/>
            <p:cNvSpPr/>
            <p:nvPr/>
          </p:nvSpPr>
          <p:spPr>
            <a:xfrm>
              <a:off x="1254125" y="2065337"/>
              <a:ext cx="7786624" cy="5029200"/>
            </a:xfrm>
            <a:prstGeom prst="rect">
              <a:avLst/>
            </a:prstGeom>
            <a:blipFill>
              <a:blip r:embed="rId6" cstate="print"/>
              <a:stretch>
                <a:fillRect/>
              </a:stretch>
            </a:blipFill>
          </p:spPr>
          <p:txBody>
            <a:bodyPr wrap="square" lIns="0" tIns="0" rIns="0" bIns="0" rtlCol="0"/>
            <a:lstStyle/>
            <a:p>
              <a:endParaRPr/>
            </a:p>
          </p:txBody>
        </p:sp>
        <p:sp>
          <p:nvSpPr>
            <p:cNvPr id="17" name="object 7"/>
            <p:cNvSpPr/>
            <p:nvPr/>
          </p:nvSpPr>
          <p:spPr>
            <a:xfrm>
              <a:off x="5397500" y="1922526"/>
              <a:ext cx="500380" cy="571500"/>
            </a:xfrm>
            <a:custGeom>
              <a:avLst/>
              <a:gdLst/>
              <a:ahLst/>
              <a:cxnLst/>
              <a:rect l="l" t="t" r="r" b="b"/>
              <a:pathLst>
                <a:path w="500379" h="571500">
                  <a:moveTo>
                    <a:pt x="0" y="285750"/>
                  </a:moveTo>
                  <a:lnTo>
                    <a:pt x="4026" y="234374"/>
                  </a:lnTo>
                  <a:lnTo>
                    <a:pt x="15636" y="186024"/>
                  </a:lnTo>
                  <a:lnTo>
                    <a:pt x="34125" y="141506"/>
                  </a:lnTo>
                  <a:lnTo>
                    <a:pt x="58788" y="101626"/>
                  </a:lnTo>
                  <a:lnTo>
                    <a:pt x="88921" y="67189"/>
                  </a:lnTo>
                  <a:lnTo>
                    <a:pt x="123820" y="39003"/>
                  </a:lnTo>
                  <a:lnTo>
                    <a:pt x="162779" y="17871"/>
                  </a:lnTo>
                  <a:lnTo>
                    <a:pt x="205095" y="4602"/>
                  </a:lnTo>
                  <a:lnTo>
                    <a:pt x="250062" y="0"/>
                  </a:lnTo>
                  <a:lnTo>
                    <a:pt x="294997" y="4602"/>
                  </a:lnTo>
                  <a:lnTo>
                    <a:pt x="337295" y="17871"/>
                  </a:lnTo>
                  <a:lnTo>
                    <a:pt x="376249" y="39003"/>
                  </a:lnTo>
                  <a:lnTo>
                    <a:pt x="411151" y="67189"/>
                  </a:lnTo>
                  <a:lnTo>
                    <a:pt x="441295" y="101626"/>
                  </a:lnTo>
                  <a:lnTo>
                    <a:pt x="465972" y="141506"/>
                  </a:lnTo>
                  <a:lnTo>
                    <a:pt x="484474" y="186024"/>
                  </a:lnTo>
                  <a:lnTo>
                    <a:pt x="496095" y="234374"/>
                  </a:lnTo>
                  <a:lnTo>
                    <a:pt x="500125" y="285750"/>
                  </a:lnTo>
                  <a:lnTo>
                    <a:pt x="496095" y="337092"/>
                  </a:lnTo>
                  <a:lnTo>
                    <a:pt x="484474" y="385424"/>
                  </a:lnTo>
                  <a:lnTo>
                    <a:pt x="465972" y="429937"/>
                  </a:lnTo>
                  <a:lnTo>
                    <a:pt x="441295" y="469821"/>
                  </a:lnTo>
                  <a:lnTo>
                    <a:pt x="411151" y="504268"/>
                  </a:lnTo>
                  <a:lnTo>
                    <a:pt x="376249" y="532468"/>
                  </a:lnTo>
                  <a:lnTo>
                    <a:pt x="337295" y="553613"/>
                  </a:lnTo>
                  <a:lnTo>
                    <a:pt x="294997" y="566893"/>
                  </a:lnTo>
                  <a:lnTo>
                    <a:pt x="250062" y="571500"/>
                  </a:lnTo>
                  <a:lnTo>
                    <a:pt x="205095" y="566893"/>
                  </a:lnTo>
                  <a:lnTo>
                    <a:pt x="162779" y="553613"/>
                  </a:lnTo>
                  <a:lnTo>
                    <a:pt x="123820" y="532468"/>
                  </a:lnTo>
                  <a:lnTo>
                    <a:pt x="88921" y="504268"/>
                  </a:lnTo>
                  <a:lnTo>
                    <a:pt x="58788" y="469821"/>
                  </a:lnTo>
                  <a:lnTo>
                    <a:pt x="34125" y="429937"/>
                  </a:lnTo>
                  <a:lnTo>
                    <a:pt x="15636" y="385424"/>
                  </a:lnTo>
                  <a:lnTo>
                    <a:pt x="4026" y="337092"/>
                  </a:lnTo>
                  <a:lnTo>
                    <a:pt x="0" y="285750"/>
                  </a:lnTo>
                  <a:close/>
                </a:path>
              </a:pathLst>
            </a:custGeom>
            <a:ln w="50800">
              <a:solidFill>
                <a:srgbClr val="FF0000"/>
              </a:solidFill>
            </a:ln>
          </p:spPr>
          <p:txBody>
            <a:bodyPr wrap="square" lIns="0" tIns="0" rIns="0" bIns="0" rtlCol="0"/>
            <a:lstStyle/>
            <a:p>
              <a:endParaRPr/>
            </a:p>
          </p:txBody>
        </p:sp>
        <p:sp>
          <p:nvSpPr>
            <p:cNvPr id="18" name="object 10"/>
            <p:cNvSpPr/>
            <p:nvPr/>
          </p:nvSpPr>
          <p:spPr>
            <a:xfrm>
              <a:off x="3468751" y="2922524"/>
              <a:ext cx="214629" cy="786130"/>
            </a:xfrm>
            <a:custGeom>
              <a:avLst/>
              <a:gdLst/>
              <a:ahLst/>
              <a:cxnLst/>
              <a:rect l="l" t="t" r="r" b="b"/>
              <a:pathLst>
                <a:path w="214629" h="786129">
                  <a:moveTo>
                    <a:pt x="0" y="107187"/>
                  </a:moveTo>
                  <a:lnTo>
                    <a:pt x="107061" y="0"/>
                  </a:lnTo>
                  <a:lnTo>
                    <a:pt x="214249" y="107187"/>
                  </a:lnTo>
                  <a:lnTo>
                    <a:pt x="160654" y="107187"/>
                  </a:lnTo>
                  <a:lnTo>
                    <a:pt x="160654" y="785876"/>
                  </a:lnTo>
                  <a:lnTo>
                    <a:pt x="53466" y="785876"/>
                  </a:lnTo>
                  <a:lnTo>
                    <a:pt x="53466" y="107187"/>
                  </a:lnTo>
                  <a:lnTo>
                    <a:pt x="0" y="107187"/>
                  </a:lnTo>
                  <a:close/>
                </a:path>
              </a:pathLst>
            </a:custGeom>
            <a:ln w="25400">
              <a:solidFill>
                <a:srgbClr val="FF0000"/>
              </a:solidFill>
            </a:ln>
          </p:spPr>
          <p:txBody>
            <a:bodyPr wrap="square" lIns="0" tIns="0" rIns="0" bIns="0" rtlCol="0"/>
            <a:lstStyle/>
            <a:p>
              <a:endParaRPr/>
            </a:p>
          </p:txBody>
        </p:sp>
      </p:grpSp>
      <p:grpSp>
        <p:nvGrpSpPr>
          <p:cNvPr id="3" name="22 Grupo"/>
          <p:cNvGrpSpPr/>
          <p:nvPr/>
        </p:nvGrpSpPr>
        <p:grpSpPr>
          <a:xfrm>
            <a:off x="2483768" y="4077072"/>
            <a:ext cx="2736303" cy="1800199"/>
            <a:chOff x="1468500" y="2484501"/>
            <a:chExt cx="6740525" cy="4700524"/>
          </a:xfrm>
        </p:grpSpPr>
        <p:sp>
          <p:nvSpPr>
            <p:cNvPr id="24" name="object 7"/>
            <p:cNvSpPr/>
            <p:nvPr/>
          </p:nvSpPr>
          <p:spPr>
            <a:xfrm>
              <a:off x="1468500" y="2484501"/>
              <a:ext cx="6740525" cy="4700524"/>
            </a:xfrm>
            <a:prstGeom prst="rect">
              <a:avLst/>
            </a:prstGeom>
            <a:blipFill>
              <a:blip r:embed="rId7" cstate="print"/>
              <a:stretch>
                <a:fillRect/>
              </a:stretch>
            </a:blipFill>
          </p:spPr>
          <p:txBody>
            <a:bodyPr wrap="square" lIns="0" tIns="0" rIns="0" bIns="0" rtlCol="0"/>
            <a:lstStyle/>
            <a:p>
              <a:endParaRPr/>
            </a:p>
          </p:txBody>
        </p:sp>
        <p:sp>
          <p:nvSpPr>
            <p:cNvPr id="28" name="object 14"/>
            <p:cNvSpPr/>
            <p:nvPr/>
          </p:nvSpPr>
          <p:spPr>
            <a:xfrm>
              <a:off x="6408801" y="2700274"/>
              <a:ext cx="214629" cy="786130"/>
            </a:xfrm>
            <a:custGeom>
              <a:avLst/>
              <a:gdLst/>
              <a:ahLst/>
              <a:cxnLst/>
              <a:rect l="l" t="t" r="r" b="b"/>
              <a:pathLst>
                <a:path w="214629" h="786129">
                  <a:moveTo>
                    <a:pt x="0" y="107187"/>
                  </a:moveTo>
                  <a:lnTo>
                    <a:pt x="107060" y="0"/>
                  </a:lnTo>
                  <a:lnTo>
                    <a:pt x="214249" y="107187"/>
                  </a:lnTo>
                  <a:lnTo>
                    <a:pt x="160654" y="107187"/>
                  </a:lnTo>
                  <a:lnTo>
                    <a:pt x="160654" y="785876"/>
                  </a:lnTo>
                  <a:lnTo>
                    <a:pt x="53466" y="785876"/>
                  </a:lnTo>
                  <a:lnTo>
                    <a:pt x="53466" y="107187"/>
                  </a:lnTo>
                  <a:lnTo>
                    <a:pt x="0" y="107187"/>
                  </a:lnTo>
                  <a:close/>
                </a:path>
              </a:pathLst>
            </a:custGeom>
            <a:ln w="25400">
              <a:solidFill>
                <a:srgbClr val="FF0000"/>
              </a:solidFill>
            </a:ln>
          </p:spPr>
          <p:txBody>
            <a:bodyPr wrap="square" lIns="0" tIns="0" rIns="0" bIns="0" rtlCol="0"/>
            <a:lstStyle/>
            <a:p>
              <a:endParaRPr/>
            </a:p>
          </p:txBody>
        </p:sp>
      </p:grpSp>
      <p:sp>
        <p:nvSpPr>
          <p:cNvPr id="29" name="object 6"/>
          <p:cNvSpPr/>
          <p:nvPr/>
        </p:nvSpPr>
        <p:spPr>
          <a:xfrm>
            <a:off x="4211960" y="4581128"/>
            <a:ext cx="2952328" cy="1944216"/>
          </a:xfrm>
          <a:prstGeom prst="rect">
            <a:avLst/>
          </a:prstGeom>
          <a:blipFill>
            <a:blip r:embed="rId8" cstate="print"/>
            <a:stretch>
              <a:fillRect/>
            </a:stretch>
          </a:blipFill>
        </p:spPr>
        <p:txBody>
          <a:bodyPr wrap="square" lIns="0" tIns="0" rIns="0" bIns="0" rtlCol="0"/>
          <a:lstStyle/>
          <a:p>
            <a:endParaRPr/>
          </a:p>
        </p:txBody>
      </p:sp>
      <p:sp>
        <p:nvSpPr>
          <p:cNvPr id="30" name="object 7"/>
          <p:cNvSpPr/>
          <p:nvPr/>
        </p:nvSpPr>
        <p:spPr>
          <a:xfrm>
            <a:off x="6372200" y="5013176"/>
            <a:ext cx="2771800" cy="1844824"/>
          </a:xfrm>
          <a:prstGeom prst="rect">
            <a:avLst/>
          </a:prstGeom>
          <a:blipFill>
            <a:blip r:embed="rId9" cstate="print"/>
            <a:stretch>
              <a:fillRect/>
            </a:stretch>
          </a:blipFill>
        </p:spPr>
        <p:txBody>
          <a:bodyPr wrap="square" lIns="0" tIns="0" rIns="0" bIns="0" rtlCol="0"/>
          <a:lstStyle/>
          <a:p>
            <a:endParaRPr/>
          </a:p>
        </p:txBody>
      </p:sp>
      <p:sp>
        <p:nvSpPr>
          <p:cNvPr id="19" name="18 CuadroTexto"/>
          <p:cNvSpPr txBox="1"/>
          <p:nvPr/>
        </p:nvSpPr>
        <p:spPr>
          <a:xfrm>
            <a:off x="3059832" y="332656"/>
            <a:ext cx="7992888" cy="861774"/>
          </a:xfrm>
          <a:prstGeom prst="rect">
            <a:avLst/>
          </a:prstGeom>
          <a:noFill/>
        </p:spPr>
        <p:txBody>
          <a:bodyPr wrap="square">
            <a:spAutoFit/>
          </a:bodyPr>
          <a:lstStyle/>
          <a:p>
            <a:pPr marL="363538" indent="-363538" algn="just" fontAlgn="auto">
              <a:spcBef>
                <a:spcPts val="1200"/>
              </a:spcBef>
              <a:spcAft>
                <a:spcPts val="0"/>
              </a:spcAft>
              <a:defRPr/>
            </a:pPr>
            <a:r>
              <a:rPr lang="es-ES" sz="2000" b="1" dirty="0" err="1" smtClean="0">
                <a:solidFill>
                  <a:srgbClr val="002060"/>
                </a:solidFill>
                <a:latin typeface="+mn-lt"/>
                <a:cs typeface="+mn-cs"/>
              </a:rPr>
              <a:t>AutoCAD</a:t>
            </a:r>
            <a:endParaRPr lang="es-ES" sz="2000" b="1" dirty="0" smtClean="0">
              <a:solidFill>
                <a:srgbClr val="002060"/>
              </a:solidFill>
              <a:latin typeface="+mn-lt"/>
              <a:cs typeface="+mn-cs"/>
            </a:endParaRPr>
          </a:p>
          <a:p>
            <a:pPr marL="820738" lvl="1" indent="-363538" algn="just">
              <a:spcBef>
                <a:spcPts val="1200"/>
              </a:spcBef>
              <a:defRPr/>
            </a:pPr>
            <a:r>
              <a:rPr lang="es-ES" sz="2000" u="heavy" spc="-10" dirty="0" smtClean="0">
                <a:solidFill>
                  <a:srgbClr val="0000FF"/>
                </a:solidFill>
                <a:cs typeface="Calibri"/>
                <a:hlinkClick r:id="rId10"/>
              </a:rPr>
              <a:t>https://github.com/chapulincatastral/generador-gml</a:t>
            </a:r>
            <a:endParaRPr lang="es-ES" sz="2000" u="heavy" spc="-10" dirty="0" smtClean="0">
              <a:solidFill>
                <a:srgbClr val="0000FF"/>
              </a:solidFill>
              <a:cs typeface="Calibri"/>
            </a:endParaRPr>
          </a:p>
        </p:txBody>
      </p:sp>
      <p:pic>
        <p:nvPicPr>
          <p:cNvPr id="20" name="Picture 2"/>
          <p:cNvPicPr>
            <a:picLocks noChangeAspect="1" noChangeArrowheads="1"/>
          </p:cNvPicPr>
          <p:nvPr/>
        </p:nvPicPr>
        <p:blipFill>
          <a:blip r:embed="rId11" cstate="print"/>
          <a:srcRect/>
          <a:stretch>
            <a:fillRect/>
          </a:stretch>
        </p:blipFill>
        <p:spPr bwMode="auto">
          <a:xfrm>
            <a:off x="323528" y="548680"/>
            <a:ext cx="2647950" cy="971550"/>
          </a:xfrm>
          <a:prstGeom prst="rect">
            <a:avLst/>
          </a:prstGeom>
          <a:noFill/>
          <a:ln w="9525">
            <a:noFill/>
            <a:miter lim="800000"/>
            <a:headEnd/>
            <a:tailEnd/>
          </a:ln>
        </p:spPr>
      </p:pic>
      <p:sp>
        <p:nvSpPr>
          <p:cNvPr id="21" name="20 Marcador de número de diapositiva"/>
          <p:cNvSpPr>
            <a:spLocks noGrp="1"/>
          </p:cNvSpPr>
          <p:nvPr>
            <p:ph type="sldNum" sz="quarter" idx="12"/>
          </p:nvPr>
        </p:nvSpPr>
        <p:spPr/>
        <p:txBody>
          <a:bodyPr/>
          <a:lstStyle/>
          <a:p>
            <a:fld id="{1B66F887-9FA1-464F-AFD8-4623EEBAB42F}" type="slidenum">
              <a:rPr lang="es-ES" smtClean="0"/>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err="1" smtClean="0"/>
              <a:t>Important</a:t>
            </a:r>
            <a:r>
              <a:rPr lang="es-ES" dirty="0" smtClean="0"/>
              <a:t>: PPP</a:t>
            </a:r>
            <a:endParaRPr lang="es-ES" dirty="0"/>
          </a:p>
        </p:txBody>
      </p:sp>
      <p:pic>
        <p:nvPicPr>
          <p:cNvPr id="125954" name="Picture 2"/>
          <p:cNvPicPr>
            <a:picLocks noChangeAspect="1" noChangeArrowheads="1"/>
          </p:cNvPicPr>
          <p:nvPr/>
        </p:nvPicPr>
        <p:blipFill>
          <a:blip r:embed="rId2" cstate="print"/>
          <a:srcRect/>
          <a:stretch>
            <a:fillRect/>
          </a:stretch>
        </p:blipFill>
        <p:spPr bwMode="auto">
          <a:xfrm>
            <a:off x="683569" y="2708920"/>
            <a:ext cx="2044482" cy="3638972"/>
          </a:xfrm>
          <a:prstGeom prst="rect">
            <a:avLst/>
          </a:prstGeom>
          <a:noFill/>
          <a:ln w="9525">
            <a:noFill/>
            <a:miter lim="800000"/>
            <a:headEnd/>
            <a:tailEnd/>
          </a:ln>
        </p:spPr>
      </p:pic>
      <p:pic>
        <p:nvPicPr>
          <p:cNvPr id="125955" name="Picture 3"/>
          <p:cNvPicPr>
            <a:picLocks noChangeAspect="1" noChangeArrowheads="1"/>
          </p:cNvPicPr>
          <p:nvPr/>
        </p:nvPicPr>
        <p:blipFill>
          <a:blip r:embed="rId3" cstate="print"/>
          <a:srcRect/>
          <a:stretch>
            <a:fillRect/>
          </a:stretch>
        </p:blipFill>
        <p:spPr bwMode="auto">
          <a:xfrm>
            <a:off x="3275856" y="2132856"/>
            <a:ext cx="2736304" cy="2103534"/>
          </a:xfrm>
          <a:prstGeom prst="rect">
            <a:avLst/>
          </a:prstGeom>
          <a:noFill/>
          <a:ln w="9525">
            <a:noFill/>
            <a:miter lim="800000"/>
            <a:headEnd/>
            <a:tailEnd/>
          </a:ln>
        </p:spPr>
      </p:pic>
      <p:pic>
        <p:nvPicPr>
          <p:cNvPr id="125956" name="Picture 4"/>
          <p:cNvPicPr>
            <a:picLocks noChangeAspect="1" noChangeArrowheads="1"/>
          </p:cNvPicPr>
          <p:nvPr/>
        </p:nvPicPr>
        <p:blipFill>
          <a:blip r:embed="rId4" cstate="print"/>
          <a:srcRect/>
          <a:stretch>
            <a:fillRect/>
          </a:stretch>
        </p:blipFill>
        <p:spPr bwMode="auto">
          <a:xfrm>
            <a:off x="5292080" y="3861048"/>
            <a:ext cx="3668126" cy="2819872"/>
          </a:xfrm>
          <a:prstGeom prst="rect">
            <a:avLst/>
          </a:prstGeom>
          <a:noFill/>
          <a:ln w="9525">
            <a:noFill/>
            <a:miter lim="800000"/>
            <a:headEnd/>
            <a:tailEnd/>
          </a:ln>
        </p:spPr>
      </p:pic>
      <p:pic>
        <p:nvPicPr>
          <p:cNvPr id="125957" name="Picture 5"/>
          <p:cNvPicPr>
            <a:picLocks noChangeAspect="1" noChangeArrowheads="1"/>
          </p:cNvPicPr>
          <p:nvPr/>
        </p:nvPicPr>
        <p:blipFill>
          <a:blip r:embed="rId5" cstate="print"/>
          <a:srcRect/>
          <a:stretch>
            <a:fillRect/>
          </a:stretch>
        </p:blipFill>
        <p:spPr bwMode="auto">
          <a:xfrm>
            <a:off x="6732240" y="1916832"/>
            <a:ext cx="1686041" cy="1296144"/>
          </a:xfrm>
          <a:prstGeom prst="rect">
            <a:avLst/>
          </a:prstGeom>
          <a:noFill/>
          <a:ln w="9525">
            <a:noFill/>
            <a:miter lim="800000"/>
            <a:headEnd/>
            <a:tailEnd/>
          </a:ln>
        </p:spPr>
      </p:pic>
      <p:pic>
        <p:nvPicPr>
          <p:cNvPr id="125958" name="Picture 6"/>
          <p:cNvPicPr>
            <a:picLocks noChangeAspect="1" noChangeArrowheads="1"/>
          </p:cNvPicPr>
          <p:nvPr/>
        </p:nvPicPr>
        <p:blipFill>
          <a:blip r:embed="rId6" cstate="print"/>
          <a:srcRect/>
          <a:stretch>
            <a:fillRect/>
          </a:stretch>
        </p:blipFill>
        <p:spPr bwMode="auto">
          <a:xfrm>
            <a:off x="3131840" y="4581128"/>
            <a:ext cx="2169423" cy="1667744"/>
          </a:xfrm>
          <a:prstGeom prst="rect">
            <a:avLst/>
          </a:prstGeom>
          <a:noFill/>
          <a:ln w="9525">
            <a:noFill/>
            <a:miter lim="800000"/>
            <a:headEnd/>
            <a:tailEnd/>
          </a:ln>
        </p:spPr>
      </p:pic>
      <p:sp>
        <p:nvSpPr>
          <p:cNvPr id="8" name="7 Marcador de número de diapositiva"/>
          <p:cNvSpPr>
            <a:spLocks noGrp="1"/>
          </p:cNvSpPr>
          <p:nvPr>
            <p:ph type="sldNum" sz="quarter" idx="12"/>
          </p:nvPr>
        </p:nvSpPr>
        <p:spPr/>
        <p:txBody>
          <a:bodyPr/>
          <a:lstStyle/>
          <a:p>
            <a:fld id="{1B66F887-9FA1-464F-AFD8-4623EEBAB42F}" type="slidenum">
              <a:rPr lang="es-ES" smtClean="0"/>
              <a:pPr/>
              <a:t>22</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764704"/>
            <a:ext cx="8424936" cy="769441"/>
          </a:xfrm>
          <a:prstGeom prst="rect">
            <a:avLst/>
          </a:prstGeom>
        </p:spPr>
        <p:txBody>
          <a:bodyPr wrap="square">
            <a:spAutoFit/>
          </a:bodyPr>
          <a:lstStyle/>
          <a:p>
            <a:r>
              <a:rPr lang="en-US" sz="2200" dirty="0" smtClean="0">
                <a:solidFill>
                  <a:srgbClr val="002060"/>
                </a:solidFill>
              </a:rPr>
              <a:t>It is needed  to  ensure  that  the  new parcels  fit  in  the  continuous  cadastral  index  map.  </a:t>
            </a:r>
            <a:endParaRPr lang="es-ES" sz="2200" dirty="0">
              <a:solidFill>
                <a:srgbClr val="002060"/>
              </a:solidFill>
            </a:endParaRPr>
          </a:p>
        </p:txBody>
      </p:sp>
      <p:pic>
        <p:nvPicPr>
          <p:cNvPr id="5" name="Imagen 1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988840"/>
            <a:ext cx="2843808" cy="1368152"/>
          </a:xfrm>
          <a:prstGeom prst="rect">
            <a:avLst/>
          </a:prstGeom>
          <a:noFill/>
          <a:ln>
            <a:noFill/>
          </a:ln>
        </p:spPr>
      </p:pic>
      <p:pic>
        <p:nvPicPr>
          <p:cNvPr id="6" name="Imagen 1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67472" y="1988840"/>
            <a:ext cx="5876528" cy="1277144"/>
          </a:xfrm>
          <a:prstGeom prst="rect">
            <a:avLst/>
          </a:prstGeom>
          <a:noFill/>
          <a:ln>
            <a:noFill/>
          </a:ln>
        </p:spPr>
      </p:pic>
      <p:sp>
        <p:nvSpPr>
          <p:cNvPr id="7" name="6 Rectángulo"/>
          <p:cNvSpPr/>
          <p:nvPr/>
        </p:nvSpPr>
        <p:spPr>
          <a:xfrm>
            <a:off x="251520" y="3717032"/>
            <a:ext cx="8640960" cy="1107996"/>
          </a:xfrm>
          <a:prstGeom prst="rect">
            <a:avLst/>
          </a:prstGeom>
        </p:spPr>
        <p:txBody>
          <a:bodyPr wrap="square">
            <a:spAutoFit/>
          </a:bodyPr>
          <a:lstStyle/>
          <a:p>
            <a:r>
              <a:rPr lang="en-US" sz="2200" dirty="0" smtClean="0">
                <a:solidFill>
                  <a:srgbClr val="002060"/>
                </a:solidFill>
              </a:rPr>
              <a:t>It’s  necessary  to  validate that  the  perimeters  of  the  new  parcels  correspond  with  those  of  the  old parcels to keep the continuity of the map.</a:t>
            </a:r>
            <a:endParaRPr lang="es-ES" sz="2200" dirty="0">
              <a:solidFill>
                <a:srgbClr val="002060"/>
              </a:solidFill>
            </a:endParaRPr>
          </a:p>
        </p:txBody>
      </p:sp>
      <p:sp>
        <p:nvSpPr>
          <p:cNvPr id="8" name="7 Rectángulo"/>
          <p:cNvSpPr/>
          <p:nvPr/>
        </p:nvSpPr>
        <p:spPr>
          <a:xfrm>
            <a:off x="251520" y="5013176"/>
            <a:ext cx="7848872" cy="769441"/>
          </a:xfrm>
          <a:prstGeom prst="rect">
            <a:avLst/>
          </a:prstGeom>
        </p:spPr>
        <p:txBody>
          <a:bodyPr wrap="square">
            <a:spAutoFit/>
          </a:bodyPr>
          <a:lstStyle/>
          <a:p>
            <a:r>
              <a:rPr lang="en-US" sz="2200" dirty="0" smtClean="0">
                <a:solidFill>
                  <a:srgbClr val="002060"/>
                </a:solidFill>
              </a:rPr>
              <a:t>Using  an  interactive  service  and  web  service  call “</a:t>
            </a:r>
            <a:r>
              <a:rPr lang="en-US" sz="2200" b="1" dirty="0" smtClean="0">
                <a:solidFill>
                  <a:srgbClr val="002060"/>
                </a:solidFill>
              </a:rPr>
              <a:t>Graphical validation report”</a:t>
            </a:r>
            <a:r>
              <a:rPr lang="en-US" sz="2200" dirty="0" smtClean="0">
                <a:solidFill>
                  <a:srgbClr val="002060"/>
                </a:solidFill>
              </a:rPr>
              <a:t> available in the Electronic Office of Cadastre</a:t>
            </a:r>
            <a:r>
              <a:rPr lang="en-US" dirty="0" smtClean="0"/>
              <a:t>.</a:t>
            </a:r>
            <a:endParaRPr lang="es-ES" dirty="0"/>
          </a:p>
        </p:txBody>
      </p:sp>
      <p:sp>
        <p:nvSpPr>
          <p:cNvPr id="9" name="8 Marcador de número de diapositiva"/>
          <p:cNvSpPr>
            <a:spLocks noGrp="1"/>
          </p:cNvSpPr>
          <p:nvPr>
            <p:ph type="sldNum" sz="quarter" idx="12"/>
          </p:nvPr>
        </p:nvSpPr>
        <p:spPr/>
        <p:txBody>
          <a:bodyPr/>
          <a:lstStyle/>
          <a:p>
            <a:fld id="{1B66F887-9FA1-464F-AFD8-4623EEBAB42F}" type="slidenum">
              <a:rPr lang="es-ES" smtClean="0"/>
              <a:pPr/>
              <a:t>23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87338" y="1484784"/>
            <a:ext cx="8856662" cy="144016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pic>
        <p:nvPicPr>
          <p:cNvPr id="3074" name="Picture 2"/>
          <p:cNvPicPr>
            <a:picLocks noChangeAspect="1" noChangeArrowheads="1"/>
          </p:cNvPicPr>
          <p:nvPr/>
        </p:nvPicPr>
        <p:blipFill>
          <a:blip r:embed="rId3" cstate="print"/>
          <a:srcRect/>
          <a:stretch>
            <a:fillRect/>
          </a:stretch>
        </p:blipFill>
        <p:spPr bwMode="auto">
          <a:xfrm>
            <a:off x="611560" y="3140968"/>
            <a:ext cx="8280920" cy="48763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55776" y="3720553"/>
            <a:ext cx="6312201" cy="3137447"/>
          </a:xfrm>
          <a:prstGeom prst="rect">
            <a:avLst/>
          </a:prstGeom>
          <a:noFill/>
          <a:ln w="9525">
            <a:noFill/>
            <a:miter lim="800000"/>
            <a:headEnd/>
            <a:tailEnd/>
          </a:ln>
        </p:spPr>
      </p:pic>
      <p:pic>
        <p:nvPicPr>
          <p:cNvPr id="12" name="33 Imagen" descr="logo_gob_esp.png"/>
          <p:cNvPicPr>
            <a:picLocks noChangeAspect="1"/>
          </p:cNvPicPr>
          <p:nvPr/>
        </p:nvPicPr>
        <p:blipFill>
          <a:blip r:embed="rId5" cstate="email"/>
          <a:srcRect/>
          <a:stretch>
            <a:fillRect/>
          </a:stretch>
        </p:blipFill>
        <p:spPr bwMode="auto">
          <a:xfrm>
            <a:off x="323528" y="188640"/>
            <a:ext cx="2016125" cy="382588"/>
          </a:xfrm>
          <a:prstGeom prst="rect">
            <a:avLst/>
          </a:prstGeom>
          <a:noFill/>
          <a:ln w="9525">
            <a:noFill/>
            <a:miter lim="800000"/>
            <a:headEnd/>
            <a:tailEnd/>
          </a:ln>
        </p:spPr>
      </p:pic>
      <p:sp>
        <p:nvSpPr>
          <p:cNvPr id="8" name="7 Rectángulo"/>
          <p:cNvSpPr/>
          <p:nvPr/>
        </p:nvSpPr>
        <p:spPr>
          <a:xfrm>
            <a:off x="323528" y="764704"/>
            <a:ext cx="3642472" cy="430887"/>
          </a:xfrm>
          <a:prstGeom prst="rect">
            <a:avLst/>
          </a:prstGeom>
        </p:spPr>
        <p:txBody>
          <a:bodyPr wrap="none">
            <a:spAutoFit/>
          </a:bodyPr>
          <a:lstStyle/>
          <a:p>
            <a:r>
              <a:rPr lang="en-US" sz="2200" b="1" dirty="0" smtClean="0"/>
              <a:t>“Graphical validation report” </a:t>
            </a:r>
            <a:endParaRPr lang="es-ES" sz="2200" b="1" dirty="0"/>
          </a:p>
        </p:txBody>
      </p:sp>
      <p:sp>
        <p:nvSpPr>
          <p:cNvPr id="9" name="8 Rectángulo"/>
          <p:cNvSpPr/>
          <p:nvPr/>
        </p:nvSpPr>
        <p:spPr>
          <a:xfrm>
            <a:off x="539552" y="1196752"/>
            <a:ext cx="8352928" cy="1785104"/>
          </a:xfrm>
          <a:prstGeom prst="rect">
            <a:avLst/>
          </a:prstGeom>
        </p:spPr>
        <p:txBody>
          <a:bodyPr wrap="square">
            <a:spAutoFit/>
          </a:bodyPr>
          <a:lstStyle/>
          <a:p>
            <a:pPr>
              <a:buFont typeface="Arial" pitchFamily="34" charset="0"/>
              <a:buChar char="•"/>
            </a:pP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Graphical</a:t>
            </a:r>
            <a:r>
              <a:rPr lang="es-ES" sz="2200" dirty="0" smtClean="0">
                <a:solidFill>
                  <a:srgbClr val="002060"/>
                </a:solidFill>
              </a:rPr>
              <a:t> </a:t>
            </a:r>
            <a:r>
              <a:rPr lang="es-ES" sz="2200" dirty="0" err="1" smtClean="0">
                <a:solidFill>
                  <a:srgbClr val="002060"/>
                </a:solidFill>
              </a:rPr>
              <a:t>Validation</a:t>
            </a:r>
            <a:r>
              <a:rPr lang="es-ES" sz="2200" dirty="0" smtClean="0">
                <a:solidFill>
                  <a:srgbClr val="002060"/>
                </a:solidFill>
              </a:rPr>
              <a:t> </a:t>
            </a:r>
            <a:r>
              <a:rPr lang="es-ES" sz="2200" dirty="0" err="1" smtClean="0">
                <a:solidFill>
                  <a:srgbClr val="002060"/>
                </a:solidFill>
              </a:rPr>
              <a:t>report</a:t>
            </a:r>
            <a:r>
              <a:rPr lang="es-ES" sz="2200" dirty="0" smtClean="0">
                <a:solidFill>
                  <a:srgbClr val="002060"/>
                </a:solidFill>
              </a:rPr>
              <a:t> </a:t>
            </a:r>
            <a:r>
              <a:rPr lang="es-ES" sz="2200" dirty="0" err="1" smtClean="0">
                <a:solidFill>
                  <a:srgbClr val="002060"/>
                </a:solidFill>
              </a:rPr>
              <a:t>is</a:t>
            </a:r>
            <a:r>
              <a:rPr lang="es-ES" sz="2200" dirty="0" smtClean="0">
                <a:solidFill>
                  <a:srgbClr val="002060"/>
                </a:solidFill>
              </a:rPr>
              <a:t> </a:t>
            </a:r>
            <a:r>
              <a:rPr lang="es-ES" sz="2200" dirty="0" err="1" smtClean="0">
                <a:solidFill>
                  <a:srgbClr val="002060"/>
                </a:solidFill>
              </a:rPr>
              <a:t>obtained</a:t>
            </a:r>
            <a:r>
              <a:rPr lang="es-ES" sz="2200" dirty="0" smtClean="0">
                <a:solidFill>
                  <a:srgbClr val="002060"/>
                </a:solidFill>
              </a:rPr>
              <a:t> </a:t>
            </a:r>
            <a:r>
              <a:rPr lang="es-ES" sz="2200" dirty="0" err="1" smtClean="0">
                <a:solidFill>
                  <a:srgbClr val="002060"/>
                </a:solidFill>
              </a:rPr>
              <a:t>from</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electronic</a:t>
            </a:r>
            <a:r>
              <a:rPr lang="es-ES" sz="2200" dirty="0" smtClean="0">
                <a:solidFill>
                  <a:srgbClr val="002060"/>
                </a:solidFill>
              </a:rPr>
              <a:t> Office  of </a:t>
            </a:r>
            <a:r>
              <a:rPr lang="es-ES" sz="2200" dirty="0" err="1" smtClean="0">
                <a:solidFill>
                  <a:srgbClr val="002060"/>
                </a:solidFill>
              </a:rPr>
              <a:t>Cadastre</a:t>
            </a:r>
            <a:r>
              <a:rPr lang="es-ES" sz="2200" dirty="0" smtClean="0">
                <a:solidFill>
                  <a:srgbClr val="002060"/>
                </a:solidFill>
              </a:rPr>
              <a:t>  </a:t>
            </a:r>
            <a:r>
              <a:rPr lang="es-ES" sz="2200" dirty="0" err="1" smtClean="0">
                <a:solidFill>
                  <a:srgbClr val="002060"/>
                </a:solidFill>
              </a:rPr>
              <a:t>with</a:t>
            </a:r>
            <a:r>
              <a:rPr lang="es-ES" sz="2200" dirty="0" smtClean="0">
                <a:solidFill>
                  <a:srgbClr val="002060"/>
                </a:solidFill>
              </a:rPr>
              <a:t> </a:t>
            </a:r>
            <a:r>
              <a:rPr lang="es-ES" sz="2200" dirty="0" err="1" smtClean="0">
                <a:solidFill>
                  <a:srgbClr val="002060"/>
                </a:solidFill>
              </a:rPr>
              <a:t>authentication</a:t>
            </a:r>
            <a:r>
              <a:rPr lang="es-ES" sz="2200" dirty="0" smtClean="0">
                <a:solidFill>
                  <a:srgbClr val="002060"/>
                </a:solidFill>
              </a:rPr>
              <a:t> </a:t>
            </a:r>
          </a:p>
          <a:p>
            <a:pPr>
              <a:buFont typeface="Arial" pitchFamily="34" charset="0"/>
              <a:buChar char="•"/>
            </a:pPr>
            <a:r>
              <a:rPr lang="es-ES" sz="2200" dirty="0" smtClean="0">
                <a:solidFill>
                  <a:srgbClr val="002060"/>
                </a:solidFill>
              </a:rPr>
              <a:t> Can </a:t>
            </a:r>
            <a:r>
              <a:rPr lang="es-ES" sz="2200" dirty="0" err="1" smtClean="0">
                <a:solidFill>
                  <a:srgbClr val="002060"/>
                </a:solidFill>
              </a:rPr>
              <a:t>be</a:t>
            </a:r>
            <a:r>
              <a:rPr lang="es-ES" sz="2200" dirty="0" smtClean="0">
                <a:solidFill>
                  <a:srgbClr val="002060"/>
                </a:solidFill>
              </a:rPr>
              <a:t> </a:t>
            </a:r>
            <a:r>
              <a:rPr lang="es-ES" sz="2200" dirty="0" err="1" smtClean="0">
                <a:solidFill>
                  <a:srgbClr val="002060"/>
                </a:solidFill>
              </a:rPr>
              <a:t>obtained</a:t>
            </a:r>
            <a:r>
              <a:rPr lang="es-ES" sz="2200" dirty="0" smtClean="0">
                <a:solidFill>
                  <a:srgbClr val="002060"/>
                </a:solidFill>
              </a:rPr>
              <a:t> </a:t>
            </a:r>
            <a:r>
              <a:rPr lang="es-ES" sz="2200" dirty="0" err="1" smtClean="0">
                <a:solidFill>
                  <a:srgbClr val="002060"/>
                </a:solidFill>
              </a:rPr>
              <a:t>by</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citizen</a:t>
            </a:r>
            <a:r>
              <a:rPr lang="es-ES" sz="2200" dirty="0" smtClean="0">
                <a:solidFill>
                  <a:srgbClr val="002060"/>
                </a:solidFill>
              </a:rPr>
              <a:t>, </a:t>
            </a:r>
            <a:r>
              <a:rPr lang="es-ES" sz="2200" dirty="0" err="1" smtClean="0">
                <a:solidFill>
                  <a:srgbClr val="002060"/>
                </a:solidFill>
              </a:rPr>
              <a:t>or</a:t>
            </a:r>
            <a:r>
              <a:rPr lang="es-ES" sz="2200" dirty="0" smtClean="0">
                <a:solidFill>
                  <a:srgbClr val="002060"/>
                </a:solidFill>
              </a:rPr>
              <a:t> </a:t>
            </a:r>
            <a:r>
              <a:rPr lang="es-ES" sz="2200" dirty="0" err="1" smtClean="0">
                <a:solidFill>
                  <a:srgbClr val="002060"/>
                </a:solidFill>
              </a:rPr>
              <a:t>by</a:t>
            </a:r>
            <a:r>
              <a:rPr lang="es-ES" sz="2200" dirty="0" smtClean="0">
                <a:solidFill>
                  <a:srgbClr val="002060"/>
                </a:solidFill>
              </a:rPr>
              <a:t> a </a:t>
            </a:r>
            <a:r>
              <a:rPr lang="es-ES" sz="2200" dirty="0" err="1" smtClean="0">
                <a:solidFill>
                  <a:srgbClr val="002060"/>
                </a:solidFill>
              </a:rPr>
              <a:t>technician</a:t>
            </a:r>
            <a:r>
              <a:rPr lang="es-ES" sz="2200" dirty="0" smtClean="0">
                <a:solidFill>
                  <a:srgbClr val="002060"/>
                </a:solidFill>
              </a:rPr>
              <a:t> </a:t>
            </a:r>
          </a:p>
          <a:p>
            <a:pPr>
              <a:buFont typeface="Arial" pitchFamily="34" charset="0"/>
              <a:buChar char="•"/>
            </a:pPr>
            <a:r>
              <a:rPr lang="es-ES" sz="2200" dirty="0" smtClean="0">
                <a:solidFill>
                  <a:srgbClr val="002060"/>
                </a:solidFill>
              </a:rPr>
              <a:t> </a:t>
            </a:r>
            <a:r>
              <a:rPr lang="es-ES" sz="2200" dirty="0" err="1" smtClean="0">
                <a:solidFill>
                  <a:srgbClr val="002060"/>
                </a:solidFill>
              </a:rPr>
              <a:t>If</a:t>
            </a:r>
            <a:r>
              <a:rPr lang="es-ES" sz="2200" dirty="0" smtClean="0">
                <a:solidFill>
                  <a:srgbClr val="002060"/>
                </a:solidFill>
              </a:rPr>
              <a:t> </a:t>
            </a:r>
            <a:r>
              <a:rPr lang="es-ES" sz="2200" dirty="0" err="1" smtClean="0">
                <a:solidFill>
                  <a:srgbClr val="002060"/>
                </a:solidFill>
              </a:rPr>
              <a:t>it</a:t>
            </a:r>
            <a:r>
              <a:rPr lang="es-ES" sz="2200" dirty="0" smtClean="0">
                <a:solidFill>
                  <a:srgbClr val="002060"/>
                </a:solidFill>
              </a:rPr>
              <a:t> </a:t>
            </a:r>
            <a:r>
              <a:rPr lang="es-ES" sz="2200" dirty="0" err="1" smtClean="0">
                <a:solidFill>
                  <a:srgbClr val="002060"/>
                </a:solidFill>
              </a:rPr>
              <a:t>is</a:t>
            </a:r>
            <a:r>
              <a:rPr lang="es-ES" sz="2200" dirty="0" smtClean="0">
                <a:solidFill>
                  <a:srgbClr val="002060"/>
                </a:solidFill>
              </a:rPr>
              <a:t> </a:t>
            </a:r>
            <a:r>
              <a:rPr lang="es-ES" sz="2200" dirty="0" err="1" smtClean="0">
                <a:solidFill>
                  <a:srgbClr val="002060"/>
                </a:solidFill>
              </a:rPr>
              <a:t>obtained</a:t>
            </a:r>
            <a:r>
              <a:rPr lang="es-ES" sz="2200" dirty="0" smtClean="0">
                <a:solidFill>
                  <a:srgbClr val="002060"/>
                </a:solidFill>
              </a:rPr>
              <a:t> </a:t>
            </a:r>
            <a:r>
              <a:rPr lang="es-ES" sz="2200" dirty="0" err="1" smtClean="0">
                <a:solidFill>
                  <a:srgbClr val="002060"/>
                </a:solidFill>
              </a:rPr>
              <a:t>by</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technical</a:t>
            </a:r>
            <a:r>
              <a:rPr lang="es-ES" sz="2200" dirty="0" smtClean="0">
                <a:solidFill>
                  <a:srgbClr val="002060"/>
                </a:solidFill>
              </a:rPr>
              <a:t>,  </a:t>
            </a:r>
            <a:r>
              <a:rPr lang="es-ES" sz="2200" dirty="0" err="1" smtClean="0">
                <a:solidFill>
                  <a:srgbClr val="002060"/>
                </a:solidFill>
              </a:rPr>
              <a:t>specification</a:t>
            </a:r>
            <a:r>
              <a:rPr lang="es-ES" sz="2200" dirty="0" smtClean="0">
                <a:solidFill>
                  <a:srgbClr val="002060"/>
                </a:solidFill>
              </a:rPr>
              <a:t> of </a:t>
            </a: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professional</a:t>
            </a:r>
            <a:r>
              <a:rPr lang="es-ES" sz="2200" dirty="0" smtClean="0">
                <a:solidFill>
                  <a:srgbClr val="002060"/>
                </a:solidFill>
              </a:rPr>
              <a:t> </a:t>
            </a:r>
            <a:r>
              <a:rPr lang="es-ES" sz="2200" dirty="0" err="1" smtClean="0">
                <a:solidFill>
                  <a:srgbClr val="002060"/>
                </a:solidFill>
              </a:rPr>
              <a:t>work</a:t>
            </a:r>
            <a:r>
              <a:rPr lang="es-ES" sz="2200" dirty="0" smtClean="0">
                <a:solidFill>
                  <a:srgbClr val="002060"/>
                </a:solidFill>
              </a:rPr>
              <a:t> </a:t>
            </a:r>
            <a:r>
              <a:rPr lang="es-ES" sz="2200" dirty="0" err="1" smtClean="0">
                <a:solidFill>
                  <a:srgbClr val="002060"/>
                </a:solidFill>
              </a:rPr>
              <a:t>will</a:t>
            </a:r>
            <a:r>
              <a:rPr lang="es-ES" sz="2200" dirty="0" smtClean="0">
                <a:solidFill>
                  <a:srgbClr val="002060"/>
                </a:solidFill>
              </a:rPr>
              <a:t> </a:t>
            </a:r>
            <a:r>
              <a:rPr lang="es-ES" sz="2200" dirty="0" err="1" smtClean="0">
                <a:solidFill>
                  <a:srgbClr val="002060"/>
                </a:solidFill>
              </a:rPr>
              <a:t>be</a:t>
            </a:r>
            <a:r>
              <a:rPr lang="es-ES" sz="2200" dirty="0" smtClean="0">
                <a:solidFill>
                  <a:srgbClr val="002060"/>
                </a:solidFill>
              </a:rPr>
              <a:t> </a:t>
            </a:r>
            <a:r>
              <a:rPr lang="es-ES" sz="2200" dirty="0" err="1" smtClean="0">
                <a:solidFill>
                  <a:srgbClr val="002060"/>
                </a:solidFill>
              </a:rPr>
              <a:t>asked</a:t>
            </a:r>
            <a:endParaRPr lang="es-ES" sz="2200" dirty="0">
              <a:solidFill>
                <a:srgbClr val="002060"/>
              </a:solidFill>
            </a:endParaRPr>
          </a:p>
        </p:txBody>
      </p:sp>
      <p:sp>
        <p:nvSpPr>
          <p:cNvPr id="10" name="9 Marcador de número de diapositiva"/>
          <p:cNvSpPr>
            <a:spLocks noGrp="1"/>
          </p:cNvSpPr>
          <p:nvPr>
            <p:ph type="sldNum" sz="quarter" idx="12"/>
          </p:nvPr>
        </p:nvSpPr>
        <p:spPr/>
        <p:txBody>
          <a:bodyPr/>
          <a:lstStyle/>
          <a:p>
            <a:fld id="{1B66F887-9FA1-464F-AFD8-4623EEBAB42F}" type="slidenum">
              <a:rPr lang="es-ES" smtClean="0"/>
              <a:pPr/>
              <a:t>24</a:t>
            </a:fld>
            <a:endParaRPr lang="es-ES"/>
          </a:p>
        </p:txBody>
      </p:sp>
      <p:pic>
        <p:nvPicPr>
          <p:cNvPr id="11" name="Picture 2" descr="Imatge relacionada">
            <a:hlinkClick r:id="rId6"/>
          </p:cNvPr>
          <p:cNvPicPr>
            <a:picLocks noChangeAspect="1" noChangeArrowheads="1"/>
          </p:cNvPicPr>
          <p:nvPr/>
        </p:nvPicPr>
        <p:blipFill>
          <a:blip r:embed="rId7" cstate="print"/>
          <a:srcRect/>
          <a:stretch>
            <a:fillRect/>
          </a:stretch>
        </p:blipFill>
        <p:spPr bwMode="auto">
          <a:xfrm>
            <a:off x="5580112" y="836712"/>
            <a:ext cx="2808312" cy="34482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
          <p:cNvSpPr/>
          <p:nvPr/>
        </p:nvSpPr>
        <p:spPr>
          <a:xfrm>
            <a:off x="683568" y="1484784"/>
            <a:ext cx="8460432" cy="5157192"/>
          </a:xfrm>
          <a:prstGeom prst="rect">
            <a:avLst/>
          </a:prstGeom>
          <a:blipFill>
            <a:blip r:embed="rId3" cstate="print"/>
            <a:stretch>
              <a:fillRect/>
            </a:stretch>
          </a:blipFill>
        </p:spPr>
        <p:txBody>
          <a:bodyPr wrap="square" lIns="0" tIns="0" rIns="0" bIns="0" rtlCol="0"/>
          <a:lstStyle/>
          <a:p>
            <a:endParaRPr dirty="0"/>
          </a:p>
        </p:txBody>
      </p:sp>
      <p:pic>
        <p:nvPicPr>
          <p:cNvPr id="12" name="33 Imagen" descr="logo_gob_esp.png"/>
          <p:cNvPicPr>
            <a:picLocks noChangeAspect="1"/>
          </p:cNvPicPr>
          <p:nvPr/>
        </p:nvPicPr>
        <p:blipFill>
          <a:blip r:embed="rId4" cstate="email"/>
          <a:srcRect/>
          <a:stretch>
            <a:fillRect/>
          </a:stretch>
        </p:blipFill>
        <p:spPr bwMode="auto">
          <a:xfrm>
            <a:off x="323528" y="188640"/>
            <a:ext cx="2016125" cy="382588"/>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1B66F887-9FA1-464F-AFD8-4623EEBAB42F}" type="slidenum">
              <a:rPr lang="es-ES" smtClean="0"/>
              <a:pPr/>
              <a:t>25</a:t>
            </a:fld>
            <a:endParaRPr lang="es-E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B66F887-9FA1-464F-AFD8-4623EEBAB42F}" type="slidenum">
              <a:rPr lang="es-ES" smtClean="0"/>
              <a:pPr/>
              <a:t>26</a:t>
            </a:fld>
            <a:endParaRPr lang="es-ES"/>
          </a:p>
        </p:txBody>
      </p:sp>
      <p:pic>
        <p:nvPicPr>
          <p:cNvPr id="5" name="4 Imagen" descr="Coordinacion.jpg"/>
          <p:cNvPicPr>
            <a:picLocks noChangeAspect="1"/>
          </p:cNvPicPr>
          <p:nvPr/>
        </p:nvPicPr>
        <p:blipFill>
          <a:blip r:embed="rId2" cstate="print"/>
          <a:srcRect/>
          <a:stretch>
            <a:fillRect/>
          </a:stretch>
        </p:blipFill>
        <p:spPr>
          <a:xfrm>
            <a:off x="179512" y="1268760"/>
            <a:ext cx="8640960" cy="345638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7"/>
          <p:cNvPicPr>
            <a:picLocks noChangeAspect="1" noChangeArrowheads="1"/>
          </p:cNvPicPr>
          <p:nvPr/>
        </p:nvPicPr>
        <p:blipFill>
          <a:blip r:embed="rId2" cstate="print"/>
          <a:srcRect t="5186"/>
          <a:stretch>
            <a:fillRect/>
          </a:stretch>
        </p:blipFill>
        <p:spPr bwMode="auto">
          <a:xfrm>
            <a:off x="627063" y="1119188"/>
            <a:ext cx="7899400" cy="5348287"/>
          </a:xfrm>
          <a:prstGeom prst="rect">
            <a:avLst/>
          </a:prstGeom>
          <a:noFill/>
          <a:ln w="9525" algn="ctr">
            <a:noFill/>
            <a:miter lim="800000"/>
            <a:headEnd/>
            <a:tailEnd/>
          </a:ln>
        </p:spPr>
      </p:pic>
      <p:sp>
        <p:nvSpPr>
          <p:cNvPr id="3" name="2 Marcador de número de diapositiva"/>
          <p:cNvSpPr>
            <a:spLocks noGrp="1"/>
          </p:cNvSpPr>
          <p:nvPr>
            <p:ph type="sldNum" sz="quarter" idx="12"/>
          </p:nvPr>
        </p:nvSpPr>
        <p:spPr/>
        <p:txBody>
          <a:bodyPr/>
          <a:lstStyle/>
          <a:p>
            <a:fld id="{1B66F887-9FA1-464F-AFD8-4623EEBAB42F}" type="slidenum">
              <a:rPr lang="es-ES" smtClean="0"/>
              <a:pPr/>
              <a:t>27</a:t>
            </a:fld>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4"/>
          <p:cNvPicPr>
            <a:picLocks noGrp="1" noChangeAspect="1" noChangeArrowheads="1"/>
          </p:cNvPicPr>
          <p:nvPr>
            <p:ph idx="1"/>
          </p:nvPr>
        </p:nvPicPr>
        <p:blipFill>
          <a:blip r:embed="rId2" cstate="print"/>
          <a:srcRect/>
          <a:stretch>
            <a:fillRect/>
          </a:stretch>
        </p:blipFill>
        <p:spPr bwMode="auto">
          <a:xfrm>
            <a:off x="1008279" y="1600200"/>
            <a:ext cx="7127441" cy="4525963"/>
          </a:xfrm>
          <a:prstGeom prst="rect">
            <a:avLst/>
          </a:prstGeom>
          <a:ln>
            <a:noFill/>
          </a:ln>
          <a:effectLst>
            <a:outerShdw blurRad="292100" dist="139700" dir="2700000" algn="tl" rotWithShape="0">
              <a:srgbClr val="333333">
                <a:alpha val="65000"/>
              </a:srgbClr>
            </a:outerShdw>
          </a:effectLst>
        </p:spPr>
      </p:pic>
      <p:sp>
        <p:nvSpPr>
          <p:cNvPr id="5" name="4 Marcador de número de diapositiva"/>
          <p:cNvSpPr>
            <a:spLocks noGrp="1"/>
          </p:cNvSpPr>
          <p:nvPr>
            <p:ph type="sldNum" sz="quarter" idx="12"/>
          </p:nvPr>
        </p:nvSpPr>
        <p:spPr/>
        <p:txBody>
          <a:bodyPr/>
          <a:lstStyle/>
          <a:p>
            <a:fld id="{1B66F887-9FA1-464F-AFD8-4623EEBAB42F}" type="slidenum">
              <a:rPr lang="es-ES" smtClean="0"/>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323528" y="1700808"/>
            <a:ext cx="8604448" cy="5157192"/>
          </a:xfrm>
          <a:prstGeom prst="rect">
            <a:avLst/>
          </a:prstGeom>
          <a:blipFill>
            <a:blip r:embed="rId3" cstate="print"/>
            <a:stretch>
              <a:fillRect/>
            </a:stretch>
          </a:blipFill>
        </p:spPr>
        <p:txBody>
          <a:bodyPr wrap="square" lIns="0" tIns="0" rIns="0" bIns="0" rtlCol="0"/>
          <a:lstStyle/>
          <a:p>
            <a:endParaRPr/>
          </a:p>
        </p:txBody>
      </p:sp>
      <p:pic>
        <p:nvPicPr>
          <p:cNvPr id="13" name="33 Imagen" descr="logo_gob_esp.png"/>
          <p:cNvPicPr>
            <a:picLocks noChangeAspect="1"/>
          </p:cNvPicPr>
          <p:nvPr/>
        </p:nvPicPr>
        <p:blipFill>
          <a:blip r:embed="rId4" cstate="email"/>
          <a:srcRect/>
          <a:stretch>
            <a:fillRect/>
          </a:stretch>
        </p:blipFill>
        <p:spPr bwMode="auto">
          <a:xfrm>
            <a:off x="323528" y="188640"/>
            <a:ext cx="2016125" cy="382588"/>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1B66F887-9FA1-464F-AFD8-4623EEBAB42F}" type="slidenum">
              <a:rPr lang="es-ES" smtClean="0"/>
              <a:pPr/>
              <a:t>29</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536" y="1268760"/>
            <a:ext cx="8229600" cy="1143000"/>
          </a:xfrm>
        </p:spPr>
        <p:txBody>
          <a:bodyPr/>
          <a:lstStyle/>
          <a:p>
            <a:r>
              <a:rPr lang="es-ES" dirty="0" err="1" smtClean="0"/>
              <a:t>Law</a:t>
            </a:r>
            <a:r>
              <a:rPr lang="es-ES" dirty="0" smtClean="0"/>
              <a:t> 13/</a:t>
            </a:r>
            <a:endParaRPr lang="es-ES" dirty="0"/>
          </a:p>
        </p:txBody>
      </p:sp>
      <p:sp>
        <p:nvSpPr>
          <p:cNvPr id="27650" name="Rectangle 2"/>
          <p:cNvSpPr>
            <a:spLocks noChangeArrowheads="1"/>
          </p:cNvSpPr>
          <p:nvPr/>
        </p:nvSpPr>
        <p:spPr bwMode="auto">
          <a:xfrm>
            <a:off x="611560" y="3903500"/>
            <a:ext cx="7920880" cy="19869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14000"/>
              </a:lnSpc>
              <a:spcBef>
                <a:spcPct val="0"/>
              </a:spcBef>
              <a:spcAft>
                <a:spcPct val="0"/>
              </a:spcAft>
              <a:buClrTx/>
              <a:buSzTx/>
              <a:buFontTx/>
              <a:buNone/>
              <a:tabLst/>
            </a:pPr>
            <a:endParaRPr lang="en-US" sz="1000" dirty="0">
              <a:solidFill>
                <a:srgbClr val="44546A"/>
              </a:solidFill>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14000"/>
              </a:lnSpc>
              <a:spcBef>
                <a:spcPct val="0"/>
              </a:spcBef>
              <a:spcAft>
                <a:spcPct val="0"/>
              </a:spcAft>
              <a:buClrTx/>
              <a:buSzTx/>
              <a:buFontTx/>
              <a:buNone/>
              <a:tabLst/>
            </a:pPr>
            <a:endParaRPr kumimoji="0" lang="en-US" sz="1000" b="0" i="0" u="none" strike="noStrike" cap="none" normalizeH="0" baseline="0" dirty="0" smtClean="0">
              <a:ln>
                <a:noFill/>
              </a:ln>
              <a:solidFill>
                <a:srgbClr val="44546A"/>
              </a:solidFill>
              <a:effectLst/>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14000"/>
              </a:lnSpc>
              <a:spcBef>
                <a:spcPct val="0"/>
              </a:spcBef>
              <a:spcAft>
                <a:spcPct val="0"/>
              </a:spcAft>
              <a:buClrTx/>
              <a:buSzTx/>
              <a:buFontTx/>
              <a:buNone/>
              <a:tabLst/>
            </a:pPr>
            <a:r>
              <a:rPr lang="en-US" sz="2200" dirty="0">
                <a:solidFill>
                  <a:srgbClr val="002060"/>
                </a:solidFill>
                <a:ea typeface="Calibri" pitchFamily="34" charset="0"/>
                <a:cs typeface="Times New Roman" pitchFamily="18" charset="0"/>
              </a:rPr>
              <a:t>Law 13/2015 implements the </a:t>
            </a:r>
            <a:r>
              <a:rPr lang="en-US" sz="2200" dirty="0" smtClean="0">
                <a:solidFill>
                  <a:srgbClr val="002060"/>
                </a:solidFill>
                <a:ea typeface="Calibri" pitchFamily="34" charset="0"/>
                <a:cs typeface="Times New Roman" pitchFamily="18" charset="0"/>
              </a:rPr>
              <a:t>coordination:</a:t>
            </a:r>
          </a:p>
          <a:p>
            <a:pPr marL="0" marR="0" lvl="0" indent="0" algn="just" defTabSz="914400" rtl="0" eaLnBrk="1" fontAlgn="base" latinLnBrk="0" hangingPunct="1">
              <a:lnSpc>
                <a:spcPct val="114000"/>
              </a:lnSpc>
              <a:spcBef>
                <a:spcPct val="0"/>
              </a:spcBef>
              <a:spcAft>
                <a:spcPct val="0"/>
              </a:spcAft>
              <a:buClrTx/>
              <a:buSzTx/>
              <a:buFontTx/>
              <a:buNone/>
              <a:tabLst/>
            </a:pPr>
            <a:endParaRPr lang="en-US" sz="2200" dirty="0" smtClean="0">
              <a:solidFill>
                <a:srgbClr val="002060"/>
              </a:solidFill>
              <a:ea typeface="Calibri" pitchFamily="34" charset="0"/>
              <a:cs typeface="Times New Roman" pitchFamily="18" charset="0"/>
            </a:endParaRPr>
          </a:p>
          <a:p>
            <a:pPr marL="0" marR="0" lvl="0" indent="0" algn="just" defTabSz="914400" rtl="0" eaLnBrk="1" fontAlgn="base" latinLnBrk="0" hangingPunct="1">
              <a:lnSpc>
                <a:spcPct val="114000"/>
              </a:lnSpc>
              <a:spcBef>
                <a:spcPct val="0"/>
              </a:spcBef>
              <a:spcAft>
                <a:spcPct val="0"/>
              </a:spcAft>
              <a:buClrTx/>
              <a:buSzTx/>
              <a:buFontTx/>
              <a:buNone/>
              <a:tabLst/>
            </a:pPr>
            <a:r>
              <a:rPr lang="en-US" sz="2200" dirty="0" smtClean="0">
                <a:solidFill>
                  <a:srgbClr val="002060"/>
                </a:solidFill>
                <a:ea typeface="Calibri" pitchFamily="34" charset="0"/>
                <a:cs typeface="Times New Roman" pitchFamily="18" charset="0"/>
              </a:rPr>
              <a:t> -</a:t>
            </a:r>
            <a:r>
              <a:rPr lang="en-US" sz="2200" b="1" dirty="0" smtClean="0">
                <a:solidFill>
                  <a:srgbClr val="002060"/>
                </a:solidFill>
                <a:ea typeface="Calibri" pitchFamily="34" charset="0"/>
                <a:cs typeface="Times New Roman" pitchFamily="18" charset="0"/>
              </a:rPr>
              <a:t>using </a:t>
            </a:r>
            <a:r>
              <a:rPr lang="en-US" sz="2200" b="1" dirty="0">
                <a:solidFill>
                  <a:srgbClr val="002060"/>
                </a:solidFill>
                <a:ea typeface="Calibri" pitchFamily="34" charset="0"/>
                <a:cs typeface="Times New Roman" pitchFamily="18" charset="0"/>
              </a:rPr>
              <a:t>cadastral mapping </a:t>
            </a:r>
            <a:r>
              <a:rPr lang="en-US" sz="2200" dirty="0">
                <a:solidFill>
                  <a:srgbClr val="002060"/>
                </a:solidFill>
                <a:ea typeface="Calibri" pitchFamily="34" charset="0"/>
                <a:cs typeface="Times New Roman" pitchFamily="18" charset="0"/>
              </a:rPr>
              <a:t>as the basis of its graphic representation, </a:t>
            </a:r>
            <a:r>
              <a:rPr lang="en-US" sz="2200" dirty="0" smtClean="0">
                <a:solidFill>
                  <a:srgbClr val="002060"/>
                </a:solidFill>
                <a:ea typeface="Calibri" pitchFamily="34" charset="0"/>
                <a:cs typeface="Times New Roman" pitchFamily="18" charset="0"/>
              </a:rPr>
              <a:t>-allowing </a:t>
            </a:r>
            <a:r>
              <a:rPr lang="en-US" sz="2200" dirty="0">
                <a:solidFill>
                  <a:srgbClr val="002060"/>
                </a:solidFill>
                <a:ea typeface="Calibri" pitchFamily="34" charset="0"/>
                <a:cs typeface="Times New Roman" pitchFamily="18" charset="0"/>
              </a:rPr>
              <a:t>simultaneously the updating of the cadastral data.</a:t>
            </a:r>
          </a:p>
        </p:txBody>
      </p:sp>
      <p:pic>
        <p:nvPicPr>
          <p:cNvPr id="113666" name="Picture 2" descr="Resultado de imagen de objective"/>
          <p:cNvPicPr>
            <a:picLocks noChangeAspect="1" noChangeArrowheads="1"/>
          </p:cNvPicPr>
          <p:nvPr/>
        </p:nvPicPr>
        <p:blipFill>
          <a:blip r:embed="rId2" cstate="print"/>
          <a:srcRect l="4082"/>
          <a:stretch>
            <a:fillRect/>
          </a:stretch>
        </p:blipFill>
        <p:spPr bwMode="auto">
          <a:xfrm>
            <a:off x="4788024" y="1340768"/>
            <a:ext cx="3384376" cy="2347986"/>
          </a:xfrm>
          <a:prstGeom prst="rect">
            <a:avLst/>
          </a:prstGeom>
          <a:noFill/>
        </p:spPr>
      </p:pic>
      <p:sp>
        <p:nvSpPr>
          <p:cNvPr id="7" name="6 Rectángulo"/>
          <p:cNvSpPr/>
          <p:nvPr/>
        </p:nvSpPr>
        <p:spPr>
          <a:xfrm>
            <a:off x="971600" y="2348880"/>
            <a:ext cx="5400600" cy="1636089"/>
          </a:xfrm>
          <a:prstGeom prst="rect">
            <a:avLst/>
          </a:prstGeom>
          <a:solidFill>
            <a:schemeClr val="bg1"/>
          </a:solidFill>
        </p:spPr>
        <p:txBody>
          <a:bodyPr wrap="square">
            <a:spAutoFit/>
          </a:bodyPr>
          <a:lstStyle/>
          <a:p>
            <a:pPr>
              <a:lnSpc>
                <a:spcPct val="114000"/>
              </a:lnSpc>
            </a:pPr>
            <a:r>
              <a:rPr lang="en-US" sz="2200" dirty="0" smtClean="0">
                <a:solidFill>
                  <a:srgbClr val="002060"/>
                </a:solidFill>
                <a:ea typeface="Calibri" pitchFamily="34" charset="0"/>
                <a:cs typeface="Times New Roman" pitchFamily="18" charset="0"/>
              </a:rPr>
              <a:t>To give real estate traffic greater legal certainty by incorporating the </a:t>
            </a:r>
            <a:r>
              <a:rPr lang="en-US" sz="2200" b="1" dirty="0" err="1" smtClean="0">
                <a:solidFill>
                  <a:srgbClr val="002060"/>
                </a:solidFill>
                <a:ea typeface="Calibri" pitchFamily="34" charset="0"/>
                <a:cs typeface="Times New Roman" pitchFamily="18" charset="0"/>
              </a:rPr>
              <a:t>georeferenced</a:t>
            </a:r>
            <a:r>
              <a:rPr lang="en-US" sz="2200" b="1" dirty="0" smtClean="0">
                <a:solidFill>
                  <a:srgbClr val="002060"/>
                </a:solidFill>
                <a:ea typeface="Calibri" pitchFamily="34" charset="0"/>
                <a:cs typeface="Times New Roman" pitchFamily="18" charset="0"/>
              </a:rPr>
              <a:t> </a:t>
            </a:r>
            <a:r>
              <a:rPr lang="en-US" sz="2200" dirty="0" smtClean="0">
                <a:solidFill>
                  <a:srgbClr val="002060"/>
                </a:solidFill>
                <a:ea typeface="Calibri" pitchFamily="34" charset="0"/>
                <a:cs typeface="Times New Roman" pitchFamily="18" charset="0"/>
              </a:rPr>
              <a:t>graphic information of the parcels in the Property Rights Registry,</a:t>
            </a:r>
            <a:endParaRPr lang="es-ES" sz="2200" dirty="0">
              <a:solidFill>
                <a:srgbClr val="002060"/>
              </a:solidFill>
            </a:endParaRPr>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3</a:t>
            </a:fld>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287338" y="1484784"/>
            <a:ext cx="8856662" cy="187220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pic>
        <p:nvPicPr>
          <p:cNvPr id="12" name="33 Imagen" descr="logo_gob_esp.png"/>
          <p:cNvPicPr>
            <a:picLocks noChangeAspect="1"/>
          </p:cNvPicPr>
          <p:nvPr/>
        </p:nvPicPr>
        <p:blipFill>
          <a:blip r:embed="rId3" cstate="email"/>
          <a:srcRect/>
          <a:stretch>
            <a:fillRect/>
          </a:stretch>
        </p:blipFill>
        <p:spPr bwMode="auto">
          <a:xfrm>
            <a:off x="323528" y="188640"/>
            <a:ext cx="2016125" cy="38258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928549" y="2636912"/>
            <a:ext cx="7603891" cy="4221088"/>
          </a:xfrm>
          <a:prstGeom prst="rect">
            <a:avLst/>
          </a:prstGeom>
          <a:noFill/>
          <a:ln w="9525">
            <a:noFill/>
            <a:miter lim="800000"/>
            <a:headEnd/>
            <a:tailEnd/>
          </a:ln>
        </p:spPr>
      </p:pic>
      <p:sp>
        <p:nvSpPr>
          <p:cNvPr id="7" name="6 Marcador de número de diapositiva"/>
          <p:cNvSpPr>
            <a:spLocks noGrp="1"/>
          </p:cNvSpPr>
          <p:nvPr>
            <p:ph type="sldNum" sz="quarter" idx="12"/>
          </p:nvPr>
        </p:nvSpPr>
        <p:spPr/>
        <p:txBody>
          <a:bodyPr/>
          <a:lstStyle/>
          <a:p>
            <a:fld id="{1B66F887-9FA1-464F-AFD8-4623EEBAB42F}" type="slidenum">
              <a:rPr lang="es-ES" smtClean="0"/>
              <a:pPr/>
              <a:t>30</a:t>
            </a:fld>
            <a:endParaRPr lang="es-ES"/>
          </a:p>
        </p:txBody>
      </p:sp>
      <p:sp>
        <p:nvSpPr>
          <p:cNvPr id="8" name="7 Rectángulo"/>
          <p:cNvSpPr/>
          <p:nvPr/>
        </p:nvSpPr>
        <p:spPr>
          <a:xfrm>
            <a:off x="467544" y="980728"/>
            <a:ext cx="8676455" cy="1600438"/>
          </a:xfrm>
          <a:prstGeom prst="rect">
            <a:avLst/>
          </a:prstGeom>
        </p:spPr>
        <p:txBody>
          <a:bodyPr wrap="square">
            <a:spAutoFit/>
          </a:bodyPr>
          <a:lstStyle/>
          <a:p>
            <a:r>
              <a:rPr lang="es-ES" sz="2000" dirty="0" err="1" smtClean="0">
                <a:solidFill>
                  <a:srgbClr val="585858"/>
                </a:solidFill>
                <a:cs typeface="Arial" pitchFamily="34" charset="0"/>
              </a:rPr>
              <a:t>If</a:t>
            </a:r>
            <a:r>
              <a:rPr lang="es-ES" sz="2000" dirty="0" smtClean="0">
                <a:solidFill>
                  <a:srgbClr val="585858"/>
                </a:solidFill>
                <a:cs typeface="Arial" pitchFamily="34" charset="0"/>
              </a:rPr>
              <a:t> </a:t>
            </a:r>
            <a:r>
              <a:rPr lang="es-ES" sz="2000" dirty="0" err="1" smtClean="0">
                <a:solidFill>
                  <a:srgbClr val="585858"/>
                </a:solidFill>
                <a:cs typeface="Arial" pitchFamily="34" charset="0"/>
              </a:rPr>
              <a:t>there</a:t>
            </a:r>
            <a:r>
              <a:rPr lang="es-ES" sz="2000" dirty="0" smtClean="0">
                <a:solidFill>
                  <a:srgbClr val="585858"/>
                </a:solidFill>
                <a:cs typeface="Arial" pitchFamily="34" charset="0"/>
              </a:rPr>
              <a:t> are twists </a:t>
            </a:r>
            <a:r>
              <a:rPr lang="es-ES" sz="2000" dirty="0" err="1" smtClean="0">
                <a:solidFill>
                  <a:srgbClr val="585858"/>
                </a:solidFill>
                <a:cs typeface="Arial" pitchFamily="34" charset="0"/>
              </a:rPr>
              <a:t>or</a:t>
            </a:r>
            <a:r>
              <a:rPr lang="es-ES" sz="2000" dirty="0" smtClean="0">
                <a:solidFill>
                  <a:srgbClr val="585858"/>
                </a:solidFill>
                <a:cs typeface="Arial" pitchFamily="34" charset="0"/>
              </a:rPr>
              <a:t> </a:t>
            </a:r>
            <a:r>
              <a:rPr lang="es-ES" sz="2000" dirty="0" err="1" smtClean="0">
                <a:solidFill>
                  <a:srgbClr val="585858"/>
                </a:solidFill>
                <a:cs typeface="Arial" pitchFamily="34" charset="0"/>
              </a:rPr>
              <a:t>shifts</a:t>
            </a:r>
            <a:r>
              <a:rPr lang="es-ES" sz="2000" dirty="0" smtClean="0">
                <a:solidFill>
                  <a:srgbClr val="585858"/>
                </a:solidFill>
                <a:cs typeface="Arial" pitchFamily="34" charset="0"/>
              </a:rPr>
              <a:t>  of </a:t>
            </a:r>
            <a:r>
              <a:rPr lang="es-ES" sz="2000" dirty="0" err="1" smtClean="0">
                <a:solidFill>
                  <a:srgbClr val="585858"/>
                </a:solidFill>
                <a:cs typeface="Arial" pitchFamily="34" charset="0"/>
              </a:rPr>
              <a:t>the</a:t>
            </a:r>
            <a:r>
              <a:rPr lang="es-ES" sz="2000" dirty="0" smtClean="0">
                <a:solidFill>
                  <a:srgbClr val="585858"/>
                </a:solidFill>
                <a:cs typeface="Arial" pitchFamily="34" charset="0"/>
              </a:rPr>
              <a:t> </a:t>
            </a:r>
            <a:r>
              <a:rPr lang="es-ES" sz="2000" dirty="0" err="1" smtClean="0">
                <a:solidFill>
                  <a:srgbClr val="585858"/>
                </a:solidFill>
                <a:cs typeface="Arial" pitchFamily="34" charset="0"/>
              </a:rPr>
              <a:t>cadastral</a:t>
            </a:r>
            <a:r>
              <a:rPr lang="es-ES" sz="2000" dirty="0" smtClean="0">
                <a:solidFill>
                  <a:srgbClr val="585858"/>
                </a:solidFill>
                <a:cs typeface="Arial" pitchFamily="34" charset="0"/>
              </a:rPr>
              <a:t> </a:t>
            </a:r>
            <a:r>
              <a:rPr lang="es-ES" sz="2000" dirty="0" err="1" smtClean="0">
                <a:solidFill>
                  <a:srgbClr val="585858"/>
                </a:solidFill>
                <a:cs typeface="Arial" pitchFamily="34" charset="0"/>
              </a:rPr>
              <a:t>maps</a:t>
            </a:r>
            <a:r>
              <a:rPr lang="es-ES" sz="2000" dirty="0" smtClean="0">
                <a:solidFill>
                  <a:srgbClr val="585858"/>
                </a:solidFill>
                <a:cs typeface="Arial" pitchFamily="34" charset="0"/>
              </a:rPr>
              <a:t>, </a:t>
            </a:r>
            <a:r>
              <a:rPr lang="es-ES" sz="2000" dirty="0" err="1" smtClean="0">
                <a:solidFill>
                  <a:srgbClr val="585858"/>
                </a:solidFill>
                <a:cs typeface="Arial" pitchFamily="34" charset="0"/>
              </a:rPr>
              <a:t>it</a:t>
            </a:r>
            <a:r>
              <a:rPr lang="es-ES" sz="2000" dirty="0" smtClean="0">
                <a:solidFill>
                  <a:srgbClr val="585858"/>
                </a:solidFill>
                <a:cs typeface="Arial" pitchFamily="34" charset="0"/>
              </a:rPr>
              <a:t> </a:t>
            </a:r>
            <a:r>
              <a:rPr lang="es-ES" sz="2000" dirty="0" err="1" smtClean="0">
                <a:solidFill>
                  <a:srgbClr val="585858"/>
                </a:solidFill>
                <a:cs typeface="Arial" pitchFamily="34" charset="0"/>
              </a:rPr>
              <a:t>is</a:t>
            </a:r>
            <a:r>
              <a:rPr lang="es-ES" sz="2000" dirty="0" smtClean="0">
                <a:solidFill>
                  <a:srgbClr val="585858"/>
                </a:solidFill>
                <a:cs typeface="Arial" pitchFamily="34" charset="0"/>
              </a:rPr>
              <a:t> </a:t>
            </a:r>
            <a:r>
              <a:rPr lang="es-ES" sz="2000" dirty="0" err="1" smtClean="0">
                <a:solidFill>
                  <a:srgbClr val="585858"/>
                </a:solidFill>
                <a:cs typeface="Arial" pitchFamily="34" charset="0"/>
              </a:rPr>
              <a:t>necesary</a:t>
            </a:r>
            <a:r>
              <a:rPr lang="es-ES" sz="2000" dirty="0" smtClean="0">
                <a:solidFill>
                  <a:srgbClr val="585858"/>
                </a:solidFill>
                <a:cs typeface="Arial" pitchFamily="34" charset="0"/>
              </a:rPr>
              <a:t> </a:t>
            </a:r>
            <a:r>
              <a:rPr lang="es-ES" sz="2000" dirty="0" err="1" smtClean="0">
                <a:solidFill>
                  <a:srgbClr val="585858"/>
                </a:solidFill>
                <a:cs typeface="Arial" pitchFamily="34" charset="0"/>
              </a:rPr>
              <a:t>to</a:t>
            </a:r>
            <a:r>
              <a:rPr lang="es-ES" sz="2000" dirty="0" smtClean="0">
                <a:solidFill>
                  <a:srgbClr val="585858"/>
                </a:solidFill>
                <a:cs typeface="Arial" pitchFamily="34" charset="0"/>
              </a:rPr>
              <a:t> </a:t>
            </a:r>
            <a:r>
              <a:rPr lang="es-ES" sz="2000" dirty="0" err="1" smtClean="0">
                <a:solidFill>
                  <a:srgbClr val="585858"/>
                </a:solidFill>
                <a:cs typeface="Arial" pitchFamily="34" charset="0"/>
              </a:rPr>
              <a:t>recorder</a:t>
            </a:r>
            <a:r>
              <a:rPr lang="es-ES" sz="2000" dirty="0" smtClean="0">
                <a:solidFill>
                  <a:srgbClr val="585858"/>
                </a:solidFill>
                <a:cs typeface="Arial" pitchFamily="34" charset="0"/>
              </a:rPr>
              <a:t> </a:t>
            </a:r>
            <a:r>
              <a:rPr lang="es-ES" sz="2000" dirty="0" err="1" smtClean="0">
                <a:solidFill>
                  <a:srgbClr val="585858"/>
                </a:solidFill>
                <a:cs typeface="Arial" pitchFamily="34" charset="0"/>
              </a:rPr>
              <a:t>them</a:t>
            </a:r>
            <a:r>
              <a:rPr lang="es-ES" sz="2000" dirty="0" smtClean="0">
                <a:solidFill>
                  <a:srgbClr val="585858"/>
                </a:solidFill>
                <a:cs typeface="Arial" pitchFamily="34" charset="0"/>
              </a:rPr>
              <a:t>.</a:t>
            </a:r>
          </a:p>
          <a:p>
            <a:endParaRPr lang="es-ES" sz="2000" dirty="0" smtClean="0">
              <a:solidFill>
                <a:srgbClr val="585858"/>
              </a:solidFill>
              <a:cs typeface="Arial" pitchFamily="34" charset="0"/>
            </a:endParaRPr>
          </a:p>
          <a:p>
            <a:r>
              <a:rPr lang="es-ES" sz="2000" dirty="0" smtClean="0">
                <a:solidFill>
                  <a:srgbClr val="585858"/>
                </a:solidFill>
                <a:cs typeface="Arial" pitchFamily="34" charset="0"/>
              </a:rPr>
              <a:t> </a:t>
            </a:r>
            <a:r>
              <a:rPr lang="es-ES" sz="2000" dirty="0" err="1" smtClean="0">
                <a:solidFill>
                  <a:srgbClr val="585858"/>
                </a:solidFill>
                <a:cs typeface="Arial" pitchFamily="34" charset="0"/>
              </a:rPr>
              <a:t>there</a:t>
            </a:r>
            <a:r>
              <a:rPr lang="es-ES" sz="2000" dirty="0" smtClean="0">
                <a:solidFill>
                  <a:srgbClr val="585858"/>
                </a:solidFill>
                <a:cs typeface="Arial" pitchFamily="34" charset="0"/>
              </a:rPr>
              <a:t> </a:t>
            </a:r>
            <a:r>
              <a:rPr lang="es-ES" sz="2000" dirty="0" err="1" smtClean="0">
                <a:solidFill>
                  <a:srgbClr val="585858"/>
                </a:solidFill>
                <a:cs typeface="Arial" pitchFamily="34" charset="0"/>
              </a:rPr>
              <a:t>is</a:t>
            </a:r>
            <a:r>
              <a:rPr lang="es-ES" sz="2000" dirty="0" smtClean="0">
                <a:solidFill>
                  <a:srgbClr val="585858"/>
                </a:solidFill>
                <a:cs typeface="Arial" pitchFamily="34" charset="0"/>
              </a:rPr>
              <a:t> software </a:t>
            </a:r>
            <a:r>
              <a:rPr lang="es-ES" sz="2000" dirty="0" err="1" smtClean="0">
                <a:solidFill>
                  <a:srgbClr val="585858"/>
                </a:solidFill>
                <a:cs typeface="Arial" pitchFamily="34" charset="0"/>
              </a:rPr>
              <a:t>that</a:t>
            </a:r>
            <a:r>
              <a:rPr lang="es-ES" sz="2000" dirty="0" smtClean="0">
                <a:solidFill>
                  <a:srgbClr val="585858"/>
                </a:solidFill>
                <a:cs typeface="Arial" pitchFamily="34" charset="0"/>
              </a:rPr>
              <a:t> </a:t>
            </a:r>
            <a:r>
              <a:rPr lang="es-ES" sz="2000" dirty="0" err="1" smtClean="0">
                <a:solidFill>
                  <a:srgbClr val="585858"/>
                </a:solidFill>
                <a:cs typeface="Arial" pitchFamily="34" charset="0"/>
              </a:rPr>
              <a:t>calculates</a:t>
            </a:r>
            <a:r>
              <a:rPr lang="es-ES" sz="2000" dirty="0" smtClean="0">
                <a:solidFill>
                  <a:srgbClr val="585858"/>
                </a:solidFill>
                <a:cs typeface="Arial" pitchFamily="34" charset="0"/>
              </a:rPr>
              <a:t> </a:t>
            </a:r>
            <a:r>
              <a:rPr lang="es-ES" sz="2000" dirty="0" err="1" smtClean="0">
                <a:solidFill>
                  <a:srgbClr val="585858"/>
                </a:solidFill>
                <a:cs typeface="Arial" pitchFamily="34" charset="0"/>
              </a:rPr>
              <a:t>the</a:t>
            </a:r>
            <a:r>
              <a:rPr lang="es-ES" sz="2000" dirty="0" smtClean="0">
                <a:solidFill>
                  <a:srgbClr val="585858"/>
                </a:solidFill>
                <a:cs typeface="Arial" pitchFamily="34" charset="0"/>
              </a:rPr>
              <a:t> </a:t>
            </a:r>
            <a:r>
              <a:rPr lang="es-ES" sz="2000" dirty="0" err="1" smtClean="0">
                <a:solidFill>
                  <a:srgbClr val="585858"/>
                </a:solidFill>
                <a:cs typeface="Arial" pitchFamily="34" charset="0"/>
              </a:rPr>
              <a:t>best</a:t>
            </a:r>
            <a:r>
              <a:rPr lang="es-ES" sz="2000" dirty="0" smtClean="0">
                <a:solidFill>
                  <a:srgbClr val="585858"/>
                </a:solidFill>
                <a:cs typeface="Arial" pitchFamily="34" charset="0"/>
              </a:rPr>
              <a:t> formula of </a:t>
            </a:r>
            <a:r>
              <a:rPr lang="es-ES" sz="2000" dirty="0" err="1" smtClean="0">
                <a:solidFill>
                  <a:srgbClr val="585858"/>
                </a:solidFill>
                <a:cs typeface="Arial" pitchFamily="34" charset="0"/>
              </a:rPr>
              <a:t>transformation</a:t>
            </a:r>
            <a:r>
              <a:rPr lang="es-ES" sz="2000" dirty="0" smtClean="0">
                <a:solidFill>
                  <a:srgbClr val="585858"/>
                </a:solidFill>
                <a:cs typeface="Arial" pitchFamily="34" charset="0"/>
              </a:rPr>
              <a:t> </a:t>
            </a:r>
            <a:r>
              <a:rPr lang="es-ES" sz="2000" dirty="0" err="1" smtClean="0">
                <a:solidFill>
                  <a:srgbClr val="585858"/>
                </a:solidFill>
                <a:cs typeface="Arial" pitchFamily="34" charset="0"/>
              </a:rPr>
              <a:t>from</a:t>
            </a:r>
            <a:r>
              <a:rPr lang="es-ES" sz="2000" dirty="0" smtClean="0">
                <a:solidFill>
                  <a:srgbClr val="585858"/>
                </a:solidFill>
                <a:cs typeface="Arial" pitchFamily="34" charset="0"/>
              </a:rPr>
              <a:t> a set of  </a:t>
            </a:r>
            <a:r>
              <a:rPr lang="es-ES" sz="2000" dirty="0" err="1" smtClean="0">
                <a:solidFill>
                  <a:srgbClr val="585858"/>
                </a:solidFill>
                <a:cs typeface="Arial" pitchFamily="34" charset="0"/>
              </a:rPr>
              <a:t>origing</a:t>
            </a:r>
            <a:r>
              <a:rPr lang="es-ES" sz="2000" dirty="0" smtClean="0">
                <a:solidFill>
                  <a:srgbClr val="585858"/>
                </a:solidFill>
                <a:cs typeface="Arial" pitchFamily="34" charset="0"/>
              </a:rPr>
              <a:t> and </a:t>
            </a:r>
            <a:r>
              <a:rPr lang="es-ES" sz="2000" dirty="0" err="1" smtClean="0">
                <a:solidFill>
                  <a:srgbClr val="585858"/>
                </a:solidFill>
                <a:cs typeface="Arial" pitchFamily="34" charset="0"/>
              </a:rPr>
              <a:t>destination</a:t>
            </a:r>
            <a:r>
              <a:rPr lang="es-ES" sz="2000" dirty="0" smtClean="0">
                <a:solidFill>
                  <a:srgbClr val="585858"/>
                </a:solidFill>
                <a:cs typeface="Arial" pitchFamily="34" charset="0"/>
              </a:rPr>
              <a:t> </a:t>
            </a:r>
            <a:r>
              <a:rPr lang="es-ES" sz="2000" dirty="0" err="1" smtClean="0">
                <a:solidFill>
                  <a:srgbClr val="585858"/>
                </a:solidFill>
                <a:cs typeface="Arial" pitchFamily="34" charset="0"/>
              </a:rPr>
              <a:t>points</a:t>
            </a:r>
            <a:endParaRPr lang="es-ES" sz="2000" dirty="0" smtClean="0">
              <a:solidFill>
                <a:srgbClr val="585858"/>
              </a:solidFill>
              <a:cs typeface="Arial" pitchFamily="34" charset="0"/>
            </a:endParaRPr>
          </a:p>
          <a:p>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5275" y="1484784"/>
            <a:ext cx="8848725" cy="571500"/>
          </a:xfrm>
          <a:prstGeom prst="rect">
            <a:avLst/>
          </a:prstGeom>
          <a:noFill/>
          <a:ln w="9525">
            <a:noFill/>
            <a:miter lim="800000"/>
            <a:headEnd/>
            <a:tailEnd/>
          </a:ln>
        </p:spPr>
      </p:pic>
      <p:sp>
        <p:nvSpPr>
          <p:cNvPr id="15" name="object 6"/>
          <p:cNvSpPr/>
          <p:nvPr/>
        </p:nvSpPr>
        <p:spPr>
          <a:xfrm>
            <a:off x="605532" y="2348880"/>
            <a:ext cx="8538468" cy="4509120"/>
          </a:xfrm>
          <a:prstGeom prst="rect">
            <a:avLst/>
          </a:prstGeom>
          <a:blipFill>
            <a:blip r:embed="rId4" cstate="print"/>
            <a:stretch>
              <a:fillRect/>
            </a:stretch>
          </a:blipFill>
        </p:spPr>
        <p:txBody>
          <a:bodyPr wrap="square" lIns="0" tIns="0" rIns="0" bIns="0" rtlCol="0"/>
          <a:lstStyle/>
          <a:p>
            <a:endParaRPr/>
          </a:p>
        </p:txBody>
      </p:sp>
      <p:pic>
        <p:nvPicPr>
          <p:cNvPr id="12" name="33 Imagen" descr="logo_gob_esp.png"/>
          <p:cNvPicPr>
            <a:picLocks noChangeAspect="1"/>
          </p:cNvPicPr>
          <p:nvPr/>
        </p:nvPicPr>
        <p:blipFill>
          <a:blip r:embed="rId5" cstate="email"/>
          <a:srcRect/>
          <a:stretch>
            <a:fillRect/>
          </a:stretch>
        </p:blipFill>
        <p:spPr bwMode="auto">
          <a:xfrm>
            <a:off x="323528" y="188640"/>
            <a:ext cx="2016125" cy="382588"/>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B66F887-9FA1-464F-AFD8-4623EEBAB42F}" type="slidenum">
              <a:rPr lang="es-ES" smtClean="0"/>
              <a:pPr/>
              <a:t>31</a:t>
            </a:fld>
            <a:endParaRPr lang="es-E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7338" y="1628775"/>
            <a:ext cx="8856662" cy="86412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grpSp>
        <p:nvGrpSpPr>
          <p:cNvPr id="2" name="8 Grupo"/>
          <p:cNvGrpSpPr/>
          <p:nvPr/>
        </p:nvGrpSpPr>
        <p:grpSpPr>
          <a:xfrm>
            <a:off x="755576" y="2636912"/>
            <a:ext cx="5760640" cy="4221088"/>
            <a:chOff x="581958" y="1052736"/>
            <a:chExt cx="7260515" cy="5650688"/>
          </a:xfrm>
        </p:grpSpPr>
        <p:pic>
          <p:nvPicPr>
            <p:cNvPr id="12" name="Imagen 6"/>
            <p:cNvPicPr>
              <a:picLocks noChangeAspect="1"/>
            </p:cNvPicPr>
            <p:nvPr/>
          </p:nvPicPr>
          <p:blipFill>
            <a:blip r:embed="rId3" cstate="print"/>
            <a:stretch>
              <a:fillRect/>
            </a:stretch>
          </p:blipFill>
          <p:spPr>
            <a:xfrm>
              <a:off x="581958" y="1052736"/>
              <a:ext cx="5400675" cy="2771775"/>
            </a:xfrm>
            <a:prstGeom prst="rect">
              <a:avLst/>
            </a:prstGeom>
            <a:ln w="9525">
              <a:solidFill>
                <a:schemeClr val="tx1"/>
              </a:solidFill>
            </a:ln>
            <a:effectLst>
              <a:outerShdw blurRad="292100" dist="139700" dir="2700000" algn="tl" rotWithShape="0">
                <a:srgbClr val="333333">
                  <a:alpha val="65000"/>
                </a:srgbClr>
              </a:outerShdw>
            </a:effectLst>
          </p:spPr>
        </p:pic>
        <p:pic>
          <p:nvPicPr>
            <p:cNvPr id="14" name="Imagen 14"/>
            <p:cNvPicPr>
              <a:picLocks noChangeAspect="1"/>
            </p:cNvPicPr>
            <p:nvPr/>
          </p:nvPicPr>
          <p:blipFill>
            <a:blip r:embed="rId4" cstate="print"/>
            <a:stretch>
              <a:fillRect/>
            </a:stretch>
          </p:blipFill>
          <p:spPr>
            <a:xfrm>
              <a:off x="2123728" y="3931649"/>
              <a:ext cx="5400675" cy="2771775"/>
            </a:xfrm>
            <a:prstGeom prst="rect">
              <a:avLst/>
            </a:prstGeom>
            <a:ln w="9525">
              <a:solidFill>
                <a:schemeClr val="tx1"/>
              </a:solidFill>
            </a:ln>
            <a:effectLst>
              <a:outerShdw blurRad="292100" dist="139700" dir="2700000" algn="tl" rotWithShape="0">
                <a:srgbClr val="333333">
                  <a:alpha val="65000"/>
                </a:srgbClr>
              </a:outerShdw>
            </a:effectLst>
          </p:spPr>
        </p:pic>
        <p:pic>
          <p:nvPicPr>
            <p:cNvPr id="15" name="Imagen 15"/>
            <p:cNvPicPr>
              <a:picLocks noChangeAspect="1"/>
            </p:cNvPicPr>
            <p:nvPr/>
          </p:nvPicPr>
          <p:blipFill>
            <a:blip r:embed="rId5" cstate="print"/>
            <a:stretch>
              <a:fillRect/>
            </a:stretch>
          </p:blipFill>
          <p:spPr>
            <a:xfrm>
              <a:off x="6804248" y="1447240"/>
              <a:ext cx="1038225" cy="866775"/>
            </a:xfrm>
            <a:prstGeom prst="rect">
              <a:avLst/>
            </a:prstGeom>
            <a:ln w="9525">
              <a:solidFill>
                <a:schemeClr val="tx1"/>
              </a:solidFill>
            </a:ln>
            <a:effectLst>
              <a:outerShdw blurRad="292100" dist="139700" dir="2700000" algn="tl" rotWithShape="0">
                <a:srgbClr val="333333">
                  <a:alpha val="65000"/>
                </a:srgbClr>
              </a:outerShdw>
            </a:effectLst>
          </p:spPr>
        </p:pic>
        <p:pic>
          <p:nvPicPr>
            <p:cNvPr id="16" name="Imagen 16"/>
            <p:cNvPicPr>
              <a:picLocks noChangeAspect="1"/>
            </p:cNvPicPr>
            <p:nvPr/>
          </p:nvPicPr>
          <p:blipFill>
            <a:blip r:embed="rId6" cstate="print"/>
            <a:stretch>
              <a:fillRect/>
            </a:stretch>
          </p:blipFill>
          <p:spPr>
            <a:xfrm>
              <a:off x="683568" y="4725144"/>
              <a:ext cx="1057275" cy="838200"/>
            </a:xfrm>
            <a:prstGeom prst="rect">
              <a:avLst/>
            </a:prstGeom>
            <a:ln w="6350">
              <a:solidFill>
                <a:schemeClr val="tx1"/>
              </a:solidFill>
            </a:ln>
            <a:effectLst>
              <a:outerShdw blurRad="292100" dist="139700" dir="2700000" algn="tl" rotWithShape="0">
                <a:srgbClr val="333333">
                  <a:alpha val="65000"/>
                </a:srgbClr>
              </a:outerShdw>
            </a:effectLst>
          </p:spPr>
        </p:pic>
      </p:grpSp>
      <p:pic>
        <p:nvPicPr>
          <p:cNvPr id="18" name="33 Imagen" descr="logo_gob_esp.png"/>
          <p:cNvPicPr>
            <a:picLocks noChangeAspect="1"/>
          </p:cNvPicPr>
          <p:nvPr/>
        </p:nvPicPr>
        <p:blipFill>
          <a:blip r:embed="rId7" cstate="email"/>
          <a:srcRect/>
          <a:stretch>
            <a:fillRect/>
          </a:stretch>
        </p:blipFill>
        <p:spPr bwMode="auto">
          <a:xfrm>
            <a:off x="323528" y="188640"/>
            <a:ext cx="2016125" cy="382588"/>
          </a:xfrm>
          <a:prstGeom prst="rect">
            <a:avLst/>
          </a:prstGeom>
          <a:noFill/>
          <a:ln w="9525">
            <a:noFill/>
            <a:miter lim="800000"/>
            <a:headEnd/>
            <a:tailEnd/>
          </a:ln>
        </p:spPr>
      </p:pic>
      <p:sp>
        <p:nvSpPr>
          <p:cNvPr id="13" name="12 Rectángulo"/>
          <p:cNvSpPr/>
          <p:nvPr/>
        </p:nvSpPr>
        <p:spPr>
          <a:xfrm>
            <a:off x="467544" y="620688"/>
            <a:ext cx="3757760" cy="461665"/>
          </a:xfrm>
          <a:prstGeom prst="rect">
            <a:avLst/>
          </a:prstGeom>
        </p:spPr>
        <p:txBody>
          <a:bodyPr wrap="none">
            <a:spAutoFit/>
          </a:bodyPr>
          <a:lstStyle/>
          <a:p>
            <a:r>
              <a:rPr lang="es-ES" dirty="0" smtClean="0"/>
              <a:t>“</a:t>
            </a:r>
            <a:r>
              <a:rPr lang="es-ES" sz="2400" dirty="0" err="1" smtClean="0"/>
              <a:t>Graphical</a:t>
            </a:r>
            <a:r>
              <a:rPr lang="es-ES" sz="2400" dirty="0" smtClean="0"/>
              <a:t> </a:t>
            </a:r>
            <a:r>
              <a:rPr lang="es-ES" sz="2400" dirty="0" err="1" smtClean="0"/>
              <a:t>validation</a:t>
            </a:r>
            <a:r>
              <a:rPr lang="es-ES" sz="2400" dirty="0" smtClean="0"/>
              <a:t> </a:t>
            </a:r>
            <a:r>
              <a:rPr lang="es-ES" sz="2400" dirty="0" err="1" smtClean="0"/>
              <a:t>report</a:t>
            </a:r>
            <a:r>
              <a:rPr lang="es-ES" sz="2400" dirty="0" smtClean="0"/>
              <a:t>”</a:t>
            </a:r>
            <a:endParaRPr lang="es-ES" sz="2400" dirty="0"/>
          </a:p>
        </p:txBody>
      </p:sp>
      <p:sp>
        <p:nvSpPr>
          <p:cNvPr id="10" name="9 Marcador de número de diapositiva"/>
          <p:cNvSpPr>
            <a:spLocks noGrp="1"/>
          </p:cNvSpPr>
          <p:nvPr>
            <p:ph type="sldNum" sz="quarter" idx="12"/>
          </p:nvPr>
        </p:nvSpPr>
        <p:spPr/>
        <p:txBody>
          <a:bodyPr/>
          <a:lstStyle/>
          <a:p>
            <a:fld id="{1B66F887-9FA1-464F-AFD8-4623EEBAB42F}" type="slidenum">
              <a:rPr lang="es-ES" smtClean="0"/>
              <a:pPr/>
              <a:t>32</a:t>
            </a:fld>
            <a:endParaRPr lang="es-ES"/>
          </a:p>
        </p:txBody>
      </p:sp>
      <p:pic>
        <p:nvPicPr>
          <p:cNvPr id="11" name="10 Imagen"/>
          <p:cNvPicPr/>
          <p:nvPr/>
        </p:nvPicPr>
        <p:blipFill>
          <a:blip r:embed="rId8" cstate="print"/>
          <a:srcRect l="1629" t="3579" b="50547"/>
          <a:stretch>
            <a:fillRect/>
          </a:stretch>
        </p:blipFill>
        <p:spPr bwMode="auto">
          <a:xfrm>
            <a:off x="539552" y="1268760"/>
            <a:ext cx="7596336" cy="1368152"/>
          </a:xfrm>
          <a:prstGeom prst="rect">
            <a:avLst/>
          </a:prstGeom>
          <a:noFill/>
        </p:spPr>
      </p:pic>
      <p:sp>
        <p:nvSpPr>
          <p:cNvPr id="17" name="16 Rectángulo"/>
          <p:cNvSpPr/>
          <p:nvPr/>
        </p:nvSpPr>
        <p:spPr>
          <a:xfrm>
            <a:off x="6300192" y="4797152"/>
            <a:ext cx="2843808" cy="1754326"/>
          </a:xfrm>
          <a:prstGeom prst="rect">
            <a:avLst/>
          </a:prstGeom>
        </p:spPr>
        <p:txBody>
          <a:bodyPr wrap="square">
            <a:spAutoFit/>
          </a:bodyPr>
          <a:lstStyle/>
          <a:p>
            <a:r>
              <a:rPr lang="es-ES" dirty="0" err="1" smtClean="0">
                <a:solidFill>
                  <a:srgbClr val="002060"/>
                </a:solidFill>
                <a:latin typeface="Arial" pitchFamily="34" charset="0"/>
                <a:cs typeface="Arial" pitchFamily="34" charset="0"/>
              </a:rPr>
              <a:t>Obligatory</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to</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quote</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to</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adjacent</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affected</a:t>
            </a:r>
            <a:r>
              <a:rPr lang="es-ES" dirty="0" smtClean="0">
                <a:solidFill>
                  <a:srgbClr val="002060"/>
                </a:solidFill>
                <a:latin typeface="Arial" pitchFamily="34" charset="0"/>
                <a:cs typeface="Arial" pitchFamily="34" charset="0"/>
              </a:rPr>
              <a:t>.</a:t>
            </a:r>
          </a:p>
          <a:p>
            <a:endParaRPr lang="es-ES" dirty="0" smtClean="0">
              <a:solidFill>
                <a:srgbClr val="002060"/>
              </a:solidFill>
              <a:latin typeface="Arial" pitchFamily="34" charset="0"/>
              <a:cs typeface="Arial" pitchFamily="34" charset="0"/>
            </a:endParaRPr>
          </a:p>
          <a:p>
            <a:r>
              <a:rPr lang="es-ES" dirty="0" err="1" smtClean="0">
                <a:solidFill>
                  <a:srgbClr val="002060"/>
                </a:solidFill>
                <a:latin typeface="Arial" pitchFamily="34" charset="0"/>
                <a:cs typeface="Arial" pitchFamily="34" charset="0"/>
              </a:rPr>
              <a:t>Recomended</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extend</a:t>
            </a:r>
            <a:r>
              <a:rPr lang="es-ES" dirty="0" smtClean="0">
                <a:solidFill>
                  <a:srgbClr val="002060"/>
                </a:solidFill>
                <a:latin typeface="Arial" pitchFamily="34" charset="0"/>
                <a:cs typeface="Arial" pitchFamily="34" charset="0"/>
              </a:rPr>
              <a:t> </a:t>
            </a:r>
            <a:r>
              <a:rPr lang="es-ES" dirty="0" err="1" smtClean="0">
                <a:solidFill>
                  <a:srgbClr val="002060"/>
                </a:solidFill>
                <a:latin typeface="Arial" pitchFamily="34" charset="0"/>
                <a:cs typeface="Arial" pitchFamily="34" charset="0"/>
              </a:rPr>
              <a:t>until</a:t>
            </a:r>
            <a:r>
              <a:rPr lang="es-ES" dirty="0" smtClean="0">
                <a:solidFill>
                  <a:srgbClr val="002060"/>
                </a:solidFill>
                <a:latin typeface="Arial" pitchFamily="34" charset="0"/>
                <a:cs typeface="Arial" pitchFamily="34" charset="0"/>
              </a:rPr>
              <a:t>  positive </a:t>
            </a:r>
            <a:r>
              <a:rPr lang="es-ES" dirty="0" err="1" smtClean="0">
                <a:solidFill>
                  <a:srgbClr val="002060"/>
                </a:solidFill>
                <a:latin typeface="Arial" pitchFamily="34" charset="0"/>
                <a:cs typeface="Arial" pitchFamily="34" charset="0"/>
              </a:rPr>
              <a:t>report</a:t>
            </a:r>
            <a:endParaRPr lang="es-ES" dirty="0" smtClean="0">
              <a:solidFill>
                <a:srgbClr val="002060"/>
              </a:solidFill>
              <a:latin typeface="Arial" pitchFamily="34" charset="0"/>
              <a:cs typeface="Arial" pitchFamily="34" charset="0"/>
            </a:endParaRPr>
          </a:p>
          <a:p>
            <a:endParaRPr lang="es-ES" dirty="0">
              <a:solidFill>
                <a:srgbClr val="00206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87338" y="1628775"/>
            <a:ext cx="4572694" cy="252095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pic>
        <p:nvPicPr>
          <p:cNvPr id="10250" name="Picture 3"/>
          <p:cNvPicPr>
            <a:picLocks noChangeAspect="1" noChangeArrowheads="1"/>
          </p:cNvPicPr>
          <p:nvPr/>
        </p:nvPicPr>
        <p:blipFill>
          <a:blip r:embed="rId3" cstate="email"/>
          <a:srcRect/>
          <a:stretch>
            <a:fillRect/>
          </a:stretch>
        </p:blipFill>
        <p:spPr bwMode="auto">
          <a:xfrm>
            <a:off x="4427984" y="1628800"/>
            <a:ext cx="4291410" cy="5229200"/>
          </a:xfrm>
          <a:prstGeom prst="rect">
            <a:avLst/>
          </a:prstGeom>
          <a:noFill/>
          <a:ln w="9525">
            <a:noFill/>
            <a:miter lim="800000"/>
            <a:headEnd/>
            <a:tailEnd/>
          </a:ln>
        </p:spPr>
      </p:pic>
      <p:pic>
        <p:nvPicPr>
          <p:cNvPr id="10251" name="Picture 4"/>
          <p:cNvPicPr>
            <a:picLocks noChangeAspect="1" noChangeArrowheads="1"/>
          </p:cNvPicPr>
          <p:nvPr/>
        </p:nvPicPr>
        <p:blipFill>
          <a:blip r:embed="rId4" cstate="email"/>
          <a:srcRect/>
          <a:stretch>
            <a:fillRect/>
          </a:stretch>
        </p:blipFill>
        <p:spPr bwMode="auto">
          <a:xfrm>
            <a:off x="2411760" y="4519716"/>
            <a:ext cx="2087563" cy="2338284"/>
          </a:xfrm>
          <a:prstGeom prst="rect">
            <a:avLst/>
          </a:prstGeom>
          <a:noFill/>
          <a:ln w="9525">
            <a:noFill/>
            <a:miter lim="800000"/>
            <a:headEnd/>
            <a:tailEnd/>
          </a:ln>
        </p:spPr>
      </p:pic>
      <p:pic>
        <p:nvPicPr>
          <p:cNvPr id="12" name="33 Imagen" descr="logo_gob_esp.png"/>
          <p:cNvPicPr>
            <a:picLocks noChangeAspect="1"/>
          </p:cNvPicPr>
          <p:nvPr/>
        </p:nvPicPr>
        <p:blipFill>
          <a:blip r:embed="rId5" cstate="email"/>
          <a:srcRect/>
          <a:stretch>
            <a:fillRect/>
          </a:stretch>
        </p:blipFill>
        <p:spPr bwMode="auto">
          <a:xfrm>
            <a:off x="323528" y="188640"/>
            <a:ext cx="2016125" cy="382588"/>
          </a:xfrm>
          <a:prstGeom prst="rect">
            <a:avLst/>
          </a:prstGeom>
          <a:noFill/>
          <a:ln w="9525">
            <a:noFill/>
            <a:miter lim="800000"/>
            <a:headEnd/>
            <a:tailEnd/>
          </a:ln>
        </p:spPr>
      </p:pic>
      <p:sp>
        <p:nvSpPr>
          <p:cNvPr id="8" name="7 Rectángulo"/>
          <p:cNvSpPr/>
          <p:nvPr/>
        </p:nvSpPr>
        <p:spPr>
          <a:xfrm>
            <a:off x="0" y="980728"/>
            <a:ext cx="3995936" cy="2923877"/>
          </a:xfrm>
          <a:prstGeom prst="rect">
            <a:avLst/>
          </a:prstGeom>
        </p:spPr>
        <p:txBody>
          <a:bodyPr wrap="square">
            <a:spAutoFit/>
          </a:bodyPr>
          <a:lstStyle/>
          <a:p>
            <a:pPr marL="363538" indent="-363538" algn="just">
              <a:spcBef>
                <a:spcPts val="1200"/>
              </a:spcBef>
            </a:pPr>
            <a:r>
              <a:rPr lang="en-US" dirty="0" smtClean="0"/>
              <a:t>      </a:t>
            </a:r>
            <a:r>
              <a:rPr lang="en-US" sz="2200" dirty="0" smtClean="0">
                <a:solidFill>
                  <a:srgbClr val="002060"/>
                </a:solidFill>
              </a:rPr>
              <a:t>The report is an electronic document signed with the secure verification code. </a:t>
            </a:r>
          </a:p>
          <a:p>
            <a:pPr marL="363538" indent="-363538" algn="just">
              <a:spcBef>
                <a:spcPts val="1200"/>
              </a:spcBef>
            </a:pPr>
            <a:endParaRPr lang="en-US" sz="2200" dirty="0" smtClean="0">
              <a:solidFill>
                <a:srgbClr val="002060"/>
              </a:solidFill>
            </a:endParaRPr>
          </a:p>
          <a:p>
            <a:pPr marL="363538" indent="-363538" algn="just">
              <a:spcBef>
                <a:spcPts val="1200"/>
              </a:spcBef>
            </a:pPr>
            <a:endParaRPr lang="en-US" sz="2200" dirty="0" smtClean="0">
              <a:solidFill>
                <a:srgbClr val="002060"/>
              </a:solidFill>
            </a:endParaRPr>
          </a:p>
          <a:p>
            <a:pPr marL="363538" indent="-363538" algn="just">
              <a:spcBef>
                <a:spcPts val="1200"/>
              </a:spcBef>
            </a:pPr>
            <a:r>
              <a:rPr lang="en-US" sz="2200" dirty="0" smtClean="0">
                <a:solidFill>
                  <a:srgbClr val="002060"/>
                </a:solidFill>
              </a:rPr>
              <a:t>     It has an XML file with all the information.</a:t>
            </a:r>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33</a:t>
            </a:fld>
            <a:endParaRPr lang="es-ES"/>
          </a:p>
        </p:txBody>
      </p:sp>
      <p:pic>
        <p:nvPicPr>
          <p:cNvPr id="9" name="8 Imagen" descr="csv_carto_gml.png"/>
          <p:cNvPicPr>
            <a:picLocks noChangeAspect="1"/>
          </p:cNvPicPr>
          <p:nvPr/>
        </p:nvPicPr>
        <p:blipFill>
          <a:blip r:embed="rId6" cstate="print"/>
          <a:srcRect/>
          <a:stretch>
            <a:fillRect/>
          </a:stretch>
        </p:blipFill>
        <p:spPr>
          <a:xfrm>
            <a:off x="827584" y="2204864"/>
            <a:ext cx="3240360" cy="86409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3" cstate="email"/>
          <a:srcRect/>
          <a:stretch>
            <a:fillRect/>
          </a:stretch>
        </p:blipFill>
        <p:spPr bwMode="auto">
          <a:xfrm>
            <a:off x="251521" y="1772816"/>
            <a:ext cx="8892480" cy="4137473"/>
          </a:xfrm>
          <a:prstGeom prst="rect">
            <a:avLst/>
          </a:prstGeom>
          <a:noFill/>
          <a:ln w="9525">
            <a:noFill/>
            <a:miter lim="800000"/>
            <a:headEnd/>
            <a:tailEnd/>
          </a:ln>
        </p:spPr>
      </p:pic>
      <p:pic>
        <p:nvPicPr>
          <p:cNvPr id="12" name="33 Imagen" descr="logo_gob_esp.png"/>
          <p:cNvPicPr>
            <a:picLocks noChangeAspect="1"/>
          </p:cNvPicPr>
          <p:nvPr/>
        </p:nvPicPr>
        <p:blipFill>
          <a:blip r:embed="rId4" cstate="email"/>
          <a:srcRect/>
          <a:stretch>
            <a:fillRect/>
          </a:stretch>
        </p:blipFill>
        <p:spPr bwMode="auto">
          <a:xfrm>
            <a:off x="323528" y="188640"/>
            <a:ext cx="2016125" cy="382588"/>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1B66F887-9FA1-464F-AFD8-4623EEBAB42F}" type="slidenum">
              <a:rPr lang="es-ES" smtClean="0"/>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email"/>
          <a:srcRect/>
          <a:stretch>
            <a:fillRect/>
          </a:stretch>
        </p:blipFill>
        <p:spPr bwMode="auto">
          <a:xfrm>
            <a:off x="987194" y="1484784"/>
            <a:ext cx="8156806" cy="5332072"/>
          </a:xfrm>
          <a:prstGeom prst="rect">
            <a:avLst/>
          </a:prstGeom>
          <a:noFill/>
          <a:ln w="9525">
            <a:noFill/>
            <a:miter lim="800000"/>
            <a:headEnd/>
            <a:tailEnd/>
          </a:ln>
        </p:spPr>
      </p:pic>
      <p:pic>
        <p:nvPicPr>
          <p:cNvPr id="12" name="33 Imagen" descr="logo_gob_esp.png"/>
          <p:cNvPicPr>
            <a:picLocks noChangeAspect="1"/>
          </p:cNvPicPr>
          <p:nvPr/>
        </p:nvPicPr>
        <p:blipFill>
          <a:blip r:embed="rId4" cstate="email"/>
          <a:srcRect/>
          <a:stretch>
            <a:fillRect/>
          </a:stretch>
        </p:blipFill>
        <p:spPr bwMode="auto">
          <a:xfrm>
            <a:off x="323528" y="188640"/>
            <a:ext cx="2016125" cy="382588"/>
          </a:xfrm>
          <a:prstGeom prst="rect">
            <a:avLst/>
          </a:prstGeom>
          <a:noFill/>
          <a:ln w="9525">
            <a:noFill/>
            <a:miter lim="800000"/>
            <a:headEnd/>
            <a:tailEnd/>
          </a:ln>
        </p:spPr>
      </p:pic>
      <p:sp>
        <p:nvSpPr>
          <p:cNvPr id="4" name="3 Marcador de número de diapositiva"/>
          <p:cNvSpPr>
            <a:spLocks noGrp="1"/>
          </p:cNvSpPr>
          <p:nvPr>
            <p:ph type="sldNum" sz="quarter" idx="12"/>
          </p:nvPr>
        </p:nvSpPr>
        <p:spPr/>
        <p:txBody>
          <a:bodyPr/>
          <a:lstStyle/>
          <a:p>
            <a:fld id="{1B66F887-9FA1-464F-AFD8-4623EEBAB42F}" type="slidenum">
              <a:rPr lang="es-ES" smtClean="0"/>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48680"/>
            <a:ext cx="9145016" cy="5170646"/>
          </a:xfrm>
          <a:prstGeom prst="rect">
            <a:avLst/>
          </a:prstGeom>
        </p:spPr>
        <p:txBody>
          <a:bodyPr wrap="square">
            <a:spAutoFit/>
          </a:bodyPr>
          <a:lstStyle/>
          <a:p>
            <a:pPr marL="363538" indent="-363538" algn="just">
              <a:spcBef>
                <a:spcPts val="1200"/>
              </a:spcBef>
              <a:buFont typeface="Arial" pitchFamily="34" charset="0"/>
              <a:buChar char="•"/>
            </a:pPr>
            <a:endParaRPr lang="en-US" dirty="0" smtClean="0"/>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The report avoids physical exchange of files,  only de 16 digits are exchange between cadastre and  notary</a:t>
            </a:r>
          </a:p>
          <a:p>
            <a:pPr marL="363538" indent="-363538" algn="just">
              <a:spcBef>
                <a:spcPts val="1200"/>
              </a:spcBef>
              <a:buFont typeface="Arial" pitchFamily="34" charset="0"/>
              <a:buChar char="•"/>
            </a:pPr>
            <a:endParaRPr lang="en-US" sz="2200" dirty="0" smtClean="0">
              <a:solidFill>
                <a:srgbClr val="44546A"/>
              </a:solidFill>
              <a:ea typeface="Calibri" pitchFamily="34" charset="0"/>
              <a:cs typeface="Times New Roman" pitchFamily="18" charset="0"/>
            </a:endParaRPr>
          </a:p>
          <a:p>
            <a:pPr marL="363538" indent="-363538" algn="just">
              <a:spcBef>
                <a:spcPts val="1200"/>
              </a:spcBef>
              <a:buFont typeface="Arial" pitchFamily="34" charset="0"/>
              <a:buChar char="•"/>
            </a:pPr>
            <a:endParaRPr lang="en-US" sz="2200" dirty="0" smtClean="0">
              <a:solidFill>
                <a:srgbClr val="44546A"/>
              </a:solidFill>
              <a:ea typeface="Calibri" pitchFamily="34" charset="0"/>
              <a:cs typeface="Times New Roman" pitchFamily="18" charset="0"/>
            </a:endParaRPr>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The report shows the new representation and enables the automated capture of its contents preventing transcription errors.</a:t>
            </a:r>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All the exchange of information is made through web services</a:t>
            </a:r>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Notaries don’t need to use GIS. And  they can check the content  using its CSV code in a service available in the Electronic Office of the Cadastre.</a:t>
            </a:r>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If the validation report is correct, in between 5 days the cadastre send the new cadastral certificate to the Notary</a:t>
            </a:r>
            <a:endParaRPr lang="es-ES" sz="2200" dirty="0" smtClean="0">
              <a:solidFill>
                <a:srgbClr val="44546A"/>
              </a:solidFill>
              <a:ea typeface="Calibri" pitchFamily="34" charset="0"/>
              <a:cs typeface="Times New Roman" pitchFamily="18" charset="0"/>
            </a:endParaRPr>
          </a:p>
        </p:txBody>
      </p:sp>
      <p:sp>
        <p:nvSpPr>
          <p:cNvPr id="4" name="3 Marcador de número de diapositiva"/>
          <p:cNvSpPr>
            <a:spLocks noGrp="1"/>
          </p:cNvSpPr>
          <p:nvPr>
            <p:ph type="sldNum" sz="quarter" idx="12"/>
          </p:nvPr>
        </p:nvSpPr>
        <p:spPr/>
        <p:txBody>
          <a:bodyPr/>
          <a:lstStyle/>
          <a:p>
            <a:fld id="{1B66F887-9FA1-464F-AFD8-4623EEBAB42F}" type="slidenum">
              <a:rPr lang="es-ES" smtClean="0"/>
              <a:pPr/>
              <a:t>36</a:t>
            </a:fld>
            <a:endParaRPr lang="es-ES"/>
          </a:p>
        </p:txBody>
      </p:sp>
      <p:pic>
        <p:nvPicPr>
          <p:cNvPr id="6" name="5 Imagen" descr="csv_carto_gml.png"/>
          <p:cNvPicPr>
            <a:picLocks noChangeAspect="1"/>
          </p:cNvPicPr>
          <p:nvPr/>
        </p:nvPicPr>
        <p:blipFill>
          <a:blip r:embed="rId2" cstate="print"/>
          <a:stretch>
            <a:fillRect/>
          </a:stretch>
        </p:blipFill>
        <p:spPr>
          <a:xfrm>
            <a:off x="4283968" y="1448365"/>
            <a:ext cx="2664296" cy="116371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B66F887-9FA1-464F-AFD8-4623EEBAB42F}" type="slidenum">
              <a:rPr lang="es-ES" smtClean="0"/>
              <a:pPr/>
              <a:t>37</a:t>
            </a:fld>
            <a:endParaRPr lang="es-ES"/>
          </a:p>
        </p:txBody>
      </p:sp>
      <p:sp>
        <p:nvSpPr>
          <p:cNvPr id="5" name="4 Rectángulo"/>
          <p:cNvSpPr/>
          <p:nvPr/>
        </p:nvSpPr>
        <p:spPr>
          <a:xfrm>
            <a:off x="251520" y="836712"/>
            <a:ext cx="8424936" cy="5355312"/>
          </a:xfrm>
          <a:prstGeom prst="rect">
            <a:avLst/>
          </a:prstGeom>
        </p:spPr>
        <p:txBody>
          <a:bodyPr wrap="square">
            <a:spAutoFit/>
          </a:bodyPr>
          <a:lstStyle/>
          <a:p>
            <a:pPr marL="363538" indent="-363538" algn="just">
              <a:spcBef>
                <a:spcPts val="1200"/>
              </a:spcBef>
            </a:pPr>
            <a:r>
              <a:rPr lang="en-US" sz="2200" dirty="0" smtClean="0">
                <a:solidFill>
                  <a:srgbClr val="44546A"/>
                </a:solidFill>
                <a:ea typeface="Calibri" pitchFamily="34" charset="0"/>
                <a:cs typeface="Times New Roman" pitchFamily="18" charset="0"/>
              </a:rPr>
              <a:t>Notaries send to the registrars  the deeds with </a:t>
            </a:r>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the new cadastral certificate </a:t>
            </a:r>
          </a:p>
          <a:p>
            <a:pPr marL="363538"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Or the graphical validation report of an alternative graphic representation.</a:t>
            </a:r>
          </a:p>
          <a:p>
            <a:pPr marL="3106738" lvl="6"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The registrar can  consider to register the alternative graphic representation because the cadastre is wrong.</a:t>
            </a:r>
          </a:p>
          <a:p>
            <a:pPr marL="3106738" lvl="6"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The registrar communicates to the cadastre the new representation .</a:t>
            </a:r>
          </a:p>
          <a:p>
            <a:pPr marL="3106738" lvl="6" indent="-363538" algn="just">
              <a:spcBef>
                <a:spcPts val="1200"/>
              </a:spcBef>
              <a:buFont typeface="Arial" pitchFamily="34" charset="0"/>
              <a:buChar char="•"/>
            </a:pPr>
            <a:r>
              <a:rPr lang="en-US" sz="2200" dirty="0" smtClean="0">
                <a:solidFill>
                  <a:srgbClr val="44546A"/>
                </a:solidFill>
                <a:ea typeface="Calibri" pitchFamily="34" charset="0"/>
                <a:cs typeface="Times New Roman" pitchFamily="18" charset="0"/>
              </a:rPr>
              <a:t>Cadastre corrects  the data, incorporates the new representation and  send the new cadastral certificate to the  registrar</a:t>
            </a:r>
          </a:p>
          <a:p>
            <a:pPr marL="363538" indent="-363538" algn="just">
              <a:spcBef>
                <a:spcPts val="1200"/>
              </a:spcBef>
              <a:buFont typeface="Arial" pitchFamily="34" charset="0"/>
              <a:buChar char="•"/>
            </a:pPr>
            <a:endParaRPr lang="en-US" dirty="0" smtClean="0">
              <a:solidFill>
                <a:srgbClr val="44546A"/>
              </a:solidFill>
              <a:ea typeface="Calibri" pitchFamily="34" charset="0"/>
              <a:cs typeface="Times New Roman" pitchFamily="18" charset="0"/>
            </a:endParaRPr>
          </a:p>
        </p:txBody>
      </p:sp>
      <p:pic>
        <p:nvPicPr>
          <p:cNvPr id="6" name="Picture 2" descr="Resultat d'imatges de catastro registro">
            <a:hlinkClick r:id="rId2"/>
          </p:cNvPr>
          <p:cNvPicPr>
            <a:picLocks noChangeAspect="1" noChangeArrowheads="1"/>
          </p:cNvPicPr>
          <p:nvPr/>
        </p:nvPicPr>
        <p:blipFill>
          <a:blip r:embed="rId3" cstate="print"/>
          <a:srcRect/>
          <a:stretch>
            <a:fillRect/>
          </a:stretch>
        </p:blipFill>
        <p:spPr bwMode="auto">
          <a:xfrm>
            <a:off x="251520" y="3140968"/>
            <a:ext cx="2736304" cy="1852784"/>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4572000" y="44450"/>
            <a:ext cx="4572000" cy="366713"/>
          </a:xfrm>
          <a:prstGeom prst="rect">
            <a:avLst/>
          </a:prstGeom>
          <a:noFill/>
          <a:ln w="9525">
            <a:noFill/>
            <a:miter lim="800000"/>
            <a:headEnd/>
            <a:tailEnd/>
          </a:ln>
        </p:spPr>
        <p:txBody>
          <a:bodyPr>
            <a:spAutoFit/>
          </a:bodyPr>
          <a:lstStyle/>
          <a:p>
            <a:pPr>
              <a:spcBef>
                <a:spcPct val="50000"/>
              </a:spcBef>
            </a:pPr>
            <a:endParaRPr lang="es-ES" dirty="0">
              <a:latin typeface="Arial" pitchFamily="34" charset="0"/>
            </a:endParaRPr>
          </a:p>
        </p:txBody>
      </p:sp>
      <p:sp>
        <p:nvSpPr>
          <p:cNvPr id="7172" name="Text Box 4"/>
          <p:cNvSpPr txBox="1">
            <a:spLocks noChangeArrowheads="1"/>
          </p:cNvSpPr>
          <p:nvPr/>
        </p:nvSpPr>
        <p:spPr bwMode="auto">
          <a:xfrm>
            <a:off x="3708400" y="44450"/>
            <a:ext cx="5976938" cy="366713"/>
          </a:xfrm>
          <a:prstGeom prst="rect">
            <a:avLst/>
          </a:prstGeom>
          <a:noFill/>
          <a:ln w="9525">
            <a:noFill/>
            <a:miter lim="800000"/>
            <a:headEnd/>
            <a:tailEnd/>
          </a:ln>
        </p:spPr>
        <p:txBody>
          <a:bodyPr>
            <a:spAutoFit/>
          </a:bodyPr>
          <a:lstStyle/>
          <a:p>
            <a:pPr>
              <a:spcBef>
                <a:spcPct val="50000"/>
              </a:spcBef>
            </a:pPr>
            <a:r>
              <a:rPr lang="es-ES" b="1" dirty="0">
                <a:solidFill>
                  <a:schemeClr val="accent2"/>
                </a:solidFill>
                <a:latin typeface="Arial" pitchFamily="34" charset="0"/>
              </a:rPr>
              <a:t>	</a:t>
            </a:r>
          </a:p>
        </p:txBody>
      </p:sp>
      <p:pic>
        <p:nvPicPr>
          <p:cNvPr id="1026" name="Picture 2"/>
          <p:cNvPicPr>
            <a:picLocks noChangeAspect="1" noChangeArrowheads="1"/>
          </p:cNvPicPr>
          <p:nvPr/>
        </p:nvPicPr>
        <p:blipFill>
          <a:blip r:embed="rId3" cstate="email"/>
          <a:srcRect/>
          <a:stretch>
            <a:fillRect/>
          </a:stretch>
        </p:blipFill>
        <p:spPr bwMode="auto">
          <a:xfrm>
            <a:off x="879863" y="2461931"/>
            <a:ext cx="4309871" cy="4396068"/>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4552272" y="2706482"/>
            <a:ext cx="3984275" cy="3026774"/>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srcRect/>
          <a:stretch>
            <a:fillRect/>
          </a:stretch>
        </p:blipFill>
        <p:spPr bwMode="auto">
          <a:xfrm>
            <a:off x="6208456" y="4725144"/>
            <a:ext cx="2935544" cy="2132856"/>
          </a:xfrm>
          <a:prstGeom prst="rect">
            <a:avLst/>
          </a:prstGeom>
          <a:noFill/>
          <a:ln w="9525">
            <a:noFill/>
            <a:miter lim="800000"/>
            <a:headEnd/>
            <a:tailEnd/>
          </a:ln>
        </p:spPr>
      </p:pic>
      <p:pic>
        <p:nvPicPr>
          <p:cNvPr id="12" name="33 Imagen" descr="logo_gob_esp.png"/>
          <p:cNvPicPr>
            <a:picLocks noChangeAspect="1"/>
          </p:cNvPicPr>
          <p:nvPr/>
        </p:nvPicPr>
        <p:blipFill>
          <a:blip r:embed="rId6" cstate="email"/>
          <a:srcRect/>
          <a:stretch>
            <a:fillRect/>
          </a:stretch>
        </p:blipFill>
        <p:spPr bwMode="auto">
          <a:xfrm>
            <a:off x="323528" y="188640"/>
            <a:ext cx="2016125" cy="382588"/>
          </a:xfrm>
          <a:prstGeom prst="rect">
            <a:avLst/>
          </a:prstGeom>
          <a:noFill/>
          <a:ln w="9525">
            <a:noFill/>
            <a:miter lim="800000"/>
            <a:headEnd/>
            <a:tailEnd/>
          </a:ln>
        </p:spPr>
      </p:pic>
      <p:sp>
        <p:nvSpPr>
          <p:cNvPr id="13" name="12 Rectángulo"/>
          <p:cNvSpPr/>
          <p:nvPr/>
        </p:nvSpPr>
        <p:spPr>
          <a:xfrm>
            <a:off x="251520" y="764704"/>
            <a:ext cx="8712968" cy="1538883"/>
          </a:xfrm>
          <a:prstGeom prst="rect">
            <a:avLst/>
          </a:prstGeom>
        </p:spPr>
        <p:txBody>
          <a:bodyPr wrap="square">
            <a:spAutoFit/>
          </a:bodyPr>
          <a:lstStyle/>
          <a:p>
            <a:pPr marL="363538" indent="-363538" algn="just">
              <a:spcBef>
                <a:spcPts val="1200"/>
              </a:spcBef>
              <a:buFont typeface="Arial" pitchFamily="34" charset="0"/>
              <a:buChar char="•"/>
            </a:pPr>
            <a:r>
              <a:rPr lang="en-US" sz="2000" dirty="0" smtClean="0">
                <a:solidFill>
                  <a:srgbClr val="44546A"/>
                </a:solidFill>
                <a:ea typeface="Calibri" pitchFamily="34" charset="0"/>
                <a:cs typeface="Times New Roman" pitchFamily="18" charset="0"/>
              </a:rPr>
              <a:t>The technical solution developed by the Directorate General of Cadastre allows registrars to link, without the need for specialized GIS tools, the list of coordinates present in the format and its graphic representation.</a:t>
            </a:r>
          </a:p>
          <a:p>
            <a:pPr marL="363538" indent="-363538" algn="just">
              <a:spcBef>
                <a:spcPts val="1200"/>
              </a:spcBef>
              <a:buFont typeface="Arial" pitchFamily="34" charset="0"/>
              <a:buChar char="•"/>
            </a:pPr>
            <a:r>
              <a:rPr lang="en-US" sz="2000" dirty="0" smtClean="0">
                <a:solidFill>
                  <a:srgbClr val="44546A"/>
                </a:solidFill>
                <a:ea typeface="Calibri" pitchFamily="34" charset="0"/>
                <a:cs typeface="Times New Roman" pitchFamily="18" charset="0"/>
              </a:rPr>
              <a:t>The coordinates are incorporated </a:t>
            </a:r>
            <a:r>
              <a:rPr lang="en-US" sz="2000" dirty="0">
                <a:solidFill>
                  <a:srgbClr val="44546A"/>
                </a:solidFill>
                <a:ea typeface="Calibri" pitchFamily="34" charset="0"/>
                <a:cs typeface="Times New Roman" pitchFamily="18" charset="0"/>
              </a:rPr>
              <a:t>to the registration in </a:t>
            </a:r>
            <a:r>
              <a:rPr lang="en-US" sz="2000" dirty="0" smtClean="0">
                <a:solidFill>
                  <a:srgbClr val="44546A"/>
                </a:solidFill>
                <a:ea typeface="Calibri" pitchFamily="34" charset="0"/>
                <a:cs typeface="Times New Roman" pitchFamily="18" charset="0"/>
              </a:rPr>
              <a:t>a paper </a:t>
            </a:r>
            <a:r>
              <a:rPr lang="es-ES" sz="2000" dirty="0" err="1" smtClean="0">
                <a:solidFill>
                  <a:srgbClr val="44546A"/>
                </a:solidFill>
                <a:ea typeface="Calibri" pitchFamily="34" charset="0"/>
                <a:cs typeface="Times New Roman" pitchFamily="18" charset="0"/>
              </a:rPr>
              <a:t>sheet</a:t>
            </a:r>
            <a:r>
              <a:rPr lang="es-ES" sz="2400" dirty="0" smtClean="0">
                <a:solidFill>
                  <a:srgbClr val="44546A"/>
                </a:solidFill>
                <a:ea typeface="Calibri" pitchFamily="34" charset="0"/>
                <a:cs typeface="Times New Roman" pitchFamily="18" charset="0"/>
              </a:rPr>
              <a:t>.</a:t>
            </a:r>
            <a:endParaRPr lang="es-ES" sz="2400" dirty="0">
              <a:solidFill>
                <a:srgbClr val="44546A"/>
              </a:solidFill>
              <a:ea typeface="Calibri" pitchFamily="34" charset="0"/>
              <a:cs typeface="Times New Roman" pitchFamily="18" charset="0"/>
            </a:endParaRPr>
          </a:p>
        </p:txBody>
      </p:sp>
      <p:sp>
        <p:nvSpPr>
          <p:cNvPr id="9" name="8 Marcador de número de diapositiva"/>
          <p:cNvSpPr>
            <a:spLocks noGrp="1"/>
          </p:cNvSpPr>
          <p:nvPr>
            <p:ph type="sldNum" sz="quarter" idx="12"/>
          </p:nvPr>
        </p:nvSpPr>
        <p:spPr>
          <a:xfrm>
            <a:off x="6553200" y="6509998"/>
            <a:ext cx="1393934" cy="211477"/>
          </a:xfrm>
        </p:spPr>
        <p:txBody>
          <a:bodyPr/>
          <a:lstStyle/>
          <a:p>
            <a:fld id="{1B66F887-9FA1-464F-AFD8-4623EEBAB42F}" type="slidenum">
              <a:rPr lang="es-ES" smtClean="0"/>
              <a:pPr/>
              <a:t>38</a:t>
            </a:fld>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20688"/>
            <a:ext cx="8748464" cy="2800767"/>
          </a:xfrm>
          <a:prstGeom prst="rect">
            <a:avLst/>
          </a:prstGeom>
        </p:spPr>
        <p:txBody>
          <a:bodyPr wrap="square">
            <a:spAutoFit/>
          </a:bodyPr>
          <a:lstStyle/>
          <a:p>
            <a:r>
              <a:rPr lang="en-US" sz="2200" dirty="0" smtClean="0">
                <a:solidFill>
                  <a:srgbClr val="002060"/>
                </a:solidFill>
                <a:ea typeface="Calibri" pitchFamily="34" charset="0"/>
                <a:cs typeface="Times New Roman" pitchFamily="18" charset="0"/>
              </a:rPr>
              <a:t>Once </a:t>
            </a:r>
            <a:r>
              <a:rPr lang="en-US" sz="2200" dirty="0">
                <a:solidFill>
                  <a:srgbClr val="002060"/>
                </a:solidFill>
                <a:ea typeface="Calibri" pitchFamily="34" charset="0"/>
                <a:cs typeface="Times New Roman" pitchFamily="18" charset="0"/>
              </a:rPr>
              <a:t> </a:t>
            </a:r>
            <a:r>
              <a:rPr lang="en-US" sz="2200" dirty="0" smtClean="0">
                <a:solidFill>
                  <a:srgbClr val="002060"/>
                </a:solidFill>
                <a:ea typeface="Calibri" pitchFamily="34" charset="0"/>
                <a:cs typeface="Times New Roman" pitchFamily="18" charset="0"/>
              </a:rPr>
              <a:t>the real estate has been registered in the land registry</a:t>
            </a:r>
          </a:p>
          <a:p>
            <a:endParaRPr lang="en-US" sz="2200" dirty="0">
              <a:solidFill>
                <a:srgbClr val="002060"/>
              </a:solidFill>
              <a:ea typeface="Calibri" pitchFamily="34" charset="0"/>
              <a:cs typeface="Times New Roman" pitchFamily="18" charset="0"/>
            </a:endParaRPr>
          </a:p>
          <a:p>
            <a:r>
              <a:rPr lang="en-US" sz="2200" dirty="0" smtClean="0">
                <a:solidFill>
                  <a:srgbClr val="002060"/>
                </a:solidFill>
                <a:ea typeface="Calibri" pitchFamily="34" charset="0"/>
                <a:cs typeface="Times New Roman" pitchFamily="18" charset="0"/>
              </a:rPr>
              <a:t>Automatically</a:t>
            </a:r>
            <a:r>
              <a:rPr lang="en-US" sz="2200" dirty="0">
                <a:solidFill>
                  <a:srgbClr val="002060"/>
                </a:solidFill>
                <a:ea typeface="Calibri" pitchFamily="34" charset="0"/>
                <a:cs typeface="Times New Roman" pitchFamily="18" charset="0"/>
              </a:rPr>
              <a:t>, without human supervision in most cases, the information </a:t>
            </a:r>
            <a:r>
              <a:rPr lang="en-US" sz="2200" dirty="0" smtClean="0">
                <a:solidFill>
                  <a:srgbClr val="002060"/>
                </a:solidFill>
                <a:ea typeface="Calibri" pitchFamily="34" charset="0"/>
                <a:cs typeface="Times New Roman" pitchFamily="18" charset="0"/>
              </a:rPr>
              <a:t>in Cadastre </a:t>
            </a:r>
            <a:r>
              <a:rPr lang="en-US" sz="2200" dirty="0">
                <a:solidFill>
                  <a:srgbClr val="002060"/>
                </a:solidFill>
                <a:ea typeface="Calibri" pitchFamily="34" charset="0"/>
                <a:cs typeface="Times New Roman" pitchFamily="18" charset="0"/>
              </a:rPr>
              <a:t>is modified and the documents for the citizens are generated</a:t>
            </a:r>
            <a:r>
              <a:rPr lang="en-US" sz="2200" dirty="0" smtClean="0">
                <a:solidFill>
                  <a:srgbClr val="002060"/>
                </a:solidFill>
                <a:ea typeface="Calibri" pitchFamily="34" charset="0"/>
                <a:cs typeface="Times New Roman" pitchFamily="18" charset="0"/>
              </a:rPr>
              <a:t>.</a:t>
            </a:r>
          </a:p>
          <a:p>
            <a:endParaRPr lang="en-US" sz="2200" dirty="0">
              <a:solidFill>
                <a:srgbClr val="002060"/>
              </a:solidFill>
              <a:ea typeface="Calibri" pitchFamily="34" charset="0"/>
              <a:cs typeface="Times New Roman" pitchFamily="18" charset="0"/>
            </a:endParaRPr>
          </a:p>
          <a:p>
            <a:r>
              <a:rPr lang="en-US" sz="2200" dirty="0" smtClean="0">
                <a:solidFill>
                  <a:srgbClr val="002060"/>
                </a:solidFill>
                <a:ea typeface="Calibri" pitchFamily="34" charset="0"/>
                <a:cs typeface="Times New Roman" pitchFamily="18" charset="0"/>
              </a:rPr>
              <a:t>Then Notary </a:t>
            </a:r>
            <a:r>
              <a:rPr lang="en-US" sz="2200" dirty="0">
                <a:solidFill>
                  <a:srgbClr val="002060"/>
                </a:solidFill>
                <a:ea typeface="Calibri" pitchFamily="34" charset="0"/>
                <a:cs typeface="Times New Roman" pitchFamily="18" charset="0"/>
              </a:rPr>
              <a:t>and registrars have a feedback. </a:t>
            </a:r>
            <a:r>
              <a:rPr lang="en-US" sz="2200" dirty="0" smtClean="0">
                <a:solidFill>
                  <a:srgbClr val="002060"/>
                </a:solidFill>
                <a:ea typeface="Calibri" pitchFamily="34" charset="0"/>
                <a:cs typeface="Times New Roman" pitchFamily="18" charset="0"/>
              </a:rPr>
              <a:t> Also with the CSV</a:t>
            </a:r>
          </a:p>
          <a:p>
            <a:endParaRPr lang="en-US" sz="2200" dirty="0">
              <a:solidFill>
                <a:srgbClr val="002060"/>
              </a:solidFill>
              <a:ea typeface="Calibri" pitchFamily="34" charset="0"/>
              <a:cs typeface="Times New Roman" pitchFamily="18" charset="0"/>
            </a:endParaRPr>
          </a:p>
          <a:p>
            <a:r>
              <a:rPr lang="en-US" sz="2200" dirty="0" smtClean="0">
                <a:solidFill>
                  <a:srgbClr val="002060"/>
                </a:solidFill>
                <a:ea typeface="Calibri" pitchFamily="34" charset="0"/>
                <a:cs typeface="Times New Roman" pitchFamily="18" charset="0"/>
              </a:rPr>
              <a:t>They </a:t>
            </a:r>
            <a:r>
              <a:rPr lang="en-US" sz="2200" dirty="0">
                <a:solidFill>
                  <a:srgbClr val="002060"/>
                </a:solidFill>
                <a:ea typeface="Calibri" pitchFamily="34" charset="0"/>
                <a:cs typeface="Times New Roman" pitchFamily="18" charset="0"/>
              </a:rPr>
              <a:t>can communicate the results to </a:t>
            </a:r>
            <a:r>
              <a:rPr lang="en-US" sz="2200" dirty="0" smtClean="0">
                <a:solidFill>
                  <a:srgbClr val="002060"/>
                </a:solidFill>
                <a:ea typeface="Calibri" pitchFamily="34" charset="0"/>
                <a:cs typeface="Times New Roman" pitchFamily="18" charset="0"/>
              </a:rPr>
              <a:t>the </a:t>
            </a:r>
            <a:r>
              <a:rPr lang="es-ES" sz="2200" dirty="0" err="1" smtClean="0">
                <a:solidFill>
                  <a:srgbClr val="002060"/>
                </a:solidFill>
                <a:ea typeface="Calibri" pitchFamily="34" charset="0"/>
                <a:cs typeface="Times New Roman" pitchFamily="18" charset="0"/>
              </a:rPr>
              <a:t>citizens</a:t>
            </a:r>
            <a:r>
              <a:rPr lang="es-ES" sz="2200" dirty="0">
                <a:solidFill>
                  <a:srgbClr val="002060"/>
                </a:solidFill>
                <a:ea typeface="Calibri" pitchFamily="34" charset="0"/>
                <a:cs typeface="Times New Roman" pitchFamily="18" charset="0"/>
              </a:rPr>
              <a:t>.</a:t>
            </a:r>
          </a:p>
        </p:txBody>
      </p:sp>
      <p:pic>
        <p:nvPicPr>
          <p:cNvPr id="5" name="Picture 3"/>
          <p:cNvPicPr>
            <a:picLocks noChangeAspect="1" noChangeArrowheads="1"/>
          </p:cNvPicPr>
          <p:nvPr/>
        </p:nvPicPr>
        <p:blipFill>
          <a:blip r:embed="rId2" cstate="print"/>
          <a:srcRect/>
          <a:stretch>
            <a:fillRect/>
          </a:stretch>
        </p:blipFill>
        <p:spPr bwMode="auto">
          <a:xfrm>
            <a:off x="2195736" y="3429000"/>
            <a:ext cx="6084168" cy="3080591"/>
          </a:xfrm>
          <a:prstGeom prst="rect">
            <a:avLst/>
          </a:prstGeom>
          <a:noFill/>
          <a:ln w="9525">
            <a:noFill/>
            <a:miter lim="800000"/>
            <a:headEnd/>
            <a:tailEnd/>
          </a:ln>
        </p:spPr>
      </p:pic>
      <p:pic>
        <p:nvPicPr>
          <p:cNvPr id="6" name="5 Imagen" descr="csv_carto_gml.png"/>
          <p:cNvPicPr>
            <a:picLocks noChangeAspect="1"/>
          </p:cNvPicPr>
          <p:nvPr/>
        </p:nvPicPr>
        <p:blipFill>
          <a:blip r:embed="rId3" cstate="print"/>
          <a:srcRect/>
          <a:stretch>
            <a:fillRect/>
          </a:stretch>
        </p:blipFill>
        <p:spPr>
          <a:xfrm>
            <a:off x="6228184" y="3429000"/>
            <a:ext cx="3240360" cy="864096"/>
          </a:xfrm>
          <a:prstGeom prst="rect">
            <a:avLst/>
          </a:prstGeom>
        </p:spPr>
      </p:pic>
      <p:sp>
        <p:nvSpPr>
          <p:cNvPr id="7" name="6 Marcador de número de diapositiva"/>
          <p:cNvSpPr>
            <a:spLocks noGrp="1"/>
          </p:cNvSpPr>
          <p:nvPr>
            <p:ph type="sldNum" sz="quarter" idx="12"/>
          </p:nvPr>
        </p:nvSpPr>
        <p:spPr/>
        <p:txBody>
          <a:bodyPr/>
          <a:lstStyle/>
          <a:p>
            <a:fld id="{1B66F887-9FA1-464F-AFD8-4623EEBAB42F}" type="slidenum">
              <a:rPr lang="es-ES" smtClean="0"/>
              <a:pPr/>
              <a:t>39</a:t>
            </a:fld>
            <a:endParaRPr lang="es-ES"/>
          </a:p>
        </p:txBody>
      </p:sp>
      <p:sp>
        <p:nvSpPr>
          <p:cNvPr id="8" name="7 Rectángulo"/>
          <p:cNvSpPr/>
          <p:nvPr/>
        </p:nvSpPr>
        <p:spPr>
          <a:xfrm>
            <a:off x="0" y="5657671"/>
            <a:ext cx="48024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Citizens</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don’t</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need</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a:t>
            </a: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cadastre</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620688"/>
            <a:ext cx="8424936" cy="1250150"/>
          </a:xfrm>
          <a:prstGeom prst="rect">
            <a:avLst/>
          </a:prstGeom>
        </p:spPr>
        <p:txBody>
          <a:bodyPr wrap="square">
            <a:spAutoFit/>
          </a:bodyPr>
          <a:lstStyle/>
          <a:p>
            <a:pPr>
              <a:lnSpc>
                <a:spcPct val="114000"/>
              </a:lnSpc>
            </a:pPr>
            <a:r>
              <a:rPr lang="en-US" sz="2200" dirty="0">
                <a:solidFill>
                  <a:srgbClr val="002060"/>
                </a:solidFill>
                <a:ea typeface="Calibri" pitchFamily="34" charset="0"/>
                <a:cs typeface="Times New Roman" pitchFamily="18" charset="0"/>
              </a:rPr>
              <a:t>Coordination is not a specific action, </a:t>
            </a:r>
            <a:r>
              <a:rPr lang="en-US" sz="2200" b="1" dirty="0">
                <a:solidFill>
                  <a:srgbClr val="002060"/>
                </a:solidFill>
                <a:ea typeface="Calibri" pitchFamily="34" charset="0"/>
                <a:cs typeface="Times New Roman" pitchFamily="18" charset="0"/>
              </a:rPr>
              <a:t>it is a gradual process </a:t>
            </a:r>
            <a:r>
              <a:rPr lang="en-US" sz="2200" dirty="0">
                <a:solidFill>
                  <a:srgbClr val="002060"/>
                </a:solidFill>
                <a:ea typeface="Calibri" pitchFamily="34" charset="0"/>
                <a:cs typeface="Times New Roman" pitchFamily="18" charset="0"/>
              </a:rPr>
              <a:t>that is</a:t>
            </a:r>
          </a:p>
          <a:p>
            <a:pPr>
              <a:lnSpc>
                <a:spcPct val="114000"/>
              </a:lnSpc>
            </a:pPr>
            <a:r>
              <a:rPr lang="en-US" sz="2200" dirty="0">
                <a:solidFill>
                  <a:srgbClr val="002060"/>
                </a:solidFill>
                <a:ea typeface="Calibri" pitchFamily="34" charset="0"/>
                <a:cs typeface="Times New Roman" pitchFamily="18" charset="0"/>
              </a:rPr>
              <a:t>implemented property to property as entries are made in the </a:t>
            </a:r>
            <a:r>
              <a:rPr lang="en-US" sz="2200" dirty="0" smtClean="0">
                <a:solidFill>
                  <a:srgbClr val="002060"/>
                </a:solidFill>
                <a:ea typeface="Calibri" pitchFamily="34" charset="0"/>
                <a:cs typeface="Times New Roman" pitchFamily="18" charset="0"/>
              </a:rPr>
              <a:t>Property </a:t>
            </a:r>
            <a:r>
              <a:rPr lang="es-ES" sz="2200" dirty="0" err="1" smtClean="0">
                <a:solidFill>
                  <a:srgbClr val="002060"/>
                </a:solidFill>
                <a:ea typeface="Calibri" pitchFamily="34" charset="0"/>
                <a:cs typeface="Times New Roman" pitchFamily="18" charset="0"/>
              </a:rPr>
              <a:t>Rights</a:t>
            </a:r>
            <a:r>
              <a:rPr lang="es-ES" sz="2200" dirty="0" smtClean="0">
                <a:solidFill>
                  <a:srgbClr val="002060"/>
                </a:solidFill>
                <a:ea typeface="Calibri" pitchFamily="34" charset="0"/>
                <a:cs typeface="Times New Roman" pitchFamily="18" charset="0"/>
              </a:rPr>
              <a:t> </a:t>
            </a:r>
            <a:r>
              <a:rPr lang="es-ES" sz="2200" dirty="0" err="1">
                <a:solidFill>
                  <a:srgbClr val="002060"/>
                </a:solidFill>
                <a:ea typeface="Calibri" pitchFamily="34" charset="0"/>
                <a:cs typeface="Times New Roman" pitchFamily="18" charset="0"/>
              </a:rPr>
              <a:t>Registry</a:t>
            </a:r>
            <a:endParaRPr lang="es-ES" sz="2200" dirty="0">
              <a:solidFill>
                <a:srgbClr val="002060"/>
              </a:solidFill>
              <a:ea typeface="Calibri" pitchFamily="34" charset="0"/>
              <a:cs typeface="Times New Roman" pitchFamily="18" charset="0"/>
            </a:endParaRPr>
          </a:p>
        </p:txBody>
      </p:sp>
      <p:sp>
        <p:nvSpPr>
          <p:cNvPr id="6" name="5 Rectángulo redondeado"/>
          <p:cNvSpPr/>
          <p:nvPr/>
        </p:nvSpPr>
        <p:spPr>
          <a:xfrm>
            <a:off x="2231232" y="1772816"/>
            <a:ext cx="6912768" cy="1872208"/>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smtClean="0">
                <a:solidFill>
                  <a:srgbClr val="002060"/>
                </a:solidFill>
              </a:rPr>
              <a:t>in </a:t>
            </a:r>
            <a:r>
              <a:rPr lang="es-ES" sz="2000" dirty="0" err="1" smtClean="0">
                <a:solidFill>
                  <a:srgbClr val="002060"/>
                </a:solidFill>
              </a:rPr>
              <a:t>the</a:t>
            </a:r>
            <a:r>
              <a:rPr lang="es-ES" sz="2000" dirty="0" smtClean="0">
                <a:solidFill>
                  <a:srgbClr val="002060"/>
                </a:solidFill>
              </a:rPr>
              <a:t> case of </a:t>
            </a:r>
            <a:r>
              <a:rPr lang="es-ES" sz="2000" dirty="0" err="1" smtClean="0">
                <a:solidFill>
                  <a:srgbClr val="002060"/>
                </a:solidFill>
              </a:rPr>
              <a:t>division</a:t>
            </a:r>
            <a:r>
              <a:rPr lang="es-ES" sz="2000" dirty="0" smtClean="0">
                <a:solidFill>
                  <a:srgbClr val="002060"/>
                </a:solidFill>
              </a:rPr>
              <a:t>, </a:t>
            </a:r>
            <a:r>
              <a:rPr lang="es-ES" sz="2000" dirty="0" err="1" smtClean="0">
                <a:solidFill>
                  <a:srgbClr val="002060"/>
                </a:solidFill>
              </a:rPr>
              <a:t>fusion</a:t>
            </a:r>
            <a:r>
              <a:rPr lang="es-ES" sz="2000" dirty="0" smtClean="0">
                <a:solidFill>
                  <a:srgbClr val="002060"/>
                </a:solidFill>
              </a:rPr>
              <a:t>, </a:t>
            </a:r>
            <a:r>
              <a:rPr lang="es-ES" sz="2000" dirty="0" err="1" smtClean="0">
                <a:solidFill>
                  <a:srgbClr val="002060"/>
                </a:solidFill>
              </a:rPr>
              <a:t>segregation</a:t>
            </a:r>
            <a:r>
              <a:rPr lang="es-ES" sz="2000" dirty="0" smtClean="0">
                <a:solidFill>
                  <a:srgbClr val="002060"/>
                </a:solidFill>
              </a:rPr>
              <a:t>, </a:t>
            </a:r>
            <a:r>
              <a:rPr lang="es-ES" sz="2000" dirty="0" err="1" smtClean="0">
                <a:solidFill>
                  <a:srgbClr val="002060"/>
                </a:solidFill>
              </a:rPr>
              <a:t>land</a:t>
            </a:r>
            <a:r>
              <a:rPr lang="es-ES" sz="2000" dirty="0" smtClean="0">
                <a:solidFill>
                  <a:srgbClr val="002060"/>
                </a:solidFill>
              </a:rPr>
              <a:t> </a:t>
            </a:r>
            <a:r>
              <a:rPr lang="es-ES" sz="2000" dirty="0" err="1" smtClean="0">
                <a:solidFill>
                  <a:srgbClr val="002060"/>
                </a:solidFill>
              </a:rPr>
              <a:t>consolidation</a:t>
            </a:r>
            <a:r>
              <a:rPr lang="es-ES" sz="2000" dirty="0" smtClean="0">
                <a:solidFill>
                  <a:srgbClr val="002060"/>
                </a:solidFill>
              </a:rPr>
              <a:t> of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parcels</a:t>
            </a:r>
            <a:r>
              <a:rPr lang="es-ES" sz="2000" dirty="0" smtClean="0">
                <a:solidFill>
                  <a:srgbClr val="002060"/>
                </a:solidFill>
              </a:rPr>
              <a:t> </a:t>
            </a:r>
            <a:r>
              <a:rPr lang="es-ES" sz="2000" dirty="0" err="1" smtClean="0">
                <a:solidFill>
                  <a:srgbClr val="002060"/>
                </a:solidFill>
              </a:rPr>
              <a:t>etc</a:t>
            </a:r>
            <a:r>
              <a:rPr lang="es-ES" sz="2000" dirty="0" smtClean="0">
                <a:solidFill>
                  <a:srgbClr val="002060"/>
                </a:solidFill>
              </a:rPr>
              <a:t>…</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citizen</a:t>
            </a:r>
            <a:r>
              <a:rPr lang="es-ES" sz="2000" dirty="0" smtClean="0">
                <a:solidFill>
                  <a:srgbClr val="002060"/>
                </a:solidFill>
              </a:rPr>
              <a:t> </a:t>
            </a:r>
            <a:r>
              <a:rPr lang="es-ES" sz="2000" b="1" dirty="0" err="1" smtClean="0">
                <a:solidFill>
                  <a:srgbClr val="002060"/>
                </a:solidFill>
              </a:rPr>
              <a:t>had</a:t>
            </a:r>
            <a:r>
              <a:rPr lang="es-ES" sz="2000" b="1" dirty="0" smtClean="0">
                <a:solidFill>
                  <a:srgbClr val="002060"/>
                </a:solidFill>
              </a:rPr>
              <a:t> </a:t>
            </a:r>
            <a:r>
              <a:rPr lang="es-ES" sz="2000" b="1" dirty="0" err="1" smtClean="0">
                <a:solidFill>
                  <a:srgbClr val="002060"/>
                </a:solidFill>
              </a:rPr>
              <a:t>to</a:t>
            </a:r>
            <a:r>
              <a:rPr lang="es-ES" sz="2000" b="1" dirty="0" smtClean="0">
                <a:solidFill>
                  <a:srgbClr val="002060"/>
                </a:solidFill>
              </a:rPr>
              <a:t> </a:t>
            </a:r>
            <a:r>
              <a:rPr lang="es-ES" sz="2000" b="1" dirty="0" err="1" smtClean="0">
                <a:solidFill>
                  <a:srgbClr val="002060"/>
                </a:solidFill>
              </a:rPr>
              <a:t>go</a:t>
            </a:r>
            <a:r>
              <a:rPr lang="es-ES" sz="2000" b="1" dirty="0" smtClean="0">
                <a:solidFill>
                  <a:srgbClr val="002060"/>
                </a:solidFill>
              </a:rPr>
              <a:t> </a:t>
            </a:r>
            <a:r>
              <a:rPr lang="es-ES" sz="2000" b="1" dirty="0" err="1" smtClean="0">
                <a:solidFill>
                  <a:srgbClr val="002060"/>
                </a:solidFill>
              </a:rPr>
              <a:t>both</a:t>
            </a:r>
            <a:r>
              <a:rPr lang="es-ES" sz="2000" b="1" dirty="0" smtClean="0">
                <a:solidFill>
                  <a:srgbClr val="002060"/>
                </a:solidFill>
              </a:rPr>
              <a:t> </a:t>
            </a:r>
          </a:p>
          <a:p>
            <a:endParaRPr lang="es-ES" sz="2000" b="1" dirty="0" smtClean="0">
              <a:solidFill>
                <a:srgbClr val="002060"/>
              </a:solidFill>
            </a:endParaRPr>
          </a:p>
          <a:p>
            <a:pPr lvl="1"/>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registry</a:t>
            </a:r>
            <a:r>
              <a:rPr lang="es-ES" sz="2000" dirty="0" smtClean="0">
                <a:solidFill>
                  <a:srgbClr val="002060"/>
                </a:solidFill>
              </a:rPr>
              <a:t>  (</a:t>
            </a:r>
            <a:r>
              <a:rPr lang="es-ES" sz="2000" dirty="0" err="1" smtClean="0">
                <a:solidFill>
                  <a:srgbClr val="002060"/>
                </a:solidFill>
              </a:rPr>
              <a:t>change</a:t>
            </a:r>
            <a:r>
              <a:rPr lang="es-ES" sz="2000" dirty="0" smtClean="0">
                <a:solidFill>
                  <a:srgbClr val="002060"/>
                </a:solidFill>
              </a:rPr>
              <a:t> of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titleholder</a:t>
            </a:r>
            <a:r>
              <a:rPr lang="es-ES" sz="2000" dirty="0" smtClean="0">
                <a:solidFill>
                  <a:srgbClr val="002060"/>
                </a:solidFill>
              </a:rPr>
              <a:t>) and </a:t>
            </a:r>
          </a:p>
          <a:p>
            <a:pPr lvl="1"/>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cadastre</a:t>
            </a:r>
            <a:r>
              <a:rPr lang="es-ES" sz="2000" dirty="0" smtClean="0">
                <a:solidFill>
                  <a:srgbClr val="002060"/>
                </a:solidFill>
              </a:rPr>
              <a:t> (</a:t>
            </a:r>
            <a:r>
              <a:rPr lang="es-ES" sz="2000" dirty="0" err="1" smtClean="0">
                <a:solidFill>
                  <a:srgbClr val="002060"/>
                </a:solidFill>
              </a:rPr>
              <a:t>change</a:t>
            </a:r>
            <a:r>
              <a:rPr lang="es-ES" sz="2000" dirty="0" smtClean="0">
                <a:solidFill>
                  <a:srgbClr val="002060"/>
                </a:solidFill>
              </a:rPr>
              <a:t> </a:t>
            </a:r>
            <a:r>
              <a:rPr lang="es-ES" sz="2000" dirty="0" err="1" smtClean="0">
                <a:solidFill>
                  <a:srgbClr val="002060"/>
                </a:solidFill>
              </a:rPr>
              <a:t>physical</a:t>
            </a:r>
            <a:r>
              <a:rPr lang="es-ES" sz="2000" dirty="0" smtClean="0">
                <a:solidFill>
                  <a:srgbClr val="002060"/>
                </a:solidFill>
              </a:rPr>
              <a:t> and </a:t>
            </a:r>
            <a:r>
              <a:rPr lang="es-ES" sz="2000" dirty="0" err="1" smtClean="0">
                <a:solidFill>
                  <a:srgbClr val="002060"/>
                </a:solidFill>
              </a:rPr>
              <a:t>economical</a:t>
            </a:r>
            <a:r>
              <a:rPr lang="es-ES" sz="2000" dirty="0" smtClean="0">
                <a:solidFill>
                  <a:srgbClr val="002060"/>
                </a:solidFill>
              </a:rPr>
              <a:t> data)</a:t>
            </a:r>
            <a:endParaRPr lang="es-ES" sz="2000" dirty="0">
              <a:solidFill>
                <a:srgbClr val="002060"/>
              </a:solidFill>
            </a:endParaRPr>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4</a:t>
            </a:fld>
            <a:endParaRPr lang="es-ES"/>
          </a:p>
        </p:txBody>
      </p:sp>
      <p:pic>
        <p:nvPicPr>
          <p:cNvPr id="8" name="irc_mi" descr="Resultado de imagen de citizens icono">
            <a:hlinkClick r:id="rId2"/>
          </p:cNvPr>
          <p:cNvPicPr/>
          <p:nvPr/>
        </p:nvPicPr>
        <p:blipFill>
          <a:blip r:embed="rId3" cstate="print"/>
          <a:srcRect/>
          <a:stretch>
            <a:fillRect/>
          </a:stretch>
        </p:blipFill>
        <p:spPr bwMode="auto">
          <a:xfrm>
            <a:off x="539552" y="3717032"/>
            <a:ext cx="1368152" cy="1536377"/>
          </a:xfrm>
          <a:prstGeom prst="rect">
            <a:avLst/>
          </a:prstGeom>
          <a:noFill/>
          <a:ln w="9525">
            <a:noFill/>
            <a:miter lim="800000"/>
            <a:headEnd/>
            <a:tailEnd/>
          </a:ln>
        </p:spPr>
      </p:pic>
      <p:pic>
        <p:nvPicPr>
          <p:cNvPr id="11" name="Picture 4" descr="Resultat d'imatges de catastro y notario">
            <a:hlinkClick r:id="rId4"/>
          </p:cNvPr>
          <p:cNvPicPr>
            <a:picLocks noChangeAspect="1" noChangeArrowheads="1"/>
          </p:cNvPicPr>
          <p:nvPr/>
        </p:nvPicPr>
        <p:blipFill>
          <a:blip r:embed="rId5" cstate="print"/>
          <a:srcRect/>
          <a:stretch>
            <a:fillRect/>
          </a:stretch>
        </p:blipFill>
        <p:spPr bwMode="auto">
          <a:xfrm>
            <a:off x="2915816" y="3573016"/>
            <a:ext cx="1368152" cy="1094521"/>
          </a:xfrm>
          <a:prstGeom prst="rect">
            <a:avLst/>
          </a:prstGeom>
          <a:noFill/>
        </p:spPr>
      </p:pic>
      <p:pic>
        <p:nvPicPr>
          <p:cNvPr id="14" name="Picture 2" descr="Resultado de imagen de colegio de registradores">
            <a:hlinkClick r:id="rId6"/>
          </p:cNvPr>
          <p:cNvPicPr>
            <a:picLocks noChangeAspect="1" noChangeArrowheads="1"/>
          </p:cNvPicPr>
          <p:nvPr/>
        </p:nvPicPr>
        <p:blipFill>
          <a:blip r:embed="rId7" cstate="print"/>
          <a:srcRect/>
          <a:stretch>
            <a:fillRect/>
          </a:stretch>
        </p:blipFill>
        <p:spPr bwMode="auto">
          <a:xfrm>
            <a:off x="4716016" y="3717032"/>
            <a:ext cx="1152128" cy="864096"/>
          </a:xfrm>
          <a:prstGeom prst="rect">
            <a:avLst/>
          </a:prstGeom>
          <a:noFill/>
          <a:ln>
            <a:solidFill>
              <a:schemeClr val="accent1"/>
            </a:solidFill>
          </a:ln>
        </p:spPr>
      </p:pic>
      <p:cxnSp>
        <p:nvCxnSpPr>
          <p:cNvPr id="24" name="23 Conector recto de flecha"/>
          <p:cNvCxnSpPr/>
          <p:nvPr/>
        </p:nvCxnSpPr>
        <p:spPr>
          <a:xfrm>
            <a:off x="1691680" y="4797152"/>
            <a:ext cx="172819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1547664" y="5661248"/>
            <a:ext cx="244827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rgbClr val="002060"/>
                </a:solidFill>
              </a:rPr>
              <a:t>Cadastre</a:t>
            </a:r>
            <a:r>
              <a:rPr lang="es-ES" dirty="0" smtClean="0">
                <a:solidFill>
                  <a:srgbClr val="002060"/>
                </a:solidFill>
              </a:rPr>
              <a:t> </a:t>
            </a:r>
            <a:r>
              <a:rPr lang="es-ES" dirty="0" err="1" smtClean="0">
                <a:solidFill>
                  <a:srgbClr val="002060"/>
                </a:solidFill>
              </a:rPr>
              <a:t>or</a:t>
            </a:r>
            <a:r>
              <a:rPr lang="es-ES" dirty="0" smtClean="0">
                <a:solidFill>
                  <a:srgbClr val="002060"/>
                </a:solidFill>
              </a:rPr>
              <a:t> </a:t>
            </a:r>
            <a:r>
              <a:rPr lang="es-ES" dirty="0" err="1" smtClean="0">
                <a:solidFill>
                  <a:srgbClr val="002060"/>
                </a:solidFill>
              </a:rPr>
              <a:t>colaborating</a:t>
            </a:r>
            <a:r>
              <a:rPr lang="es-ES" dirty="0" smtClean="0">
                <a:solidFill>
                  <a:srgbClr val="002060"/>
                </a:solidFill>
              </a:rPr>
              <a:t> </a:t>
            </a:r>
            <a:r>
              <a:rPr lang="es-ES" dirty="0" err="1" smtClean="0">
                <a:solidFill>
                  <a:srgbClr val="002060"/>
                </a:solidFill>
              </a:rPr>
              <a:t>administration</a:t>
            </a:r>
            <a:endParaRPr lang="es-ES" dirty="0">
              <a:solidFill>
                <a:srgbClr val="002060"/>
              </a:solidFill>
            </a:endParaRPr>
          </a:p>
        </p:txBody>
      </p:sp>
      <p:cxnSp>
        <p:nvCxnSpPr>
          <p:cNvPr id="31" name="30 Conector recto de flecha"/>
          <p:cNvCxnSpPr/>
          <p:nvPr/>
        </p:nvCxnSpPr>
        <p:spPr>
          <a:xfrm flipV="1">
            <a:off x="1907704" y="3861048"/>
            <a:ext cx="115212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3563888" y="450912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a:off x="5004048" y="4509120"/>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a:off x="3923928" y="400506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323528" y="2204864"/>
            <a:ext cx="1800200" cy="830997"/>
          </a:xfrm>
          <a:prstGeom prst="rect">
            <a:avLst/>
          </a:prstGeom>
        </p:spPr>
        <p:txBody>
          <a:bodyPr wrap="square">
            <a:spAutoFit/>
          </a:bodyPr>
          <a:lstStyle/>
          <a:p>
            <a:r>
              <a:rPr lang="es-ES" sz="2400" b="1" dirty="0" err="1" smtClean="0">
                <a:solidFill>
                  <a:srgbClr val="002060"/>
                </a:solidFill>
              </a:rPr>
              <a:t>Before</a:t>
            </a:r>
            <a:r>
              <a:rPr lang="es-ES" sz="2400" b="1" dirty="0" smtClean="0">
                <a:solidFill>
                  <a:srgbClr val="002060"/>
                </a:solidFill>
              </a:rPr>
              <a:t> </a:t>
            </a:r>
            <a:r>
              <a:rPr lang="es-ES" sz="2400" b="1" dirty="0" err="1" smtClean="0">
                <a:solidFill>
                  <a:srgbClr val="002060"/>
                </a:solidFill>
              </a:rPr>
              <a:t>law</a:t>
            </a:r>
            <a:r>
              <a:rPr lang="es-ES" sz="2400" b="1" dirty="0" smtClean="0">
                <a:solidFill>
                  <a:srgbClr val="002060"/>
                </a:solidFill>
              </a:rPr>
              <a:t> 13/2015</a:t>
            </a:r>
            <a:endParaRPr lang="es-ES" sz="2400" b="1" dirty="0"/>
          </a:p>
        </p:txBody>
      </p:sp>
      <p:pic>
        <p:nvPicPr>
          <p:cNvPr id="12" name="Picture 5" descr="reutilización catastral"/>
          <p:cNvPicPr>
            <a:picLocks noChangeAspect="1" noChangeArrowheads="1"/>
          </p:cNvPicPr>
          <p:nvPr/>
        </p:nvPicPr>
        <p:blipFill>
          <a:blip r:embed="rId8" cstate="print"/>
          <a:srcRect/>
          <a:stretch>
            <a:fillRect/>
          </a:stretch>
        </p:blipFill>
        <p:spPr bwMode="auto">
          <a:xfrm>
            <a:off x="3491880" y="5072640"/>
            <a:ext cx="1642309" cy="1785360"/>
          </a:xfrm>
          <a:prstGeom prst="rect">
            <a:avLst/>
          </a:prstGeom>
          <a:ln>
            <a:noFill/>
          </a:ln>
          <a:effectLst>
            <a:softEdge rad="112500"/>
          </a:effectLst>
        </p:spPr>
      </p:pic>
      <p:pic>
        <p:nvPicPr>
          <p:cNvPr id="10" name="Picture 4" descr="Resultado de imagen de icono de topografo">
            <a:hlinkClick r:id="rId9"/>
          </p:cNvPr>
          <p:cNvPicPr>
            <a:picLocks noChangeAspect="1" noChangeArrowheads="1"/>
          </p:cNvPicPr>
          <p:nvPr/>
        </p:nvPicPr>
        <p:blipFill>
          <a:blip r:embed="rId10" cstate="print"/>
          <a:srcRect/>
          <a:stretch>
            <a:fillRect/>
          </a:stretch>
        </p:blipFill>
        <p:spPr bwMode="auto">
          <a:xfrm>
            <a:off x="3419872" y="6137920"/>
            <a:ext cx="606168" cy="720080"/>
          </a:xfrm>
          <a:prstGeom prst="rect">
            <a:avLst/>
          </a:prstGeom>
          <a:noFill/>
        </p:spPr>
      </p:pic>
      <p:sp>
        <p:nvSpPr>
          <p:cNvPr id="18" name="17 Rectángulo"/>
          <p:cNvSpPr/>
          <p:nvPr/>
        </p:nvSpPr>
        <p:spPr>
          <a:xfrm>
            <a:off x="6444208" y="5301208"/>
            <a:ext cx="194421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rgbClr val="002060"/>
                </a:solidFill>
              </a:rPr>
              <a:t>Different</a:t>
            </a:r>
            <a:r>
              <a:rPr lang="es-ES" dirty="0" smtClean="0">
                <a:solidFill>
                  <a:srgbClr val="002060"/>
                </a:solidFill>
              </a:rPr>
              <a:t> data</a:t>
            </a:r>
            <a:endParaRPr lang="es-E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1000" fill="hold"/>
                                        <p:tgtEl>
                                          <p:spTgt spid="44"/>
                                        </p:tgtEl>
                                        <p:attrNameLst>
                                          <p:attrName>ppt_w</p:attrName>
                                        </p:attrNameLst>
                                      </p:cBhvr>
                                      <p:tavLst>
                                        <p:tav tm="0">
                                          <p:val>
                                            <p:strVal val="#ppt_w*0.70"/>
                                          </p:val>
                                        </p:tav>
                                        <p:tav tm="100000">
                                          <p:val>
                                            <p:strVal val="#ppt_w"/>
                                          </p:val>
                                        </p:tav>
                                      </p:tavLst>
                                    </p:anim>
                                    <p:anim calcmode="lin" valueType="num">
                                      <p:cBhvr>
                                        <p:cTn id="8" dur="1000" fill="hold"/>
                                        <p:tgtEl>
                                          <p:spTgt spid="44"/>
                                        </p:tgtEl>
                                        <p:attrNameLst>
                                          <p:attrName>ppt_h</p:attrName>
                                        </p:attrNameLst>
                                      </p:cBhvr>
                                      <p:tavLst>
                                        <p:tav tm="0">
                                          <p:val>
                                            <p:strVal val="#ppt_h"/>
                                          </p:val>
                                        </p:tav>
                                        <p:tav tm="100000">
                                          <p:val>
                                            <p:strVal val="#ppt_h"/>
                                          </p:val>
                                        </p:tav>
                                      </p:tavLst>
                                    </p:anim>
                                    <p:animEffect transition="in" filter="fade">
                                      <p:cBhvr>
                                        <p:cTn id="9" dur="1000"/>
                                        <p:tgtEl>
                                          <p:spTgt spid="4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par>
                                <p:cTn id="27" presetID="55"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1000" fill="hold"/>
                                        <p:tgtEl>
                                          <p:spTgt spid="29"/>
                                        </p:tgtEl>
                                        <p:attrNameLst>
                                          <p:attrName>ppt_w</p:attrName>
                                        </p:attrNameLst>
                                      </p:cBhvr>
                                      <p:tavLst>
                                        <p:tav tm="0">
                                          <p:val>
                                            <p:strVal val="#ppt_w*0.70"/>
                                          </p:val>
                                        </p:tav>
                                        <p:tav tm="100000">
                                          <p:val>
                                            <p:strVal val="#ppt_w"/>
                                          </p:val>
                                        </p:tav>
                                      </p:tavLst>
                                    </p:anim>
                                    <p:anim calcmode="lin" valueType="num">
                                      <p:cBhvr>
                                        <p:cTn id="35" dur="1000" fill="hold"/>
                                        <p:tgtEl>
                                          <p:spTgt spid="29"/>
                                        </p:tgtEl>
                                        <p:attrNameLst>
                                          <p:attrName>ppt_h</p:attrName>
                                        </p:attrNameLst>
                                      </p:cBhvr>
                                      <p:tavLst>
                                        <p:tav tm="0">
                                          <p:val>
                                            <p:strVal val="#ppt_h"/>
                                          </p:val>
                                        </p:tav>
                                        <p:tav tm="100000">
                                          <p:val>
                                            <p:strVal val="#ppt_h"/>
                                          </p:val>
                                        </p:tav>
                                      </p:tavLst>
                                    </p:anim>
                                    <p:animEffect transition="in" filter="fade">
                                      <p:cBhvr>
                                        <p:cTn id="36" dur="1000"/>
                                        <p:tgtEl>
                                          <p:spTgt spid="29"/>
                                        </p:tgtEl>
                                      </p:cBhvr>
                                    </p:animEffect>
                                  </p:childTnLst>
                                </p:cTn>
                              </p:par>
                              <p:par>
                                <p:cTn id="37" presetID="55"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strVal val="#ppt_w*0.70"/>
                                          </p:val>
                                        </p:tav>
                                        <p:tav tm="100000">
                                          <p:val>
                                            <p:strVal val="#ppt_w"/>
                                          </p:val>
                                        </p:tav>
                                      </p:tavLst>
                                    </p:anim>
                                    <p:anim calcmode="lin" valueType="num">
                                      <p:cBhvr>
                                        <p:cTn id="40" dur="1000" fill="hold"/>
                                        <p:tgtEl>
                                          <p:spTgt spid="12"/>
                                        </p:tgtEl>
                                        <p:attrNameLst>
                                          <p:attrName>ppt_h</p:attrName>
                                        </p:attrNameLst>
                                      </p:cBhvr>
                                      <p:tavLst>
                                        <p:tav tm="0">
                                          <p:val>
                                            <p:strVal val="#ppt_h"/>
                                          </p:val>
                                        </p:tav>
                                        <p:tav tm="100000">
                                          <p:val>
                                            <p:strVal val="#ppt_h"/>
                                          </p:val>
                                        </p:tav>
                                      </p:tavLst>
                                    </p:anim>
                                    <p:animEffect transition="in" filter="fade">
                                      <p:cBhvr>
                                        <p:cTn id="41" dur="1000"/>
                                        <p:tgtEl>
                                          <p:spTgt spid="12"/>
                                        </p:tgtEl>
                                      </p:cBhvr>
                                    </p:animEffect>
                                  </p:childTnLst>
                                </p:cTn>
                              </p:par>
                              <p:par>
                                <p:cTn id="42" presetID="5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strVal val="#ppt_w*0.70"/>
                                          </p:val>
                                        </p:tav>
                                        <p:tav tm="100000">
                                          <p:val>
                                            <p:strVal val="#ppt_w"/>
                                          </p:val>
                                        </p:tav>
                                      </p:tavLst>
                                    </p:anim>
                                    <p:anim calcmode="lin" valueType="num">
                                      <p:cBhvr>
                                        <p:cTn id="52" dur="1000" fill="hold"/>
                                        <p:tgtEl>
                                          <p:spTgt spid="31"/>
                                        </p:tgtEl>
                                        <p:attrNameLst>
                                          <p:attrName>ppt_h</p:attrName>
                                        </p:attrNameLst>
                                      </p:cBhvr>
                                      <p:tavLst>
                                        <p:tav tm="0">
                                          <p:val>
                                            <p:strVal val="#ppt_h"/>
                                          </p:val>
                                        </p:tav>
                                        <p:tav tm="100000">
                                          <p:val>
                                            <p:strVal val="#ppt_h"/>
                                          </p:val>
                                        </p:tav>
                                      </p:tavLst>
                                    </p:anim>
                                    <p:animEffect transition="in" filter="fade">
                                      <p:cBhvr>
                                        <p:cTn id="53" dur="1000"/>
                                        <p:tgtEl>
                                          <p:spTgt spid="31"/>
                                        </p:tgtEl>
                                      </p:cBhvr>
                                    </p:animEffect>
                                  </p:childTnLst>
                                </p:cTn>
                              </p:par>
                              <p:par>
                                <p:cTn id="54" presetID="55"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1000" fill="hold"/>
                                        <p:tgtEl>
                                          <p:spTgt spid="41"/>
                                        </p:tgtEl>
                                        <p:attrNameLst>
                                          <p:attrName>ppt_w</p:attrName>
                                        </p:attrNameLst>
                                      </p:cBhvr>
                                      <p:tavLst>
                                        <p:tav tm="0">
                                          <p:val>
                                            <p:strVal val="#ppt_w*0.70"/>
                                          </p:val>
                                        </p:tav>
                                        <p:tav tm="100000">
                                          <p:val>
                                            <p:strVal val="#ppt_w"/>
                                          </p:val>
                                        </p:tav>
                                      </p:tavLst>
                                    </p:anim>
                                    <p:anim calcmode="lin" valueType="num">
                                      <p:cBhvr>
                                        <p:cTn id="57" dur="1000" fill="hold"/>
                                        <p:tgtEl>
                                          <p:spTgt spid="41"/>
                                        </p:tgtEl>
                                        <p:attrNameLst>
                                          <p:attrName>ppt_h</p:attrName>
                                        </p:attrNameLst>
                                      </p:cBhvr>
                                      <p:tavLst>
                                        <p:tav tm="0">
                                          <p:val>
                                            <p:strVal val="#ppt_h"/>
                                          </p:val>
                                        </p:tav>
                                        <p:tav tm="100000">
                                          <p:val>
                                            <p:strVal val="#ppt_h"/>
                                          </p:val>
                                        </p:tav>
                                      </p:tavLst>
                                    </p:anim>
                                    <p:animEffect transition="in" filter="fade">
                                      <p:cBhvr>
                                        <p:cTn id="58" dur="10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1000" fill="hold"/>
                                        <p:tgtEl>
                                          <p:spTgt spid="33"/>
                                        </p:tgtEl>
                                        <p:attrNameLst>
                                          <p:attrName>ppt_w</p:attrName>
                                        </p:attrNameLst>
                                      </p:cBhvr>
                                      <p:tavLst>
                                        <p:tav tm="0">
                                          <p:val>
                                            <p:strVal val="#ppt_w*0.70"/>
                                          </p:val>
                                        </p:tav>
                                        <p:tav tm="100000">
                                          <p:val>
                                            <p:strVal val="#ppt_w"/>
                                          </p:val>
                                        </p:tav>
                                      </p:tavLst>
                                    </p:anim>
                                    <p:anim calcmode="lin" valueType="num">
                                      <p:cBhvr>
                                        <p:cTn id="64" dur="1000" fill="hold"/>
                                        <p:tgtEl>
                                          <p:spTgt spid="33"/>
                                        </p:tgtEl>
                                        <p:attrNameLst>
                                          <p:attrName>ppt_h</p:attrName>
                                        </p:attrNameLst>
                                      </p:cBhvr>
                                      <p:tavLst>
                                        <p:tav tm="0">
                                          <p:val>
                                            <p:strVal val="#ppt_h"/>
                                          </p:val>
                                        </p:tav>
                                        <p:tav tm="100000">
                                          <p:val>
                                            <p:strVal val="#ppt_h"/>
                                          </p:val>
                                        </p:tav>
                                      </p:tavLst>
                                    </p:anim>
                                    <p:animEffect transition="in" filter="fade">
                                      <p:cBhvr>
                                        <p:cTn id="65" dur="1000"/>
                                        <p:tgtEl>
                                          <p:spTgt spid="33"/>
                                        </p:tgtEl>
                                      </p:cBhvr>
                                    </p:animEffect>
                                  </p:childTnLst>
                                </p:cTn>
                              </p:par>
                              <p:par>
                                <p:cTn id="66" presetID="55" presetClass="entr" presetSubtype="0"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1000" fill="hold"/>
                                        <p:tgtEl>
                                          <p:spTgt spid="40"/>
                                        </p:tgtEl>
                                        <p:attrNameLst>
                                          <p:attrName>ppt_w</p:attrName>
                                        </p:attrNameLst>
                                      </p:cBhvr>
                                      <p:tavLst>
                                        <p:tav tm="0">
                                          <p:val>
                                            <p:strVal val="#ppt_w*0.70"/>
                                          </p:val>
                                        </p:tav>
                                        <p:tav tm="100000">
                                          <p:val>
                                            <p:strVal val="#ppt_w"/>
                                          </p:val>
                                        </p:tav>
                                      </p:tavLst>
                                    </p:anim>
                                    <p:anim calcmode="lin" valueType="num">
                                      <p:cBhvr>
                                        <p:cTn id="69" dur="1000" fill="hold"/>
                                        <p:tgtEl>
                                          <p:spTgt spid="40"/>
                                        </p:tgtEl>
                                        <p:attrNameLst>
                                          <p:attrName>ppt_h</p:attrName>
                                        </p:attrNameLst>
                                      </p:cBhvr>
                                      <p:tavLst>
                                        <p:tav tm="0">
                                          <p:val>
                                            <p:strVal val="#ppt_h"/>
                                          </p:val>
                                        </p:tav>
                                        <p:tav tm="100000">
                                          <p:val>
                                            <p:strVal val="#ppt_h"/>
                                          </p:val>
                                        </p:tav>
                                      </p:tavLst>
                                    </p:anim>
                                    <p:animEffect transition="in" filter="fade">
                                      <p:cBhvr>
                                        <p:cTn id="70" dur="10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strVal val="#ppt_w*0.70"/>
                                          </p:val>
                                        </p:tav>
                                        <p:tav tm="100000">
                                          <p:val>
                                            <p:strVal val="#ppt_w"/>
                                          </p:val>
                                        </p:tav>
                                      </p:tavLst>
                                    </p:anim>
                                    <p:anim calcmode="lin" valueType="num">
                                      <p:cBhvr>
                                        <p:cTn id="76" dur="1000" fill="hold"/>
                                        <p:tgtEl>
                                          <p:spTgt spid="24"/>
                                        </p:tgtEl>
                                        <p:attrNameLst>
                                          <p:attrName>ppt_h</p:attrName>
                                        </p:attrNameLst>
                                      </p:cBhvr>
                                      <p:tavLst>
                                        <p:tav tm="0">
                                          <p:val>
                                            <p:strVal val="#ppt_h"/>
                                          </p:val>
                                        </p:tav>
                                        <p:tav tm="100000">
                                          <p:val>
                                            <p:strVal val="#ppt_h"/>
                                          </p:val>
                                        </p:tav>
                                      </p:tavLst>
                                    </p:anim>
                                    <p:animEffect transition="in" filter="fade">
                                      <p:cBhvr>
                                        <p:cTn id="77" dur="10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1000" fill="hold"/>
                                        <p:tgtEl>
                                          <p:spTgt spid="18"/>
                                        </p:tgtEl>
                                        <p:attrNameLst>
                                          <p:attrName>ppt_w</p:attrName>
                                        </p:attrNameLst>
                                      </p:cBhvr>
                                      <p:tavLst>
                                        <p:tav tm="0">
                                          <p:val>
                                            <p:strVal val="#ppt_w*0.70"/>
                                          </p:val>
                                        </p:tav>
                                        <p:tav tm="100000">
                                          <p:val>
                                            <p:strVal val="#ppt_w"/>
                                          </p:val>
                                        </p:tav>
                                      </p:tavLst>
                                    </p:anim>
                                    <p:anim calcmode="lin" valueType="num">
                                      <p:cBhvr>
                                        <p:cTn id="83" dur="1000" fill="hold"/>
                                        <p:tgtEl>
                                          <p:spTgt spid="18"/>
                                        </p:tgtEl>
                                        <p:attrNameLst>
                                          <p:attrName>ppt_h</p:attrName>
                                        </p:attrNameLst>
                                      </p:cBhvr>
                                      <p:tavLst>
                                        <p:tav tm="0">
                                          <p:val>
                                            <p:strVal val="#ppt_h"/>
                                          </p:val>
                                        </p:tav>
                                        <p:tav tm="100000">
                                          <p:val>
                                            <p:strVal val="#ppt_h"/>
                                          </p:val>
                                        </p:tav>
                                      </p:tavLst>
                                    </p:anim>
                                    <p:animEffect transition="in" filter="fade">
                                      <p:cBhvr>
                                        <p:cTn id="8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44"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331640" y="764704"/>
            <a:ext cx="6484544" cy="5805264"/>
          </a:xfrm>
          <a:prstGeom prst="rect">
            <a:avLst/>
          </a:prstGeom>
          <a:noFill/>
          <a:ln w="9525">
            <a:noFill/>
            <a:miter lim="800000"/>
            <a:headEnd/>
            <a:tailEnd/>
          </a:ln>
        </p:spPr>
      </p:pic>
      <p:sp>
        <p:nvSpPr>
          <p:cNvPr id="3" name="2 Marcador de número de diapositiva"/>
          <p:cNvSpPr>
            <a:spLocks noGrp="1"/>
          </p:cNvSpPr>
          <p:nvPr>
            <p:ph type="sldNum" sz="quarter" idx="12"/>
          </p:nvPr>
        </p:nvSpPr>
        <p:spPr/>
        <p:txBody>
          <a:bodyPr/>
          <a:lstStyle/>
          <a:p>
            <a:fld id="{1B66F887-9FA1-464F-AFD8-4623EEBAB42F}" type="slidenum">
              <a:rPr lang="es-ES" smtClean="0"/>
              <a:pPr/>
              <a:t>40</a:t>
            </a:fld>
            <a:endParaRPr 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80898" name="Picture 2"/>
          <p:cNvPicPr>
            <a:picLocks noChangeAspect="1" noChangeArrowheads="1"/>
          </p:cNvPicPr>
          <p:nvPr/>
        </p:nvPicPr>
        <p:blipFill>
          <a:blip r:embed="rId2" cstate="print"/>
          <a:srcRect/>
          <a:stretch>
            <a:fillRect/>
          </a:stretch>
        </p:blipFill>
        <p:spPr bwMode="auto">
          <a:xfrm>
            <a:off x="1350842" y="548679"/>
            <a:ext cx="5885454" cy="6305843"/>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fld id="{1B66F887-9FA1-464F-AFD8-4623EEBAB42F}" type="slidenum">
              <a:rPr lang="es-ES" smtClean="0"/>
              <a:pPr/>
              <a:t>41</a:t>
            </a:fld>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23528" y="764704"/>
            <a:ext cx="4392488" cy="3230115"/>
          </a:xfrm>
          <a:prstGeom prst="rect">
            <a:avLst/>
          </a:prstGeom>
        </p:spPr>
        <p:txBody>
          <a:bodyPr wrap="square">
            <a:spAutoFit/>
          </a:bodyPr>
          <a:lstStyle/>
          <a:p>
            <a:pPr>
              <a:lnSpc>
                <a:spcPct val="114000"/>
              </a:lnSpc>
            </a:pPr>
            <a:r>
              <a:rPr lang="es-ES" sz="2000" b="1" dirty="0" err="1" smtClean="0">
                <a:solidFill>
                  <a:srgbClr val="002060"/>
                </a:solidFill>
              </a:rPr>
              <a:t>Not</a:t>
            </a:r>
            <a:r>
              <a:rPr lang="es-ES" sz="2000" b="1" dirty="0" smtClean="0">
                <a:solidFill>
                  <a:srgbClr val="002060"/>
                </a:solidFill>
              </a:rPr>
              <a:t> </a:t>
            </a:r>
            <a:r>
              <a:rPr lang="es-ES" sz="2000" b="1" dirty="0" err="1" smtClean="0">
                <a:solidFill>
                  <a:srgbClr val="002060"/>
                </a:solidFill>
              </a:rPr>
              <a:t>only</a:t>
            </a:r>
            <a:r>
              <a:rPr lang="es-ES" sz="2000" b="1" dirty="0" smtClean="0">
                <a:solidFill>
                  <a:srgbClr val="002060"/>
                </a:solidFill>
              </a:rPr>
              <a:t> </a:t>
            </a:r>
            <a:r>
              <a:rPr lang="es-ES" sz="2000" b="1" dirty="0" err="1" smtClean="0">
                <a:solidFill>
                  <a:srgbClr val="002060"/>
                </a:solidFill>
              </a:rPr>
              <a:t>citizens</a:t>
            </a:r>
            <a:r>
              <a:rPr lang="es-ES" sz="2000" b="1" dirty="0" smtClean="0">
                <a:solidFill>
                  <a:srgbClr val="002060"/>
                </a:solidFill>
              </a:rPr>
              <a:t> </a:t>
            </a:r>
            <a:r>
              <a:rPr lang="es-ES" sz="2000" b="1" dirty="0" err="1" smtClean="0">
                <a:solidFill>
                  <a:srgbClr val="002060"/>
                </a:solidFill>
              </a:rPr>
              <a:t>but</a:t>
            </a:r>
            <a:r>
              <a:rPr lang="es-ES" sz="2000" b="1" dirty="0" smtClean="0">
                <a:solidFill>
                  <a:srgbClr val="002060"/>
                </a:solidFill>
              </a:rPr>
              <a:t>  </a:t>
            </a:r>
            <a:r>
              <a:rPr lang="es-ES" sz="2000" b="1" dirty="0" err="1" smtClean="0">
                <a:solidFill>
                  <a:srgbClr val="002060"/>
                </a:solidFill>
              </a:rPr>
              <a:t>the</a:t>
            </a:r>
            <a:r>
              <a:rPr lang="es-ES" sz="2000" b="1" dirty="0" smtClean="0">
                <a:solidFill>
                  <a:srgbClr val="002060"/>
                </a:solidFill>
              </a:rPr>
              <a:t> </a:t>
            </a:r>
            <a:r>
              <a:rPr lang="es-ES" sz="2000" b="1" dirty="0" err="1" smtClean="0">
                <a:solidFill>
                  <a:srgbClr val="002060"/>
                </a:solidFill>
              </a:rPr>
              <a:t>public</a:t>
            </a:r>
            <a:r>
              <a:rPr lang="es-ES" sz="2000" b="1" dirty="0" smtClean="0">
                <a:solidFill>
                  <a:srgbClr val="002060"/>
                </a:solidFill>
              </a:rPr>
              <a:t> </a:t>
            </a:r>
            <a:r>
              <a:rPr lang="es-ES" sz="2000" b="1" dirty="0" err="1" smtClean="0">
                <a:solidFill>
                  <a:srgbClr val="002060"/>
                </a:solidFill>
              </a:rPr>
              <a:t>authorities</a:t>
            </a:r>
            <a:r>
              <a:rPr lang="es-ES" sz="2000" b="1" dirty="0" smtClean="0">
                <a:solidFill>
                  <a:srgbClr val="002060"/>
                </a:solidFill>
              </a:rPr>
              <a:t>  </a:t>
            </a:r>
            <a:r>
              <a:rPr lang="es-ES" sz="2000" dirty="0" err="1" smtClean="0">
                <a:solidFill>
                  <a:srgbClr val="002060"/>
                </a:solidFill>
              </a:rPr>
              <a:t>that</a:t>
            </a:r>
            <a:r>
              <a:rPr lang="es-ES" sz="2000" dirty="0" smtClean="0">
                <a:solidFill>
                  <a:srgbClr val="002060"/>
                </a:solidFill>
              </a:rPr>
              <a:t> </a:t>
            </a:r>
            <a:r>
              <a:rPr lang="es-ES" sz="2000" dirty="0" err="1" smtClean="0">
                <a:solidFill>
                  <a:srgbClr val="002060"/>
                </a:solidFill>
              </a:rPr>
              <a:t>work</a:t>
            </a:r>
            <a:r>
              <a:rPr lang="es-ES" sz="2000" dirty="0" smtClean="0">
                <a:solidFill>
                  <a:srgbClr val="002060"/>
                </a:solidFill>
              </a:rPr>
              <a:t> in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territory</a:t>
            </a:r>
            <a:r>
              <a:rPr lang="es-ES" sz="2000" dirty="0" smtClean="0">
                <a:solidFill>
                  <a:srgbClr val="002060"/>
                </a:solidFill>
              </a:rPr>
              <a:t>  </a:t>
            </a:r>
            <a:r>
              <a:rPr lang="es-ES" sz="2000" dirty="0" err="1" smtClean="0">
                <a:solidFill>
                  <a:srgbClr val="002060"/>
                </a:solidFill>
              </a:rPr>
              <a:t>have</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duty</a:t>
            </a:r>
            <a:r>
              <a:rPr lang="es-ES" sz="2000" dirty="0" smtClean="0">
                <a:solidFill>
                  <a:srgbClr val="002060"/>
                </a:solidFill>
              </a:rPr>
              <a:t> </a:t>
            </a:r>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communicate</a:t>
            </a:r>
            <a:r>
              <a:rPr lang="es-ES" sz="2000" dirty="0" smtClean="0">
                <a:solidFill>
                  <a:srgbClr val="002060"/>
                </a:solidFill>
              </a:rPr>
              <a:t> </a:t>
            </a:r>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Cadastre</a:t>
            </a:r>
            <a:r>
              <a:rPr lang="es-ES" sz="2000" dirty="0" smtClean="0">
                <a:solidFill>
                  <a:srgbClr val="002060"/>
                </a:solidFill>
              </a:rPr>
              <a:t>: </a:t>
            </a:r>
            <a:r>
              <a:rPr lang="es-ES" sz="2000" dirty="0" err="1" smtClean="0">
                <a:solidFill>
                  <a:srgbClr val="002060"/>
                </a:solidFill>
              </a:rPr>
              <a:t>land</a:t>
            </a:r>
            <a:r>
              <a:rPr lang="es-ES" sz="2000" dirty="0" smtClean="0">
                <a:solidFill>
                  <a:srgbClr val="002060"/>
                </a:solidFill>
              </a:rPr>
              <a:t> </a:t>
            </a:r>
            <a:r>
              <a:rPr lang="es-ES" sz="2000" dirty="0" err="1" smtClean="0">
                <a:solidFill>
                  <a:srgbClr val="002060"/>
                </a:solidFill>
              </a:rPr>
              <a:t>consolidations</a:t>
            </a:r>
            <a:r>
              <a:rPr lang="es-ES" sz="2000" dirty="0" smtClean="0">
                <a:solidFill>
                  <a:srgbClr val="002060"/>
                </a:solidFill>
              </a:rPr>
              <a:t>, </a:t>
            </a:r>
            <a:r>
              <a:rPr lang="es-ES" sz="2000" dirty="0" err="1" smtClean="0">
                <a:solidFill>
                  <a:srgbClr val="002060"/>
                </a:solidFill>
              </a:rPr>
              <a:t>reparcelling</a:t>
            </a:r>
            <a:r>
              <a:rPr lang="es-ES" sz="2000" dirty="0" smtClean="0">
                <a:solidFill>
                  <a:srgbClr val="002060"/>
                </a:solidFill>
              </a:rPr>
              <a:t>, </a:t>
            </a:r>
            <a:r>
              <a:rPr lang="es-ES" sz="2000" dirty="0" err="1" smtClean="0">
                <a:solidFill>
                  <a:srgbClr val="002060"/>
                </a:solidFill>
              </a:rPr>
              <a:t>administrative</a:t>
            </a:r>
            <a:r>
              <a:rPr lang="es-ES" sz="2000" dirty="0" smtClean="0">
                <a:solidFill>
                  <a:srgbClr val="002060"/>
                </a:solidFill>
              </a:rPr>
              <a:t> </a:t>
            </a:r>
            <a:r>
              <a:rPr lang="es-ES" sz="2000" dirty="0" err="1" smtClean="0">
                <a:solidFill>
                  <a:srgbClr val="002060"/>
                </a:solidFill>
              </a:rPr>
              <a:t>demarcation</a:t>
            </a:r>
            <a:r>
              <a:rPr lang="es-ES" sz="2000" dirty="0" smtClean="0">
                <a:solidFill>
                  <a:srgbClr val="002060"/>
                </a:solidFill>
              </a:rPr>
              <a:t>, </a:t>
            </a:r>
            <a:r>
              <a:rPr lang="es-ES" sz="2000" dirty="0" err="1" smtClean="0">
                <a:solidFill>
                  <a:srgbClr val="002060"/>
                </a:solidFill>
              </a:rPr>
              <a:t>expropriation</a:t>
            </a:r>
            <a:r>
              <a:rPr lang="es-ES" sz="2000" dirty="0" smtClean="0">
                <a:solidFill>
                  <a:srgbClr val="002060"/>
                </a:solidFill>
              </a:rPr>
              <a:t> and </a:t>
            </a:r>
            <a:r>
              <a:rPr lang="es-ES" sz="2000" dirty="0" err="1" smtClean="0">
                <a:solidFill>
                  <a:srgbClr val="002060"/>
                </a:solidFill>
              </a:rPr>
              <a:t>acts</a:t>
            </a:r>
            <a:r>
              <a:rPr lang="es-ES" sz="2000" dirty="0" smtClean="0">
                <a:solidFill>
                  <a:srgbClr val="002060"/>
                </a:solidFill>
              </a:rPr>
              <a:t> of  </a:t>
            </a:r>
            <a:r>
              <a:rPr lang="es-ES" sz="2000" dirty="0" err="1" smtClean="0">
                <a:solidFill>
                  <a:srgbClr val="002060"/>
                </a:solidFill>
              </a:rPr>
              <a:t>urban</a:t>
            </a:r>
            <a:r>
              <a:rPr lang="es-ES" sz="2000" dirty="0" smtClean="0">
                <a:solidFill>
                  <a:srgbClr val="002060"/>
                </a:solidFill>
              </a:rPr>
              <a:t> </a:t>
            </a:r>
            <a:r>
              <a:rPr lang="es-ES" sz="2000" dirty="0" err="1" smtClean="0">
                <a:solidFill>
                  <a:srgbClr val="002060"/>
                </a:solidFill>
              </a:rPr>
              <a:t>planning</a:t>
            </a:r>
            <a:r>
              <a:rPr lang="es-ES" sz="2000" dirty="0" smtClean="0">
                <a:solidFill>
                  <a:srgbClr val="002060"/>
                </a:solidFill>
              </a:rPr>
              <a:t> and  </a:t>
            </a:r>
            <a:r>
              <a:rPr lang="es-ES" sz="2000" dirty="0" err="1" smtClean="0">
                <a:solidFill>
                  <a:srgbClr val="002060"/>
                </a:solidFill>
              </a:rPr>
              <a:t>urban</a:t>
            </a:r>
            <a:r>
              <a:rPr lang="es-ES" sz="2000" dirty="0" smtClean="0">
                <a:solidFill>
                  <a:srgbClr val="002060"/>
                </a:solidFill>
              </a:rPr>
              <a:t> </a:t>
            </a:r>
            <a:r>
              <a:rPr lang="es-ES" sz="2000" dirty="0" err="1" smtClean="0">
                <a:solidFill>
                  <a:srgbClr val="002060"/>
                </a:solidFill>
              </a:rPr>
              <a:t>managing</a:t>
            </a:r>
            <a:r>
              <a:rPr lang="es-ES" sz="2000" dirty="0" smtClean="0">
                <a:solidFill>
                  <a:srgbClr val="002060"/>
                </a:solidFill>
              </a:rPr>
              <a:t> </a:t>
            </a:r>
            <a:br>
              <a:rPr lang="es-ES" sz="2000" dirty="0" smtClean="0">
                <a:solidFill>
                  <a:srgbClr val="002060"/>
                </a:solidFill>
              </a:rPr>
            </a:br>
            <a:r>
              <a:rPr lang="es-ES" sz="2000" dirty="0" smtClean="0">
                <a:solidFill>
                  <a:srgbClr val="002060"/>
                </a:solidFill>
              </a:rPr>
              <a:t/>
            </a:r>
            <a:br>
              <a:rPr lang="es-ES" sz="2000" dirty="0" smtClean="0">
                <a:solidFill>
                  <a:srgbClr val="002060"/>
                </a:solidFill>
              </a:rPr>
            </a:br>
            <a:endParaRPr lang="es-ES" sz="2000" dirty="0" smtClean="0">
              <a:solidFill>
                <a:srgbClr val="002060"/>
              </a:solidFill>
            </a:endParaRPr>
          </a:p>
        </p:txBody>
      </p:sp>
      <p:pic>
        <p:nvPicPr>
          <p:cNvPr id="9" name="Picture 4"/>
          <p:cNvPicPr>
            <a:picLocks noChangeAspect="1" noChangeArrowheads="1"/>
          </p:cNvPicPr>
          <p:nvPr/>
        </p:nvPicPr>
        <p:blipFill>
          <a:blip r:embed="rId2" cstate="print"/>
          <a:srcRect l="979" t="11586" r="49409" b="38476"/>
          <a:stretch>
            <a:fillRect/>
          </a:stretch>
        </p:blipFill>
        <p:spPr bwMode="auto">
          <a:xfrm>
            <a:off x="5615608" y="980728"/>
            <a:ext cx="3528392" cy="3102618"/>
          </a:xfrm>
          <a:prstGeom prst="rect">
            <a:avLst/>
          </a:prstGeom>
          <a:noFill/>
          <a:ln w="9525">
            <a:noFill/>
            <a:miter lim="800000"/>
            <a:headEnd/>
            <a:tailEnd/>
          </a:ln>
        </p:spPr>
      </p:pic>
      <p:sp>
        <p:nvSpPr>
          <p:cNvPr id="10" name="9 Rectángulo"/>
          <p:cNvSpPr/>
          <p:nvPr/>
        </p:nvSpPr>
        <p:spPr>
          <a:xfrm>
            <a:off x="467544" y="3573016"/>
            <a:ext cx="8892480" cy="1631216"/>
          </a:xfrm>
          <a:prstGeom prst="rect">
            <a:avLst/>
          </a:prstGeom>
        </p:spPr>
        <p:txBody>
          <a:bodyPr wrap="square">
            <a:spAutoFit/>
          </a:bodyPr>
          <a:lstStyle/>
          <a:p>
            <a:r>
              <a:rPr lang="es-ES" sz="2000" dirty="0" err="1" smtClean="0">
                <a:solidFill>
                  <a:srgbClr val="002060"/>
                </a:solidFill>
              </a:rPr>
              <a:t>Theses</a:t>
            </a:r>
            <a:r>
              <a:rPr lang="es-ES" sz="2000" dirty="0" smtClean="0">
                <a:solidFill>
                  <a:srgbClr val="002060"/>
                </a:solidFill>
              </a:rPr>
              <a:t> </a:t>
            </a:r>
            <a:r>
              <a:rPr lang="es-ES" sz="2000" dirty="0" err="1" smtClean="0">
                <a:solidFill>
                  <a:srgbClr val="002060"/>
                </a:solidFill>
              </a:rPr>
              <a:t>administrations</a:t>
            </a:r>
            <a:r>
              <a:rPr lang="es-ES" sz="2000" dirty="0" smtClean="0">
                <a:solidFill>
                  <a:srgbClr val="002060"/>
                </a:solidFill>
              </a:rPr>
              <a:t> are </a:t>
            </a:r>
            <a:r>
              <a:rPr lang="es-ES" sz="2000" dirty="0" err="1" smtClean="0">
                <a:solidFill>
                  <a:srgbClr val="002060"/>
                </a:solidFill>
              </a:rPr>
              <a:t>obliged</a:t>
            </a:r>
            <a:r>
              <a:rPr lang="es-ES" sz="2000" dirty="0" smtClean="0">
                <a:solidFill>
                  <a:srgbClr val="002060"/>
                </a:solidFill>
              </a:rPr>
              <a:t> </a:t>
            </a:r>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provide</a:t>
            </a:r>
            <a:r>
              <a:rPr lang="es-ES" sz="2000" dirty="0" smtClean="0">
                <a:solidFill>
                  <a:srgbClr val="002060"/>
                </a:solidFill>
              </a:rPr>
              <a:t> </a:t>
            </a:r>
          </a:p>
          <a:p>
            <a:r>
              <a:rPr lang="es-ES" sz="2000" dirty="0" err="1" smtClean="0">
                <a:solidFill>
                  <a:srgbClr val="002060"/>
                </a:solidFill>
              </a:rPr>
              <a:t>an</a:t>
            </a:r>
            <a:r>
              <a:rPr lang="en-US" sz="2000" dirty="0" smtClean="0">
                <a:solidFill>
                  <a:srgbClr val="002060"/>
                </a:solidFill>
              </a:rPr>
              <a:t> alternative  geo-referenced representation</a:t>
            </a:r>
            <a:r>
              <a:rPr lang="es-ES" sz="2000" dirty="0" smtClean="0">
                <a:solidFill>
                  <a:srgbClr val="002060"/>
                </a:solidFill>
              </a:rPr>
              <a:t> </a:t>
            </a:r>
          </a:p>
          <a:p>
            <a:pPr lvl="1"/>
            <a:r>
              <a:rPr lang="es-ES" sz="2000" dirty="0" smtClean="0">
                <a:solidFill>
                  <a:srgbClr val="002060"/>
                </a:solidFill>
              </a:rPr>
              <a:t>-</a:t>
            </a:r>
            <a:r>
              <a:rPr lang="es-ES" dirty="0" smtClean="0">
                <a:solidFill>
                  <a:srgbClr val="002060"/>
                </a:solidFill>
              </a:rPr>
              <a:t>In GML </a:t>
            </a:r>
            <a:r>
              <a:rPr lang="es-ES" dirty="0" err="1" smtClean="0">
                <a:solidFill>
                  <a:srgbClr val="002060"/>
                </a:solidFill>
              </a:rPr>
              <a:t>formt</a:t>
            </a:r>
            <a:r>
              <a:rPr lang="es-ES" dirty="0" smtClean="0">
                <a:solidFill>
                  <a:srgbClr val="002060"/>
                </a:solidFill>
              </a:rPr>
              <a:t>, </a:t>
            </a:r>
            <a:br>
              <a:rPr lang="es-ES" dirty="0" smtClean="0">
                <a:solidFill>
                  <a:srgbClr val="002060"/>
                </a:solidFill>
              </a:rPr>
            </a:br>
            <a:r>
              <a:rPr lang="es-ES" dirty="0" smtClean="0">
                <a:solidFill>
                  <a:srgbClr val="002060"/>
                </a:solidFill>
              </a:rPr>
              <a:t>-</a:t>
            </a:r>
            <a:r>
              <a:rPr lang="es-ES" dirty="0" err="1" smtClean="0">
                <a:solidFill>
                  <a:srgbClr val="002060"/>
                </a:solidFill>
              </a:rPr>
              <a:t>Represented</a:t>
            </a:r>
            <a:r>
              <a:rPr lang="es-ES" dirty="0" smtClean="0">
                <a:solidFill>
                  <a:srgbClr val="002060"/>
                </a:solidFill>
              </a:rPr>
              <a:t> </a:t>
            </a:r>
            <a:r>
              <a:rPr lang="es-ES" dirty="0" err="1" smtClean="0">
                <a:solidFill>
                  <a:srgbClr val="002060"/>
                </a:solidFill>
              </a:rPr>
              <a:t>on</a:t>
            </a:r>
            <a:r>
              <a:rPr lang="es-ES" dirty="0" smtClean="0">
                <a:solidFill>
                  <a:srgbClr val="002060"/>
                </a:solidFill>
              </a:rPr>
              <a:t> </a:t>
            </a:r>
            <a:r>
              <a:rPr lang="es-ES" dirty="0" err="1" smtClean="0">
                <a:solidFill>
                  <a:srgbClr val="002060"/>
                </a:solidFill>
              </a:rPr>
              <a:t>the</a:t>
            </a:r>
            <a:r>
              <a:rPr lang="es-ES" dirty="0" smtClean="0">
                <a:solidFill>
                  <a:srgbClr val="002060"/>
                </a:solidFill>
              </a:rPr>
              <a:t> </a:t>
            </a:r>
            <a:r>
              <a:rPr lang="es-ES" dirty="0" err="1" smtClean="0">
                <a:solidFill>
                  <a:srgbClr val="002060"/>
                </a:solidFill>
              </a:rPr>
              <a:t>cadastral</a:t>
            </a:r>
            <a:r>
              <a:rPr lang="es-ES" dirty="0" smtClean="0">
                <a:solidFill>
                  <a:srgbClr val="002060"/>
                </a:solidFill>
              </a:rPr>
              <a:t> </a:t>
            </a:r>
            <a:r>
              <a:rPr lang="es-ES" dirty="0" err="1" smtClean="0">
                <a:solidFill>
                  <a:srgbClr val="002060"/>
                </a:solidFill>
              </a:rPr>
              <a:t>cartography</a:t>
            </a:r>
            <a:r>
              <a:rPr lang="es-ES" dirty="0" smtClean="0">
                <a:solidFill>
                  <a:srgbClr val="002060"/>
                </a:solidFill>
              </a:rPr>
              <a:t>, </a:t>
            </a:r>
            <a:br>
              <a:rPr lang="es-ES" dirty="0" smtClean="0">
                <a:solidFill>
                  <a:srgbClr val="002060"/>
                </a:solidFill>
              </a:rPr>
            </a:br>
            <a:r>
              <a:rPr lang="es-ES" dirty="0" smtClean="0">
                <a:solidFill>
                  <a:srgbClr val="002060"/>
                </a:solidFill>
              </a:rPr>
              <a:t>-</a:t>
            </a:r>
            <a:r>
              <a:rPr lang="es-ES" dirty="0" err="1" smtClean="0">
                <a:solidFill>
                  <a:srgbClr val="002060"/>
                </a:solidFill>
              </a:rPr>
              <a:t>With</a:t>
            </a:r>
            <a:r>
              <a:rPr lang="es-ES" dirty="0" smtClean="0">
                <a:solidFill>
                  <a:srgbClr val="002060"/>
                </a:solidFill>
              </a:rPr>
              <a:t> </a:t>
            </a:r>
            <a:r>
              <a:rPr lang="es-ES" dirty="0" err="1" smtClean="0">
                <a:solidFill>
                  <a:srgbClr val="002060"/>
                </a:solidFill>
              </a:rPr>
              <a:t>technical</a:t>
            </a:r>
            <a:r>
              <a:rPr lang="es-ES" dirty="0" smtClean="0">
                <a:solidFill>
                  <a:srgbClr val="002060"/>
                </a:solidFill>
              </a:rPr>
              <a:t> </a:t>
            </a:r>
            <a:r>
              <a:rPr lang="es-ES" dirty="0" err="1" smtClean="0">
                <a:solidFill>
                  <a:srgbClr val="002060"/>
                </a:solidFill>
              </a:rPr>
              <a:t>the</a:t>
            </a:r>
            <a:r>
              <a:rPr lang="es-ES" dirty="0" smtClean="0">
                <a:solidFill>
                  <a:srgbClr val="002060"/>
                </a:solidFill>
              </a:rPr>
              <a:t> </a:t>
            </a:r>
            <a:r>
              <a:rPr lang="es-ES" dirty="0" err="1" smtClean="0">
                <a:solidFill>
                  <a:srgbClr val="002060"/>
                </a:solidFill>
              </a:rPr>
              <a:t>validation</a:t>
            </a:r>
            <a:r>
              <a:rPr lang="es-ES" dirty="0" smtClean="0">
                <a:solidFill>
                  <a:srgbClr val="002060"/>
                </a:solidFill>
              </a:rPr>
              <a:t> </a:t>
            </a:r>
            <a:r>
              <a:rPr lang="es-ES" dirty="0" err="1" smtClean="0">
                <a:solidFill>
                  <a:srgbClr val="002060"/>
                </a:solidFill>
              </a:rPr>
              <a:t>report</a:t>
            </a:r>
            <a:r>
              <a:rPr lang="es-ES" dirty="0" smtClean="0">
                <a:solidFill>
                  <a:srgbClr val="002060"/>
                </a:solidFill>
              </a:rPr>
              <a:t>  </a:t>
            </a:r>
            <a:r>
              <a:rPr lang="es-ES" dirty="0" err="1" smtClean="0">
                <a:solidFill>
                  <a:srgbClr val="002060"/>
                </a:solidFill>
              </a:rPr>
              <a:t>by</a:t>
            </a:r>
            <a:r>
              <a:rPr lang="es-ES" dirty="0" smtClean="0">
                <a:solidFill>
                  <a:srgbClr val="002060"/>
                </a:solidFill>
              </a:rPr>
              <a:t> </a:t>
            </a:r>
            <a:r>
              <a:rPr lang="es-ES" dirty="0" err="1" smtClean="0">
                <a:solidFill>
                  <a:srgbClr val="002060"/>
                </a:solidFill>
              </a:rPr>
              <a:t>the</a:t>
            </a:r>
            <a:r>
              <a:rPr lang="es-ES" dirty="0" smtClean="0">
                <a:solidFill>
                  <a:srgbClr val="002060"/>
                </a:solidFill>
              </a:rPr>
              <a:t>  </a:t>
            </a:r>
            <a:r>
              <a:rPr lang="es-ES" dirty="0" err="1" smtClean="0">
                <a:solidFill>
                  <a:srgbClr val="002060"/>
                </a:solidFill>
              </a:rPr>
              <a:t>cadastre</a:t>
            </a:r>
            <a:endParaRPr lang="es-ES" sz="2000" dirty="0" smtClean="0">
              <a:solidFill>
                <a:srgbClr val="002060"/>
              </a:solidFill>
            </a:endParaRPr>
          </a:p>
        </p:txBody>
      </p:sp>
      <p:sp>
        <p:nvSpPr>
          <p:cNvPr id="12" name="11 Rectángulo"/>
          <p:cNvSpPr/>
          <p:nvPr/>
        </p:nvSpPr>
        <p:spPr>
          <a:xfrm>
            <a:off x="6300192" y="5517232"/>
            <a:ext cx="28438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More </a:t>
            </a:r>
            <a:r>
              <a:rPr lang="es-ES" dirty="0" err="1" smtClean="0"/>
              <a:t>efective</a:t>
            </a:r>
            <a:endParaRPr lang="es-ES" dirty="0" smtClean="0"/>
          </a:p>
          <a:p>
            <a:pPr algn="ctr"/>
            <a:r>
              <a:rPr lang="es-ES" dirty="0" smtClean="0"/>
              <a:t>Digital </a:t>
            </a:r>
            <a:r>
              <a:rPr lang="es-ES" dirty="0" err="1" smtClean="0"/>
              <a:t>first</a:t>
            </a:r>
            <a:endParaRPr lang="es-ES" dirty="0"/>
          </a:p>
        </p:txBody>
      </p:sp>
      <p:sp>
        <p:nvSpPr>
          <p:cNvPr id="13" name="12 Rectángulo"/>
          <p:cNvSpPr/>
          <p:nvPr/>
        </p:nvSpPr>
        <p:spPr>
          <a:xfrm>
            <a:off x="395536" y="5445224"/>
            <a:ext cx="698477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Colaboration</a:t>
            </a: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a:t>
            </a: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municipalities</a:t>
            </a: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a:t>
            </a:r>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other</a:t>
            </a: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administrations</a:t>
            </a: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a:t>
            </a:r>
            <a:r>
              <a:rPr lang="es-E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s-ES" sz="2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nedded</a:t>
            </a:r>
            <a:endParaRPr lang="es-E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42</a:t>
            </a:fld>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sultat d'imatges de catastro registro">
            <a:hlinkClick r:id="rId2"/>
          </p:cNvPr>
          <p:cNvPicPr>
            <a:picLocks noChangeAspect="1" noChangeArrowheads="1"/>
          </p:cNvPicPr>
          <p:nvPr/>
        </p:nvPicPr>
        <p:blipFill>
          <a:blip r:embed="rId3" cstate="print"/>
          <a:srcRect/>
          <a:stretch>
            <a:fillRect/>
          </a:stretch>
        </p:blipFill>
        <p:spPr bwMode="auto">
          <a:xfrm>
            <a:off x="2555775" y="1844824"/>
            <a:ext cx="5181445" cy="2922505"/>
          </a:xfrm>
          <a:prstGeom prst="rect">
            <a:avLst/>
          </a:prstGeom>
          <a:noFill/>
        </p:spPr>
      </p:pic>
      <p:sp>
        <p:nvSpPr>
          <p:cNvPr id="4" name="3 Rectángulo"/>
          <p:cNvSpPr/>
          <p:nvPr/>
        </p:nvSpPr>
        <p:spPr>
          <a:xfrm>
            <a:off x="467544" y="4797152"/>
            <a:ext cx="8208912" cy="1631216"/>
          </a:xfrm>
          <a:prstGeom prst="rect">
            <a:avLst/>
          </a:prstGeom>
          <a:ln>
            <a:noFill/>
          </a:ln>
        </p:spPr>
        <p:txBody>
          <a:bodyPr wrap="square">
            <a:spAutoFit/>
          </a:bodyPr>
          <a:lstStyle/>
          <a:p>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alternative</a:t>
            </a:r>
            <a:r>
              <a:rPr lang="es-ES" sz="2000" dirty="0" smtClean="0">
                <a:solidFill>
                  <a:srgbClr val="002060"/>
                </a:solidFill>
              </a:rPr>
              <a:t> </a:t>
            </a:r>
            <a:r>
              <a:rPr lang="es-ES" sz="2000" dirty="0" err="1" smtClean="0">
                <a:solidFill>
                  <a:srgbClr val="002060"/>
                </a:solidFill>
              </a:rPr>
              <a:t>geo-referenced</a:t>
            </a:r>
            <a:r>
              <a:rPr lang="es-ES" sz="2000" dirty="0" smtClean="0">
                <a:solidFill>
                  <a:srgbClr val="002060"/>
                </a:solidFill>
              </a:rPr>
              <a:t> </a:t>
            </a:r>
            <a:r>
              <a:rPr lang="es-ES" sz="2000" dirty="0" err="1" smtClean="0">
                <a:solidFill>
                  <a:srgbClr val="002060"/>
                </a:solidFill>
              </a:rPr>
              <a:t>representation</a:t>
            </a:r>
            <a:r>
              <a:rPr lang="es-ES" sz="2000" dirty="0" smtClean="0">
                <a:solidFill>
                  <a:srgbClr val="002060"/>
                </a:solidFill>
              </a:rPr>
              <a:t> </a:t>
            </a:r>
            <a:r>
              <a:rPr lang="es-ES" sz="2000" dirty="0" err="1" smtClean="0">
                <a:solidFill>
                  <a:srgbClr val="002060"/>
                </a:solidFill>
              </a:rPr>
              <a:t>is</a:t>
            </a:r>
            <a:r>
              <a:rPr lang="es-ES" sz="2000" dirty="0" smtClean="0">
                <a:solidFill>
                  <a:srgbClr val="002060"/>
                </a:solidFill>
              </a:rPr>
              <a:t>  </a:t>
            </a:r>
            <a:r>
              <a:rPr lang="es-ES" sz="2000" b="1" dirty="0" err="1" smtClean="0">
                <a:solidFill>
                  <a:srgbClr val="002060"/>
                </a:solidFill>
              </a:rPr>
              <a:t>voluntary</a:t>
            </a:r>
            <a:r>
              <a:rPr lang="es-ES" sz="2000" dirty="0" smtClean="0">
                <a:solidFill>
                  <a:srgbClr val="002060"/>
                </a:solidFill>
              </a:rPr>
              <a:t> in </a:t>
            </a:r>
            <a:r>
              <a:rPr lang="es-ES" sz="2000" dirty="0" err="1" smtClean="0">
                <a:solidFill>
                  <a:srgbClr val="002060"/>
                </a:solidFill>
              </a:rPr>
              <a:t>several</a:t>
            </a:r>
            <a:r>
              <a:rPr lang="es-ES" sz="2000" dirty="0" smtClean="0">
                <a:solidFill>
                  <a:srgbClr val="002060"/>
                </a:solidFill>
              </a:rPr>
              <a:t> </a:t>
            </a:r>
            <a:r>
              <a:rPr lang="es-ES" sz="2000" dirty="0" err="1" smtClean="0">
                <a:solidFill>
                  <a:srgbClr val="002060"/>
                </a:solidFill>
              </a:rPr>
              <a:t>other</a:t>
            </a:r>
            <a:r>
              <a:rPr lang="es-ES" sz="2000" dirty="0" smtClean="0">
                <a:solidFill>
                  <a:srgbClr val="002060"/>
                </a:solidFill>
              </a:rPr>
              <a:t> cases as   </a:t>
            </a:r>
            <a:r>
              <a:rPr lang="es-ES" sz="2000" dirty="0" err="1" smtClean="0">
                <a:solidFill>
                  <a:srgbClr val="002060"/>
                </a:solidFill>
              </a:rPr>
              <a:t>for</a:t>
            </a:r>
            <a:r>
              <a:rPr lang="es-ES" sz="2000" dirty="0" smtClean="0">
                <a:solidFill>
                  <a:srgbClr val="002060"/>
                </a:solidFill>
              </a:rPr>
              <a:t> </a:t>
            </a:r>
            <a:r>
              <a:rPr lang="es-ES" sz="2000" dirty="0" err="1" smtClean="0">
                <a:solidFill>
                  <a:srgbClr val="002060"/>
                </a:solidFill>
              </a:rPr>
              <a:t>example</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Georreference</a:t>
            </a:r>
            <a:r>
              <a:rPr lang="es-ES" sz="2000" dirty="0" smtClean="0">
                <a:solidFill>
                  <a:srgbClr val="002060"/>
                </a:solidFill>
              </a:rPr>
              <a:t>  of</a:t>
            </a:r>
          </a:p>
          <a:p>
            <a:pPr lvl="1"/>
            <a:r>
              <a:rPr lang="es-ES" sz="2000" dirty="0" err="1" smtClean="0">
                <a:solidFill>
                  <a:srgbClr val="002060"/>
                </a:solidFill>
              </a:rPr>
              <a:t>Crops</a:t>
            </a:r>
            <a:endParaRPr lang="es-ES" sz="2000" dirty="0" smtClean="0">
              <a:solidFill>
                <a:srgbClr val="002060"/>
              </a:solidFill>
            </a:endParaRPr>
          </a:p>
          <a:p>
            <a:pPr lvl="1"/>
            <a:r>
              <a:rPr lang="es-ES" sz="2000" dirty="0" err="1" smtClean="0">
                <a:solidFill>
                  <a:srgbClr val="002060"/>
                </a:solidFill>
              </a:rPr>
              <a:t>Instalations</a:t>
            </a:r>
            <a:r>
              <a:rPr lang="es-ES" sz="2000" dirty="0" smtClean="0">
                <a:solidFill>
                  <a:srgbClr val="002060"/>
                </a:solidFill>
              </a:rPr>
              <a:t> and </a:t>
            </a:r>
            <a:r>
              <a:rPr lang="es-ES" sz="2000" dirty="0" err="1" smtClean="0">
                <a:solidFill>
                  <a:srgbClr val="002060"/>
                </a:solidFill>
              </a:rPr>
              <a:t>improvements</a:t>
            </a:r>
            <a:endParaRPr lang="es-ES" sz="2000" dirty="0" smtClean="0">
              <a:solidFill>
                <a:srgbClr val="002060"/>
              </a:solidFill>
            </a:endParaRPr>
          </a:p>
          <a:p>
            <a:pPr lvl="1"/>
            <a:r>
              <a:rPr lang="es-ES" sz="2000" dirty="0" err="1" smtClean="0">
                <a:solidFill>
                  <a:srgbClr val="002060"/>
                </a:solidFill>
              </a:rPr>
              <a:t>Or</a:t>
            </a:r>
            <a:r>
              <a:rPr lang="es-ES" sz="2000" dirty="0" smtClean="0">
                <a:solidFill>
                  <a:srgbClr val="002060"/>
                </a:solidFill>
              </a:rPr>
              <a:t> </a:t>
            </a:r>
            <a:r>
              <a:rPr lang="es-ES" sz="2000" dirty="0" err="1" smtClean="0">
                <a:solidFill>
                  <a:srgbClr val="002060"/>
                </a:solidFill>
              </a:rPr>
              <a:t>buildings</a:t>
            </a:r>
            <a:r>
              <a:rPr lang="es-ES" sz="2000" dirty="0" smtClean="0">
                <a:solidFill>
                  <a:srgbClr val="002060"/>
                </a:solidFill>
              </a:rPr>
              <a:t> </a:t>
            </a:r>
            <a:r>
              <a:rPr lang="es-ES" sz="2000" dirty="0" err="1" smtClean="0">
                <a:solidFill>
                  <a:srgbClr val="002060"/>
                </a:solidFill>
              </a:rPr>
              <a:t>allready</a:t>
            </a:r>
            <a:r>
              <a:rPr lang="es-ES" sz="2000" dirty="0" smtClean="0">
                <a:solidFill>
                  <a:srgbClr val="002060"/>
                </a:solidFill>
              </a:rPr>
              <a:t>  </a:t>
            </a:r>
            <a:r>
              <a:rPr lang="es-ES" sz="2000" dirty="0" err="1" smtClean="0">
                <a:solidFill>
                  <a:srgbClr val="002060"/>
                </a:solidFill>
              </a:rPr>
              <a:t>registered</a:t>
            </a:r>
            <a:r>
              <a:rPr lang="es-ES" sz="2000" dirty="0" smtClean="0">
                <a:solidFill>
                  <a:srgbClr val="002060"/>
                </a:solidFill>
              </a:rPr>
              <a:t>  </a:t>
            </a:r>
            <a:endParaRPr lang="es-ES" dirty="0" smtClean="0">
              <a:solidFill>
                <a:srgbClr val="002060"/>
              </a:solidFill>
            </a:endParaRPr>
          </a:p>
        </p:txBody>
      </p:sp>
      <p:sp>
        <p:nvSpPr>
          <p:cNvPr id="5" name="4 Rectángulo"/>
          <p:cNvSpPr/>
          <p:nvPr/>
        </p:nvSpPr>
        <p:spPr>
          <a:xfrm>
            <a:off x="467544" y="1052736"/>
            <a:ext cx="7992888" cy="1446550"/>
          </a:xfrm>
          <a:prstGeom prst="rect">
            <a:avLst/>
          </a:prstGeom>
        </p:spPr>
        <p:txBody>
          <a:bodyPr wrap="square">
            <a:spAutoFit/>
          </a:bodyPr>
          <a:lstStyle/>
          <a:p>
            <a:r>
              <a:rPr lang="es-ES" sz="2200" dirty="0" smtClean="0">
                <a:solidFill>
                  <a:srgbClr val="002060"/>
                </a:solidFill>
              </a:rPr>
              <a:t>In </a:t>
            </a:r>
            <a:r>
              <a:rPr lang="es-ES" sz="2200" dirty="0" err="1" smtClean="0">
                <a:solidFill>
                  <a:srgbClr val="002060"/>
                </a:solidFill>
              </a:rPr>
              <a:t>order</a:t>
            </a:r>
            <a:r>
              <a:rPr lang="es-ES" sz="2200" dirty="0" smtClean="0">
                <a:solidFill>
                  <a:srgbClr val="002060"/>
                </a:solidFill>
              </a:rPr>
              <a:t> </a:t>
            </a:r>
            <a:r>
              <a:rPr lang="es-ES" sz="2200" dirty="0" err="1" smtClean="0">
                <a:solidFill>
                  <a:srgbClr val="002060"/>
                </a:solidFill>
              </a:rPr>
              <a:t>to</a:t>
            </a:r>
            <a:r>
              <a:rPr lang="es-ES" sz="2200" dirty="0" smtClean="0">
                <a:solidFill>
                  <a:srgbClr val="002060"/>
                </a:solidFill>
              </a:rPr>
              <a:t> </a:t>
            </a:r>
            <a:r>
              <a:rPr lang="es-ES" sz="2200" dirty="0" err="1" smtClean="0">
                <a:solidFill>
                  <a:srgbClr val="002060"/>
                </a:solidFill>
              </a:rPr>
              <a:t>register</a:t>
            </a:r>
            <a:r>
              <a:rPr lang="es-ES" sz="2200" dirty="0" smtClean="0">
                <a:solidFill>
                  <a:srgbClr val="002060"/>
                </a:solidFill>
              </a:rPr>
              <a:t> a </a:t>
            </a:r>
            <a:r>
              <a:rPr lang="es-ES" sz="2200" dirty="0" err="1" smtClean="0">
                <a:solidFill>
                  <a:srgbClr val="002060"/>
                </a:solidFill>
              </a:rPr>
              <a:t>building</a:t>
            </a:r>
            <a:r>
              <a:rPr lang="es-ES" sz="2200" dirty="0" smtClean="0">
                <a:solidFill>
                  <a:srgbClr val="002060"/>
                </a:solidFill>
              </a:rPr>
              <a:t> </a:t>
            </a:r>
            <a:r>
              <a:rPr lang="es-ES" sz="2200" dirty="0" err="1" smtClean="0">
                <a:solidFill>
                  <a:srgbClr val="002060"/>
                </a:solidFill>
              </a:rPr>
              <a:t>the</a:t>
            </a:r>
            <a:r>
              <a:rPr lang="es-ES" sz="2200" dirty="0" smtClean="0">
                <a:solidFill>
                  <a:srgbClr val="002060"/>
                </a:solidFill>
              </a:rPr>
              <a:t> </a:t>
            </a:r>
            <a:r>
              <a:rPr lang="es-ES" sz="2200" dirty="0" err="1" smtClean="0">
                <a:solidFill>
                  <a:srgbClr val="002060"/>
                </a:solidFill>
              </a:rPr>
              <a:t>georreference</a:t>
            </a:r>
            <a:r>
              <a:rPr lang="es-ES" sz="2200" dirty="0" smtClean="0">
                <a:solidFill>
                  <a:srgbClr val="002060"/>
                </a:solidFill>
              </a:rPr>
              <a:t> of </a:t>
            </a:r>
            <a:r>
              <a:rPr lang="es-ES" sz="2200" dirty="0" err="1" smtClean="0">
                <a:solidFill>
                  <a:srgbClr val="002060"/>
                </a:solidFill>
              </a:rPr>
              <a:t>its</a:t>
            </a:r>
            <a:r>
              <a:rPr lang="es-ES" sz="2200" dirty="0" smtClean="0">
                <a:solidFill>
                  <a:srgbClr val="002060"/>
                </a:solidFill>
              </a:rPr>
              <a:t> position </a:t>
            </a:r>
            <a:r>
              <a:rPr lang="es-ES" sz="2200" dirty="0" err="1" smtClean="0">
                <a:solidFill>
                  <a:srgbClr val="002060"/>
                </a:solidFill>
              </a:rPr>
              <a:t>is</a:t>
            </a:r>
            <a:r>
              <a:rPr lang="es-ES" sz="2200" dirty="0" smtClean="0">
                <a:solidFill>
                  <a:srgbClr val="002060"/>
                </a:solidFill>
              </a:rPr>
              <a:t> </a:t>
            </a:r>
            <a:r>
              <a:rPr lang="es-ES" sz="2200" dirty="0" err="1" smtClean="0">
                <a:solidFill>
                  <a:srgbClr val="002060"/>
                </a:solidFill>
              </a:rPr>
              <a:t>also</a:t>
            </a:r>
            <a:r>
              <a:rPr lang="es-ES" sz="2200" dirty="0" smtClean="0">
                <a:solidFill>
                  <a:srgbClr val="002060"/>
                </a:solidFill>
              </a:rPr>
              <a:t> </a:t>
            </a:r>
            <a:r>
              <a:rPr lang="es-ES" sz="2200" dirty="0" err="1" smtClean="0">
                <a:solidFill>
                  <a:srgbClr val="002060"/>
                </a:solidFill>
              </a:rPr>
              <a:t>needed</a:t>
            </a:r>
            <a:r>
              <a:rPr lang="es-ES" sz="2200" dirty="0" smtClean="0">
                <a:solidFill>
                  <a:srgbClr val="002060"/>
                </a:solidFill>
              </a:rPr>
              <a:t>  </a:t>
            </a:r>
          </a:p>
          <a:p>
            <a:endParaRPr lang="es-ES" sz="2200" dirty="0" smtClean="0">
              <a:solidFill>
                <a:srgbClr val="002060"/>
              </a:solidFill>
            </a:endParaRPr>
          </a:p>
          <a:p>
            <a:r>
              <a:rPr lang="es-ES" sz="2200" dirty="0" err="1" smtClean="0">
                <a:solidFill>
                  <a:srgbClr val="002060"/>
                </a:solidFill>
              </a:rPr>
              <a:t>We</a:t>
            </a:r>
            <a:r>
              <a:rPr lang="es-ES" sz="2200" dirty="0" smtClean="0">
                <a:solidFill>
                  <a:srgbClr val="002060"/>
                </a:solidFill>
              </a:rPr>
              <a:t> use </a:t>
            </a:r>
            <a:r>
              <a:rPr lang="es-ES" sz="2200" dirty="0" err="1" smtClean="0">
                <a:solidFill>
                  <a:srgbClr val="002060"/>
                </a:solidFill>
              </a:rPr>
              <a:t>then</a:t>
            </a:r>
            <a:r>
              <a:rPr lang="es-ES" sz="2200" dirty="0" smtClean="0">
                <a:solidFill>
                  <a:srgbClr val="002060"/>
                </a:solidFill>
              </a:rPr>
              <a:t> INSPIRE GML BU</a:t>
            </a:r>
            <a:endParaRPr lang="es-ES" sz="2200" dirty="0"/>
          </a:p>
        </p:txBody>
      </p:sp>
      <p:sp>
        <p:nvSpPr>
          <p:cNvPr id="6" name="5 Marcador de número de diapositiva"/>
          <p:cNvSpPr>
            <a:spLocks noGrp="1"/>
          </p:cNvSpPr>
          <p:nvPr>
            <p:ph type="sldNum" sz="quarter" idx="12"/>
          </p:nvPr>
        </p:nvSpPr>
        <p:spPr/>
        <p:txBody>
          <a:bodyPr/>
          <a:lstStyle/>
          <a:p>
            <a:fld id="{1B66F887-9FA1-464F-AFD8-4623EEBAB42F}" type="slidenum">
              <a:rPr lang="es-ES" smtClean="0"/>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1520" y="836712"/>
            <a:ext cx="8064896" cy="16360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14000"/>
              </a:lnSpc>
              <a:spcBef>
                <a:spcPct val="0"/>
              </a:spcBef>
              <a:spcAft>
                <a:spcPct val="0"/>
              </a:spcAft>
              <a:buClrTx/>
              <a:buSzTx/>
              <a:buFontTx/>
              <a:buNone/>
              <a:tabLst/>
            </a:pPr>
            <a:r>
              <a:rPr kumimoji="0" lang="en-US" sz="2200" b="0" i="0" u="none" strike="noStrike" cap="none" normalizeH="0" baseline="0" dirty="0" smtClean="0">
                <a:ln>
                  <a:noFill/>
                </a:ln>
                <a:solidFill>
                  <a:srgbClr val="002060"/>
                </a:solidFill>
                <a:effectLst/>
                <a:ea typeface="Calibri" pitchFamily="34" charset="0"/>
                <a:cs typeface="Times New Roman" pitchFamily="18" charset="0"/>
              </a:rPr>
              <a:t>The </a:t>
            </a:r>
            <a:r>
              <a:rPr lang="en-US" sz="2200" dirty="0" smtClean="0">
                <a:solidFill>
                  <a:srgbClr val="002060"/>
                </a:solidFill>
                <a:ea typeface="Calibri" pitchFamily="34" charset="0"/>
                <a:cs typeface="Times New Roman" pitchFamily="18" charset="0"/>
              </a:rPr>
              <a:t>geo-referencing of the parcels, expressed through the GML INSPIRE format of a cadastral parcel, is now widely used by all agents involved in property transactions </a:t>
            </a:r>
            <a:r>
              <a:rPr kumimoji="0" lang="en-US" sz="2200" b="0" i="0" u="none" strike="noStrike" cap="none" normalizeH="0" baseline="0" dirty="0" smtClean="0">
                <a:ln>
                  <a:noFill/>
                </a:ln>
                <a:solidFill>
                  <a:srgbClr val="002060"/>
                </a:solidFill>
                <a:effectLst/>
                <a:ea typeface="Calibri" pitchFamily="34" charset="0"/>
                <a:cs typeface="Times New Roman" pitchFamily="18" charset="0"/>
              </a:rPr>
              <a:t>in Spain. </a:t>
            </a:r>
          </a:p>
          <a:p>
            <a:pPr marL="0" marR="0" lvl="0" indent="0" algn="just" defTabSz="914400" rtl="0" eaLnBrk="1" fontAlgn="base" latinLnBrk="0" hangingPunct="1">
              <a:lnSpc>
                <a:spcPct val="114000"/>
              </a:lnSpc>
              <a:spcBef>
                <a:spcPct val="0"/>
              </a:spcBef>
              <a:spcAft>
                <a:spcPct val="0"/>
              </a:spcAft>
              <a:buClrTx/>
              <a:buSzTx/>
              <a:buFontTx/>
              <a:buNone/>
              <a:tabLst/>
            </a:pPr>
            <a:endParaRPr lang="en-US" sz="2200" dirty="0" smtClean="0">
              <a:solidFill>
                <a:srgbClr val="44546A"/>
              </a:solidFill>
              <a:ea typeface="Calibri" pitchFamily="34" charset="0"/>
              <a:cs typeface="Times New Roman" pitchFamily="18" charset="0"/>
            </a:endParaRPr>
          </a:p>
        </p:txBody>
      </p:sp>
      <p:sp>
        <p:nvSpPr>
          <p:cNvPr id="3" name="2 Marcador de número de diapositiva"/>
          <p:cNvSpPr>
            <a:spLocks noGrp="1"/>
          </p:cNvSpPr>
          <p:nvPr>
            <p:ph type="sldNum" sz="quarter" idx="12"/>
          </p:nvPr>
        </p:nvSpPr>
        <p:spPr/>
        <p:txBody>
          <a:bodyPr/>
          <a:lstStyle/>
          <a:p>
            <a:fld id="{1B66F887-9FA1-464F-AFD8-4623EEBAB42F}" type="slidenum">
              <a:rPr lang="es-ES" smtClean="0"/>
              <a:pPr/>
              <a:t>44</a:t>
            </a:fld>
            <a:endParaRPr lang="es-ES"/>
          </a:p>
        </p:txBody>
      </p:sp>
      <p:pic>
        <p:nvPicPr>
          <p:cNvPr id="6" name="Picture 2"/>
          <p:cNvPicPr>
            <a:picLocks noChangeAspect="1" noChangeArrowheads="1"/>
          </p:cNvPicPr>
          <p:nvPr/>
        </p:nvPicPr>
        <p:blipFill>
          <a:blip r:embed="rId3" cstate="print"/>
          <a:srcRect/>
          <a:stretch>
            <a:fillRect/>
          </a:stretch>
        </p:blipFill>
        <p:spPr bwMode="auto">
          <a:xfrm>
            <a:off x="5580112" y="1844824"/>
            <a:ext cx="3039357" cy="501317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979712" y="2268488"/>
            <a:ext cx="3026052" cy="4589512"/>
          </a:xfrm>
          <a:prstGeom prst="rect">
            <a:avLst/>
          </a:prstGeom>
          <a:noFill/>
          <a:ln w="9525">
            <a:noFill/>
            <a:miter lim="800000"/>
            <a:headEnd/>
            <a:tailEnd/>
          </a:ln>
        </p:spPr>
      </p:pic>
      <p:sp>
        <p:nvSpPr>
          <p:cNvPr id="8" name="5 Marcador de número de diapositiva"/>
          <p:cNvSpPr txBox="1">
            <a:spLocks/>
          </p:cNvSpPr>
          <p:nvPr/>
        </p:nvSpPr>
        <p:spPr>
          <a:xfrm>
            <a:off x="6705600" y="6608277"/>
            <a:ext cx="1509907" cy="265598"/>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1B66F887-9FA1-464F-AFD8-4623EEBAB42F}" type="slidenum">
              <a:rPr kumimoji="0" lang="es-E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683568" y="1844824"/>
          <a:ext cx="7488832"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1"/>
          <p:cNvSpPr>
            <a:spLocks noChangeArrowheads="1"/>
          </p:cNvSpPr>
          <p:nvPr/>
        </p:nvSpPr>
        <p:spPr bwMode="auto">
          <a:xfrm>
            <a:off x="251520" y="980728"/>
            <a:ext cx="8352928"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44546A"/>
                </a:solidFill>
                <a:effectLst/>
                <a:latin typeface="+mj-lt"/>
                <a:ea typeface="Calibri" pitchFamily="34" charset="0"/>
                <a:cs typeface="Times New Roman" pitchFamily="18" charset="0"/>
              </a:rPr>
              <a:t>During 2016 more than seven million certificates and fifty thousand reports were issued.</a:t>
            </a:r>
            <a:endParaRPr kumimoji="0" lang="es-ES" sz="22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mj-lt"/>
              <a:cs typeface="Arial" pitchFamily="34" charset="0"/>
            </a:endParaRPr>
          </a:p>
        </p:txBody>
      </p:sp>
      <p:sp>
        <p:nvSpPr>
          <p:cNvPr id="6" name="5 Rectángulo"/>
          <p:cNvSpPr/>
          <p:nvPr/>
        </p:nvSpPr>
        <p:spPr>
          <a:xfrm>
            <a:off x="827584" y="5517232"/>
            <a:ext cx="66247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dirty="0" smtClean="0"/>
              <a:t>And </a:t>
            </a:r>
            <a:r>
              <a:rPr lang="es-ES" sz="2200" dirty="0" err="1" smtClean="0"/>
              <a:t>this</a:t>
            </a:r>
            <a:r>
              <a:rPr lang="es-ES" sz="2200" dirty="0" smtClean="0"/>
              <a:t> </a:t>
            </a:r>
            <a:r>
              <a:rPr lang="es-ES" sz="2200" dirty="0" err="1" smtClean="0"/>
              <a:t>is</a:t>
            </a:r>
            <a:r>
              <a:rPr lang="es-ES" sz="2200" dirty="0" smtClean="0"/>
              <a:t> </a:t>
            </a:r>
            <a:r>
              <a:rPr lang="es-ES" sz="2200" dirty="0" err="1" smtClean="0"/>
              <a:t>only</a:t>
            </a:r>
            <a:r>
              <a:rPr lang="es-ES" sz="2200" dirty="0" smtClean="0"/>
              <a:t> </a:t>
            </a:r>
            <a:r>
              <a:rPr lang="es-ES" sz="2200" dirty="0" err="1" smtClean="0"/>
              <a:t>the</a:t>
            </a:r>
            <a:r>
              <a:rPr lang="es-ES" sz="2200" dirty="0" smtClean="0"/>
              <a:t> </a:t>
            </a:r>
            <a:r>
              <a:rPr lang="es-ES" sz="2200" dirty="0" err="1" smtClean="0"/>
              <a:t>begining</a:t>
            </a:r>
            <a:r>
              <a:rPr lang="es-ES" sz="2200" dirty="0" smtClean="0"/>
              <a:t> </a:t>
            </a:r>
            <a:r>
              <a:rPr lang="es-ES" sz="2200" dirty="0" err="1" smtClean="0"/>
              <a:t>because</a:t>
            </a:r>
            <a:r>
              <a:rPr lang="es-ES" sz="2200" dirty="0" smtClean="0"/>
              <a:t> </a:t>
            </a:r>
            <a:r>
              <a:rPr lang="es-ES" sz="2200" dirty="0" err="1" smtClean="0"/>
              <a:t>not</a:t>
            </a:r>
            <a:r>
              <a:rPr lang="es-ES" sz="2200" dirty="0" smtClean="0"/>
              <a:t> </a:t>
            </a:r>
            <a:r>
              <a:rPr lang="es-ES" sz="2200" dirty="0" err="1" smtClean="0"/>
              <a:t>all</a:t>
            </a:r>
            <a:r>
              <a:rPr lang="es-ES" sz="2200" dirty="0" smtClean="0"/>
              <a:t> </a:t>
            </a:r>
            <a:r>
              <a:rPr lang="es-ES" sz="2200" dirty="0" err="1" smtClean="0"/>
              <a:t>the</a:t>
            </a:r>
            <a:r>
              <a:rPr lang="es-ES" sz="2200" dirty="0" smtClean="0"/>
              <a:t> </a:t>
            </a:r>
            <a:r>
              <a:rPr lang="es-ES" sz="2200" dirty="0" err="1" smtClean="0"/>
              <a:t>tools</a:t>
            </a:r>
            <a:r>
              <a:rPr lang="es-ES" sz="2200" dirty="0" smtClean="0"/>
              <a:t> </a:t>
            </a:r>
            <a:r>
              <a:rPr lang="es-ES" sz="2200" dirty="0" err="1" smtClean="0"/>
              <a:t>where</a:t>
            </a:r>
            <a:r>
              <a:rPr lang="es-ES" sz="2200" dirty="0" smtClean="0"/>
              <a:t> </a:t>
            </a:r>
            <a:r>
              <a:rPr lang="es-ES" sz="2200" dirty="0" err="1" smtClean="0"/>
              <a:t>ready</a:t>
            </a:r>
            <a:r>
              <a:rPr lang="es-ES" sz="2200" dirty="0" smtClean="0"/>
              <a:t> and </a:t>
            </a:r>
            <a:r>
              <a:rPr lang="es-ES" sz="2200" dirty="0" err="1" smtClean="0"/>
              <a:t>not</a:t>
            </a:r>
            <a:r>
              <a:rPr lang="es-ES" sz="2200" dirty="0" smtClean="0"/>
              <a:t> </a:t>
            </a:r>
            <a:r>
              <a:rPr lang="es-ES" sz="2200" dirty="0" err="1" smtClean="0"/>
              <a:t>all</a:t>
            </a:r>
            <a:r>
              <a:rPr lang="es-ES" sz="2200" dirty="0" smtClean="0"/>
              <a:t> </a:t>
            </a:r>
            <a:r>
              <a:rPr lang="es-ES" sz="2200" dirty="0" err="1" smtClean="0"/>
              <a:t>the</a:t>
            </a:r>
            <a:r>
              <a:rPr lang="es-ES" sz="2200" dirty="0" smtClean="0"/>
              <a:t> </a:t>
            </a:r>
            <a:r>
              <a:rPr lang="es-ES" sz="2200" dirty="0" err="1" smtClean="0"/>
              <a:t>stakeholders</a:t>
            </a:r>
            <a:r>
              <a:rPr lang="es-ES" sz="2200" dirty="0" smtClean="0"/>
              <a:t> </a:t>
            </a:r>
            <a:r>
              <a:rPr lang="es-ES" sz="2200" dirty="0" err="1" smtClean="0"/>
              <a:t>prepared</a:t>
            </a:r>
            <a:endParaRPr lang="es-ES" sz="2200" dirty="0"/>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45</a:t>
            </a:fld>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92696"/>
            <a:ext cx="8172400" cy="5454955"/>
          </a:xfrm>
          <a:prstGeom prst="rect">
            <a:avLst/>
          </a:prstGeom>
        </p:spPr>
        <p:txBody>
          <a:bodyPr wrap="square">
            <a:spAutoFit/>
          </a:bodyPr>
          <a:lstStyle/>
          <a:p>
            <a:pPr lvl="0" algn="just" fontAlgn="base">
              <a:spcBef>
                <a:spcPct val="0"/>
              </a:spcBef>
              <a:spcAft>
                <a:spcPct val="0"/>
              </a:spcAft>
            </a:pPr>
            <a:r>
              <a:rPr lang="en-US" sz="2200" dirty="0" smtClean="0">
                <a:solidFill>
                  <a:srgbClr val="002060"/>
                </a:solidFill>
                <a:ea typeface="Calibri" pitchFamily="34" charset="0"/>
                <a:cs typeface="Times New Roman" pitchFamily="18" charset="0"/>
              </a:rPr>
              <a:t>As summary </a:t>
            </a:r>
          </a:p>
          <a:p>
            <a:pPr lvl="0" algn="just" fontAlgn="base">
              <a:spcBef>
                <a:spcPct val="0"/>
              </a:spcBef>
              <a:spcAft>
                <a:spcPct val="0"/>
              </a:spcAft>
            </a:pPr>
            <a:endParaRPr lang="en-US" sz="2200" dirty="0" smtClean="0">
              <a:solidFill>
                <a:srgbClr val="002060"/>
              </a:solidFill>
              <a:ea typeface="Calibri" pitchFamily="34" charset="0"/>
              <a:cs typeface="Times New Roman" pitchFamily="18" charset="0"/>
            </a:endParaRPr>
          </a:p>
          <a:p>
            <a:pPr lvl="0" algn="just" fontAlgn="base">
              <a:spcBef>
                <a:spcPct val="0"/>
              </a:spcBef>
              <a:spcAft>
                <a:spcPct val="0"/>
              </a:spcAft>
            </a:pPr>
            <a:r>
              <a:rPr lang="en-US" sz="2200" dirty="0" smtClean="0">
                <a:solidFill>
                  <a:srgbClr val="002060"/>
                </a:solidFill>
                <a:ea typeface="Calibri" pitchFamily="34" charset="0"/>
                <a:cs typeface="Times New Roman" pitchFamily="18" charset="0"/>
              </a:rPr>
              <a:t>The key parts of the process are the electronic documents :</a:t>
            </a:r>
          </a:p>
          <a:p>
            <a:pPr lvl="0" algn="just" fontAlgn="base">
              <a:spcBef>
                <a:spcPct val="0"/>
              </a:spcBef>
              <a:spcAft>
                <a:spcPct val="0"/>
              </a:spcAft>
            </a:pPr>
            <a:endParaRPr lang="en-US" sz="2200" dirty="0" smtClean="0">
              <a:solidFill>
                <a:srgbClr val="002060"/>
              </a:solidFill>
              <a:ea typeface="Calibri" pitchFamily="34" charset="0"/>
              <a:cs typeface="Times New Roman" pitchFamily="18" charset="0"/>
            </a:endParaRPr>
          </a:p>
          <a:p>
            <a:pPr lvl="1" algn="just" fontAlgn="base">
              <a:spcBef>
                <a:spcPct val="0"/>
              </a:spcBef>
              <a:spcAft>
                <a:spcPct val="0"/>
              </a:spcAft>
            </a:pPr>
            <a:r>
              <a:rPr lang="en-US" sz="2200" dirty="0" smtClean="0">
                <a:solidFill>
                  <a:srgbClr val="002060"/>
                </a:solidFill>
                <a:ea typeface="Calibri" pitchFamily="34" charset="0"/>
                <a:cs typeface="Times New Roman" pitchFamily="18" charset="0"/>
              </a:rPr>
              <a:t>-The “Cadastral certification” and  </a:t>
            </a:r>
          </a:p>
          <a:p>
            <a:pPr lvl="1" algn="just" fontAlgn="base">
              <a:spcBef>
                <a:spcPct val="0"/>
              </a:spcBef>
              <a:spcAft>
                <a:spcPct val="0"/>
              </a:spcAft>
            </a:pPr>
            <a:endParaRPr lang="en-US" sz="2200" dirty="0" smtClean="0">
              <a:solidFill>
                <a:srgbClr val="002060"/>
              </a:solidFill>
              <a:ea typeface="Calibri" pitchFamily="34" charset="0"/>
              <a:cs typeface="Times New Roman" pitchFamily="18" charset="0"/>
            </a:endParaRPr>
          </a:p>
          <a:p>
            <a:pPr lvl="1" algn="just" fontAlgn="base">
              <a:spcBef>
                <a:spcPct val="0"/>
              </a:spcBef>
              <a:spcAft>
                <a:spcPct val="0"/>
              </a:spcAft>
              <a:buFontTx/>
              <a:buChar char="-"/>
            </a:pPr>
            <a:r>
              <a:rPr lang="en-US" sz="2200" dirty="0" smtClean="0">
                <a:solidFill>
                  <a:srgbClr val="002060"/>
                </a:solidFill>
                <a:ea typeface="Calibri" pitchFamily="34" charset="0"/>
                <a:cs typeface="Times New Roman" pitchFamily="18" charset="0"/>
              </a:rPr>
              <a:t>The “Graphic validation report” of a new alternative geo-referenced representation. </a:t>
            </a:r>
          </a:p>
          <a:p>
            <a:pPr lvl="0" algn="just" fontAlgn="base">
              <a:spcBef>
                <a:spcPct val="0"/>
              </a:spcBef>
              <a:spcAft>
                <a:spcPct val="0"/>
              </a:spcAft>
              <a:buFontTx/>
              <a:buChar char="-"/>
            </a:pPr>
            <a:endParaRPr lang="en-US" sz="2200" dirty="0" smtClean="0">
              <a:solidFill>
                <a:srgbClr val="002060"/>
              </a:solidFill>
              <a:ea typeface="Calibri" pitchFamily="34" charset="0"/>
              <a:cs typeface="Times New Roman" pitchFamily="18" charset="0"/>
            </a:endParaRPr>
          </a:p>
          <a:p>
            <a:pPr lvl="0" algn="just" fontAlgn="base">
              <a:lnSpc>
                <a:spcPct val="114000"/>
              </a:lnSpc>
              <a:spcBef>
                <a:spcPct val="0"/>
              </a:spcBef>
              <a:spcAft>
                <a:spcPct val="0"/>
              </a:spcAft>
            </a:pPr>
            <a:r>
              <a:rPr lang="en-US" sz="2200" dirty="0" smtClean="0">
                <a:solidFill>
                  <a:srgbClr val="002060"/>
                </a:solidFill>
                <a:ea typeface="Calibri" pitchFamily="34" charset="0"/>
                <a:cs typeface="Times New Roman" pitchFamily="18" charset="0"/>
              </a:rPr>
              <a:t>Both products can be obtained via web service o interactively by citizens and agents from the Electronic Office of Cadastre.  </a:t>
            </a:r>
          </a:p>
          <a:p>
            <a:pPr lvl="0" algn="just" fontAlgn="base">
              <a:lnSpc>
                <a:spcPct val="114000"/>
              </a:lnSpc>
              <a:spcBef>
                <a:spcPct val="0"/>
              </a:spcBef>
              <a:spcAft>
                <a:spcPct val="0"/>
              </a:spcAft>
            </a:pPr>
            <a:endParaRPr lang="en-US" sz="2200" dirty="0" smtClean="0">
              <a:solidFill>
                <a:srgbClr val="002060"/>
              </a:solidFill>
              <a:ea typeface="Calibri" pitchFamily="34" charset="0"/>
              <a:cs typeface="Times New Roman" pitchFamily="18" charset="0"/>
            </a:endParaRPr>
          </a:p>
          <a:p>
            <a:pPr lvl="0" algn="just" fontAlgn="base">
              <a:lnSpc>
                <a:spcPct val="114000"/>
              </a:lnSpc>
              <a:spcBef>
                <a:spcPct val="0"/>
              </a:spcBef>
              <a:spcAft>
                <a:spcPct val="0"/>
              </a:spcAft>
            </a:pPr>
            <a:r>
              <a:rPr lang="en-US" sz="2200" dirty="0" smtClean="0">
                <a:solidFill>
                  <a:srgbClr val="002060"/>
                </a:solidFill>
                <a:ea typeface="Calibri" pitchFamily="34" charset="0"/>
                <a:cs typeface="Times New Roman" pitchFamily="18" charset="0"/>
              </a:rPr>
              <a:t>They include embedded the GML INSPIRE of cadastral parcel and they are signed electronically using a Secure Verification Code (CSV) composed by 16 digits</a:t>
            </a:r>
          </a:p>
        </p:txBody>
      </p:sp>
      <p:pic>
        <p:nvPicPr>
          <p:cNvPr id="5" name="4 Imagen" descr="csv_carto_gml.png"/>
          <p:cNvPicPr>
            <a:picLocks noChangeAspect="1"/>
          </p:cNvPicPr>
          <p:nvPr/>
        </p:nvPicPr>
        <p:blipFill>
          <a:blip r:embed="rId2" cstate="print"/>
          <a:stretch>
            <a:fillRect/>
          </a:stretch>
        </p:blipFill>
        <p:spPr>
          <a:xfrm>
            <a:off x="5724128" y="5599929"/>
            <a:ext cx="2880320" cy="1258071"/>
          </a:xfrm>
          <a:prstGeom prst="rect">
            <a:avLst/>
          </a:prstGeom>
        </p:spPr>
      </p:pic>
      <p:sp>
        <p:nvSpPr>
          <p:cNvPr id="6" name="5 Marcador de número de diapositiva"/>
          <p:cNvSpPr>
            <a:spLocks noGrp="1"/>
          </p:cNvSpPr>
          <p:nvPr>
            <p:ph type="sldNum" sz="quarter" idx="12"/>
          </p:nvPr>
        </p:nvSpPr>
        <p:spPr/>
        <p:txBody>
          <a:bodyPr/>
          <a:lstStyle/>
          <a:p>
            <a:fld id="{1B66F887-9FA1-464F-AFD8-4623EEBAB42F}" type="slidenum">
              <a:rPr lang="es-ES" smtClean="0"/>
              <a:pPr/>
              <a:t>46</a:t>
            </a:fld>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484784"/>
            <a:ext cx="7272808" cy="4832092"/>
          </a:xfrm>
          <a:prstGeom prst="rect">
            <a:avLst/>
          </a:prstGeom>
        </p:spPr>
        <p:txBody>
          <a:bodyPr wrap="square">
            <a:spAutoFit/>
          </a:bodyPr>
          <a:lstStyle/>
          <a:p>
            <a:pPr lvl="0" fontAlgn="base">
              <a:spcBef>
                <a:spcPct val="0"/>
              </a:spcBef>
              <a:spcAft>
                <a:spcPct val="0"/>
              </a:spcAft>
            </a:pPr>
            <a:r>
              <a:rPr lang="en-US" sz="2200" dirty="0" smtClean="0">
                <a:solidFill>
                  <a:srgbClr val="002060"/>
                </a:solidFill>
                <a:latin typeface="+mj-lt"/>
                <a:ea typeface="Calibri" pitchFamily="34" charset="0"/>
                <a:cs typeface="Times New Roman" pitchFamily="18" charset="0"/>
              </a:rPr>
              <a:t>The  Secure Verification Code unequivocally identifies the document in the Documentary catalog of the Directorate General of Cadastre that ensures the authenticity and integrity of its content. </a:t>
            </a:r>
          </a:p>
          <a:p>
            <a:pPr lvl="0" fontAlgn="base">
              <a:spcBef>
                <a:spcPct val="0"/>
              </a:spcBef>
              <a:spcAft>
                <a:spcPct val="0"/>
              </a:spcAft>
            </a:pPr>
            <a:endParaRPr lang="en-US" sz="2200" dirty="0" smtClean="0">
              <a:solidFill>
                <a:srgbClr val="002060"/>
              </a:solidFill>
              <a:latin typeface="+mj-lt"/>
              <a:ea typeface="Calibri" pitchFamily="34" charset="0"/>
              <a:cs typeface="Times New Roman" pitchFamily="18" charset="0"/>
            </a:endParaRPr>
          </a:p>
          <a:p>
            <a:pPr lvl="0" fontAlgn="base">
              <a:spcBef>
                <a:spcPct val="0"/>
              </a:spcBef>
              <a:spcAft>
                <a:spcPct val="0"/>
              </a:spcAft>
            </a:pPr>
            <a:r>
              <a:rPr lang="en-US" sz="2200" dirty="0" smtClean="0">
                <a:solidFill>
                  <a:srgbClr val="002060"/>
                </a:solidFill>
                <a:latin typeface="+mj-lt"/>
                <a:ea typeface="Calibri" pitchFamily="34" charset="0"/>
                <a:cs typeface="Times New Roman" pitchFamily="18" charset="0"/>
              </a:rPr>
              <a:t>The exchange between the different agents just only needs the 16 digits of these codes.</a:t>
            </a:r>
          </a:p>
          <a:p>
            <a:pPr lvl="0" fontAlgn="base">
              <a:spcBef>
                <a:spcPct val="0"/>
              </a:spcBef>
              <a:spcAft>
                <a:spcPct val="0"/>
              </a:spcAft>
            </a:pPr>
            <a:endParaRPr lang="en-US" sz="2200" dirty="0" smtClean="0">
              <a:solidFill>
                <a:srgbClr val="002060"/>
              </a:solidFill>
              <a:latin typeface="+mj-lt"/>
              <a:ea typeface="Calibri" pitchFamily="34" charset="0"/>
              <a:cs typeface="Times New Roman" pitchFamily="18" charset="0"/>
            </a:endParaRPr>
          </a:p>
          <a:p>
            <a:pPr lvl="0" fontAlgn="base">
              <a:spcBef>
                <a:spcPct val="0"/>
              </a:spcBef>
              <a:spcAft>
                <a:spcPct val="0"/>
              </a:spcAft>
            </a:pPr>
            <a:r>
              <a:rPr lang="en-US" sz="2200" dirty="0" smtClean="0">
                <a:solidFill>
                  <a:srgbClr val="002060"/>
                </a:solidFill>
                <a:latin typeface="+mj-lt"/>
                <a:ea typeface="Calibri" pitchFamily="34" charset="0"/>
                <a:cs typeface="Times New Roman" pitchFamily="18" charset="0"/>
              </a:rPr>
              <a:t> It avoids the physical exchange of computer files, </a:t>
            </a:r>
          </a:p>
          <a:p>
            <a:pPr lvl="0" fontAlgn="base">
              <a:spcBef>
                <a:spcPct val="0"/>
              </a:spcBef>
              <a:spcAft>
                <a:spcPct val="0"/>
              </a:spcAft>
            </a:pPr>
            <a:endParaRPr lang="en-US" sz="2200" dirty="0" smtClean="0">
              <a:solidFill>
                <a:srgbClr val="002060"/>
              </a:solidFill>
              <a:latin typeface="+mj-lt"/>
              <a:ea typeface="Calibri" pitchFamily="34" charset="0"/>
              <a:cs typeface="Times New Roman" pitchFamily="18" charset="0"/>
            </a:endParaRPr>
          </a:p>
          <a:p>
            <a:pPr lvl="0" fontAlgn="base">
              <a:spcBef>
                <a:spcPct val="0"/>
              </a:spcBef>
              <a:spcAft>
                <a:spcPct val="0"/>
              </a:spcAft>
            </a:pPr>
            <a:r>
              <a:rPr lang="en-US" sz="2200" dirty="0" smtClean="0">
                <a:solidFill>
                  <a:srgbClr val="002060"/>
                </a:solidFill>
                <a:latin typeface="+mj-lt"/>
                <a:ea typeface="Calibri" pitchFamily="34" charset="0"/>
                <a:cs typeface="Times New Roman" pitchFamily="18" charset="0"/>
              </a:rPr>
              <a:t>allows the </a:t>
            </a:r>
            <a:r>
              <a:rPr lang="en-US" sz="2200" b="1" dirty="0" smtClean="0">
                <a:solidFill>
                  <a:srgbClr val="002060"/>
                </a:solidFill>
                <a:latin typeface="+mj-lt"/>
                <a:ea typeface="Calibri" pitchFamily="34" charset="0"/>
                <a:cs typeface="Times New Roman" pitchFamily="18" charset="0"/>
              </a:rPr>
              <a:t>visualization of the new representation without GIS tools</a:t>
            </a:r>
            <a:r>
              <a:rPr lang="en-US" sz="2200" dirty="0" smtClean="0">
                <a:solidFill>
                  <a:srgbClr val="002060"/>
                </a:solidFill>
                <a:latin typeface="+mj-lt"/>
                <a:ea typeface="Calibri" pitchFamily="34" charset="0"/>
                <a:cs typeface="Times New Roman" pitchFamily="18" charset="0"/>
              </a:rPr>
              <a:t> and enables the automated capture of its contents, </a:t>
            </a:r>
          </a:p>
          <a:p>
            <a:pPr lvl="0" fontAlgn="base">
              <a:spcBef>
                <a:spcPct val="0"/>
              </a:spcBef>
              <a:spcAft>
                <a:spcPct val="0"/>
              </a:spcAft>
            </a:pPr>
            <a:endParaRPr lang="en-US" sz="2200" dirty="0" smtClean="0">
              <a:solidFill>
                <a:srgbClr val="002060"/>
              </a:solidFill>
              <a:latin typeface="+mj-lt"/>
              <a:ea typeface="Calibri" pitchFamily="34" charset="0"/>
              <a:cs typeface="Times New Roman" pitchFamily="18" charset="0"/>
            </a:endParaRPr>
          </a:p>
          <a:p>
            <a:pPr lvl="0" fontAlgn="base">
              <a:spcBef>
                <a:spcPct val="0"/>
              </a:spcBef>
              <a:spcAft>
                <a:spcPct val="0"/>
              </a:spcAft>
            </a:pPr>
            <a:r>
              <a:rPr lang="en-US" sz="2200" dirty="0" smtClean="0">
                <a:solidFill>
                  <a:srgbClr val="002060"/>
                </a:solidFill>
                <a:latin typeface="+mj-lt"/>
                <a:ea typeface="Calibri" pitchFamily="34" charset="0"/>
                <a:cs typeface="Times New Roman" pitchFamily="18" charset="0"/>
              </a:rPr>
              <a:t>preventing possible transcription errors.</a:t>
            </a:r>
            <a:endParaRPr lang="es-ES" sz="2200" dirty="0" smtClean="0">
              <a:solidFill>
                <a:srgbClr val="002060"/>
              </a:solidFill>
              <a:latin typeface="+mj-lt"/>
              <a:cs typeface="Arial" pitchFamily="34" charset="0"/>
            </a:endParaRPr>
          </a:p>
        </p:txBody>
      </p:sp>
      <p:pic>
        <p:nvPicPr>
          <p:cNvPr id="5" name="4 Imagen" descr="csv_carto_gml.png"/>
          <p:cNvPicPr>
            <a:picLocks noChangeAspect="1"/>
          </p:cNvPicPr>
          <p:nvPr/>
        </p:nvPicPr>
        <p:blipFill>
          <a:blip r:embed="rId2" cstate="print"/>
          <a:stretch>
            <a:fillRect/>
          </a:stretch>
        </p:blipFill>
        <p:spPr>
          <a:xfrm>
            <a:off x="5724128" y="5599929"/>
            <a:ext cx="2880320" cy="1258071"/>
          </a:xfrm>
          <a:prstGeom prst="rect">
            <a:avLst/>
          </a:prstGeom>
        </p:spPr>
      </p:pic>
      <p:sp>
        <p:nvSpPr>
          <p:cNvPr id="6" name="5 Marcador de número de diapositiva"/>
          <p:cNvSpPr>
            <a:spLocks noGrp="1"/>
          </p:cNvSpPr>
          <p:nvPr>
            <p:ph type="sldNum" sz="quarter" idx="12"/>
          </p:nvPr>
        </p:nvSpPr>
        <p:spPr/>
        <p:txBody>
          <a:bodyPr/>
          <a:lstStyle/>
          <a:p>
            <a:fld id="{1B66F887-9FA1-464F-AFD8-4623EEBAB42F}" type="slidenum">
              <a:rPr lang="es-ES" smtClean="0"/>
              <a:pPr/>
              <a:t>47</a:t>
            </a:fld>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611560" y="764704"/>
            <a:ext cx="7920880" cy="1323439"/>
          </a:xfrm>
          <a:prstGeom prst="rect">
            <a:avLst/>
          </a:prstGeom>
          <a:noFill/>
          <a:ln w="9525">
            <a:solidFill>
              <a:schemeClr val="accent1">
                <a:shade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2060"/>
                </a:solidFill>
                <a:effectLst/>
                <a:ea typeface="Calibri" pitchFamily="34" charset="0"/>
                <a:cs typeface="Times New Roman" pitchFamily="18" charset="0"/>
              </a:rPr>
              <a:t>The Smart System of coordination between the Cadastre and the Property Rights Registry is now operational, producing results and involving all agents active in the Real Estate market. The tools, systems and protocols developed by the Directorate General of Cadastre are being widely used.</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179512" y="2364462"/>
            <a:ext cx="8964488" cy="4154984"/>
          </a:xfrm>
          <a:prstGeom prst="rect">
            <a:avLst/>
          </a:prstGeom>
        </p:spPr>
        <p:txBody>
          <a:bodyPr wrap="square">
            <a:spAutoFit/>
          </a:bodyPr>
          <a:lstStyle/>
          <a:p>
            <a:pPr lvl="0" fontAlgn="base">
              <a:spcBef>
                <a:spcPct val="0"/>
              </a:spcBef>
              <a:spcAft>
                <a:spcPct val="0"/>
              </a:spcAft>
            </a:pPr>
            <a:r>
              <a:rPr lang="en-US" sz="2200" dirty="0" smtClean="0">
                <a:solidFill>
                  <a:srgbClr val="002060"/>
                </a:solidFill>
                <a:ea typeface="Calibri" pitchFamily="34" charset="0"/>
                <a:cs typeface="Times New Roman" pitchFamily="18" charset="0"/>
              </a:rPr>
              <a:t>With the introduction of this system, not only we are making advance in the coordination between Cadastre and Property Rights registry but also we are </a:t>
            </a:r>
            <a:r>
              <a:rPr lang="en-US" sz="2200" b="1" dirty="0" smtClean="0">
                <a:solidFill>
                  <a:srgbClr val="002060"/>
                </a:solidFill>
                <a:ea typeface="Calibri" pitchFamily="34" charset="0"/>
                <a:cs typeface="Times New Roman" pitchFamily="18" charset="0"/>
              </a:rPr>
              <a:t>standardizing the processes within all the actors involved in the real estate sector. </a:t>
            </a:r>
          </a:p>
          <a:p>
            <a:pPr lvl="0" fontAlgn="base">
              <a:spcBef>
                <a:spcPct val="0"/>
              </a:spcBef>
              <a:spcAft>
                <a:spcPct val="0"/>
              </a:spcAft>
            </a:pPr>
            <a:endParaRPr lang="en-US" sz="2200" dirty="0" smtClean="0">
              <a:solidFill>
                <a:srgbClr val="002060"/>
              </a:solidFill>
              <a:ea typeface="Calibri" pitchFamily="34" charset="0"/>
              <a:cs typeface="Times New Roman" pitchFamily="18" charset="0"/>
            </a:endParaRPr>
          </a:p>
          <a:p>
            <a:pPr lvl="0" fontAlgn="base">
              <a:spcBef>
                <a:spcPct val="0"/>
              </a:spcBef>
              <a:spcAft>
                <a:spcPct val="0"/>
              </a:spcAft>
            </a:pPr>
            <a:r>
              <a:rPr lang="en-US" sz="2200" dirty="0" smtClean="0">
                <a:solidFill>
                  <a:srgbClr val="002060"/>
                </a:solidFill>
                <a:ea typeface="Calibri" pitchFamily="34" charset="0"/>
                <a:cs typeface="Times New Roman" pitchFamily="18" charset="0"/>
              </a:rPr>
              <a:t>We are enhancing interoperability between them, simplifying administrative procedures and reducing costs, </a:t>
            </a:r>
          </a:p>
          <a:p>
            <a:pPr lvl="0" fontAlgn="base">
              <a:spcBef>
                <a:spcPct val="0"/>
              </a:spcBef>
              <a:spcAft>
                <a:spcPct val="0"/>
              </a:spcAft>
            </a:pPr>
            <a:endParaRPr lang="en-US" sz="2200" dirty="0" smtClean="0">
              <a:solidFill>
                <a:srgbClr val="002060"/>
              </a:solidFill>
              <a:ea typeface="Calibri" pitchFamily="34" charset="0"/>
              <a:cs typeface="Times New Roman" pitchFamily="18" charset="0"/>
            </a:endParaRPr>
          </a:p>
          <a:p>
            <a:pPr lvl="0" fontAlgn="base">
              <a:spcBef>
                <a:spcPct val="0"/>
              </a:spcBef>
              <a:spcAft>
                <a:spcPct val="0"/>
              </a:spcAft>
            </a:pPr>
            <a:r>
              <a:rPr lang="en-US" sz="2200" dirty="0" smtClean="0">
                <a:solidFill>
                  <a:srgbClr val="002060"/>
                </a:solidFill>
                <a:ea typeface="Calibri" pitchFamily="34" charset="0"/>
                <a:cs typeface="Times New Roman" pitchFamily="18" charset="0"/>
              </a:rPr>
              <a:t>and </a:t>
            </a:r>
            <a:r>
              <a:rPr lang="en-US" sz="2200" b="1" dirty="0" smtClean="0">
                <a:solidFill>
                  <a:srgbClr val="002060"/>
                </a:solidFill>
                <a:ea typeface="Calibri" pitchFamily="34" charset="0"/>
                <a:cs typeface="Times New Roman" pitchFamily="18" charset="0"/>
              </a:rPr>
              <a:t>increasing legal security</a:t>
            </a:r>
            <a:r>
              <a:rPr lang="en-US" sz="2200" dirty="0" smtClean="0">
                <a:solidFill>
                  <a:srgbClr val="002060"/>
                </a:solidFill>
                <a:ea typeface="Calibri" pitchFamily="34" charset="0"/>
                <a:cs typeface="Times New Roman" pitchFamily="18" charset="0"/>
              </a:rPr>
              <a:t>, since once the cadastral data have been incorporated and marked as coordinated in the Property Rights Registry, the delimitation, location and area data are considered to be true for all legal purposes.</a:t>
            </a:r>
            <a:endParaRPr lang="es-ES" sz="2200" dirty="0" smtClean="0">
              <a:solidFill>
                <a:srgbClr val="002060"/>
              </a:solidFill>
              <a:cs typeface="Arial" pitchFamily="34" charset="0"/>
            </a:endParaRPr>
          </a:p>
        </p:txBody>
      </p:sp>
      <p:sp>
        <p:nvSpPr>
          <p:cNvPr id="5" name="4 Marcador de número de diapositiva"/>
          <p:cNvSpPr>
            <a:spLocks noGrp="1"/>
          </p:cNvSpPr>
          <p:nvPr>
            <p:ph type="sldNum" sz="quarter" idx="12"/>
          </p:nvPr>
        </p:nvSpPr>
        <p:spPr/>
        <p:txBody>
          <a:bodyPr/>
          <a:lstStyle/>
          <a:p>
            <a:fld id="{1B66F887-9FA1-464F-AFD8-4623EEBAB42F}" type="slidenum">
              <a:rPr lang="es-ES" smtClean="0"/>
              <a:pPr/>
              <a:t>48</a:t>
            </a:fld>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err="1" smtClean="0">
                <a:solidFill>
                  <a:srgbClr val="FF0000"/>
                </a:solidFill>
              </a:rPr>
              <a:t>Many</a:t>
            </a:r>
            <a:r>
              <a:rPr lang="es-ES" sz="3200" dirty="0" smtClean="0">
                <a:solidFill>
                  <a:srgbClr val="FF0000"/>
                </a:solidFill>
              </a:rPr>
              <a:t> </a:t>
            </a:r>
            <a:r>
              <a:rPr lang="es-ES" sz="3200" dirty="0" err="1" smtClean="0">
                <a:solidFill>
                  <a:srgbClr val="FF0000"/>
                </a:solidFill>
              </a:rPr>
              <a:t>thing</a:t>
            </a:r>
            <a:r>
              <a:rPr lang="es-ES" sz="3200" dirty="0" smtClean="0">
                <a:solidFill>
                  <a:srgbClr val="FF0000"/>
                </a:solidFill>
              </a:rPr>
              <a:t> </a:t>
            </a:r>
            <a:r>
              <a:rPr lang="es-ES" sz="3200" dirty="0" err="1" smtClean="0">
                <a:solidFill>
                  <a:srgbClr val="FF0000"/>
                </a:solidFill>
              </a:rPr>
              <a:t>to</a:t>
            </a:r>
            <a:r>
              <a:rPr lang="es-ES" sz="3200" dirty="0" smtClean="0">
                <a:solidFill>
                  <a:srgbClr val="FF0000"/>
                </a:solidFill>
              </a:rPr>
              <a:t> do </a:t>
            </a:r>
            <a:r>
              <a:rPr lang="es-ES" sz="3200" dirty="0" err="1" smtClean="0">
                <a:solidFill>
                  <a:srgbClr val="FF0000"/>
                </a:solidFill>
              </a:rPr>
              <a:t>still</a:t>
            </a:r>
            <a:r>
              <a:rPr lang="es-ES" sz="3200" dirty="0" smtClean="0">
                <a:solidFill>
                  <a:srgbClr val="FF0000"/>
                </a:solidFill>
              </a:rPr>
              <a:t>. </a:t>
            </a:r>
            <a:r>
              <a:rPr lang="es-ES" sz="3200" dirty="0" err="1" smtClean="0">
                <a:solidFill>
                  <a:srgbClr val="FF0000"/>
                </a:solidFill>
              </a:rPr>
              <a:t>We</a:t>
            </a:r>
            <a:r>
              <a:rPr lang="es-ES" sz="3200" dirty="0" smtClean="0">
                <a:solidFill>
                  <a:srgbClr val="FF0000"/>
                </a:solidFill>
              </a:rPr>
              <a:t> </a:t>
            </a:r>
            <a:r>
              <a:rPr lang="es-ES" sz="3200" dirty="0" err="1" smtClean="0">
                <a:solidFill>
                  <a:srgbClr val="FF0000"/>
                </a:solidFill>
              </a:rPr>
              <a:t>just</a:t>
            </a:r>
            <a:r>
              <a:rPr lang="es-ES" sz="3200" dirty="0" smtClean="0">
                <a:solidFill>
                  <a:srgbClr val="FF0000"/>
                </a:solidFill>
              </a:rPr>
              <a:t> </a:t>
            </a:r>
            <a:r>
              <a:rPr lang="es-ES" sz="3200" dirty="0" err="1" smtClean="0">
                <a:solidFill>
                  <a:srgbClr val="FF0000"/>
                </a:solidFill>
              </a:rPr>
              <a:t>have</a:t>
            </a:r>
            <a:r>
              <a:rPr lang="es-ES" sz="3200" dirty="0" smtClean="0">
                <a:solidFill>
                  <a:srgbClr val="FF0000"/>
                </a:solidFill>
              </a:rPr>
              <a:t> </a:t>
            </a:r>
            <a:r>
              <a:rPr lang="es-ES" sz="3200" dirty="0" err="1" smtClean="0">
                <a:solidFill>
                  <a:srgbClr val="FF0000"/>
                </a:solidFill>
              </a:rPr>
              <a:t>begonen</a:t>
            </a:r>
            <a:endParaRPr lang="es-ES" sz="3200" dirty="0">
              <a:solidFill>
                <a:srgbClr val="FF0000"/>
              </a:solidFill>
            </a:endParaRPr>
          </a:p>
        </p:txBody>
      </p:sp>
      <p:sp>
        <p:nvSpPr>
          <p:cNvPr id="3" name="2 Marcador de contenido"/>
          <p:cNvSpPr>
            <a:spLocks noGrp="1"/>
          </p:cNvSpPr>
          <p:nvPr>
            <p:ph idx="1"/>
          </p:nvPr>
        </p:nvSpPr>
        <p:spPr>
          <a:xfrm>
            <a:off x="323528" y="1268760"/>
            <a:ext cx="8229600" cy="4525963"/>
          </a:xfrm>
        </p:spPr>
        <p:txBody>
          <a:bodyPr>
            <a:noAutofit/>
          </a:bodyPr>
          <a:lstStyle/>
          <a:p>
            <a:pPr>
              <a:lnSpc>
                <a:spcPct val="114000"/>
              </a:lnSpc>
              <a:buNone/>
            </a:pPr>
            <a:r>
              <a:rPr lang="es-ES" sz="1800" dirty="0" smtClean="0"/>
              <a:t>	- </a:t>
            </a:r>
            <a:r>
              <a:rPr lang="es-ES" sz="2000" dirty="0" err="1" smtClean="0">
                <a:solidFill>
                  <a:srgbClr val="002060"/>
                </a:solidFill>
              </a:rPr>
              <a:t>Promote</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1800" dirty="0" err="1" smtClean="0"/>
              <a:t>g</a:t>
            </a:r>
            <a:r>
              <a:rPr lang="es-ES" sz="2000" dirty="0" err="1" smtClean="0">
                <a:solidFill>
                  <a:srgbClr val="002060"/>
                </a:solidFill>
              </a:rPr>
              <a:t>eneralization</a:t>
            </a:r>
            <a:r>
              <a:rPr lang="es-ES" sz="2000" dirty="0" smtClean="0">
                <a:solidFill>
                  <a:srgbClr val="002060"/>
                </a:solidFill>
              </a:rPr>
              <a:t> of </a:t>
            </a:r>
            <a:r>
              <a:rPr lang="es-ES" sz="2000" dirty="0" err="1" smtClean="0">
                <a:solidFill>
                  <a:srgbClr val="002060"/>
                </a:solidFill>
              </a:rPr>
              <a:t>the</a:t>
            </a:r>
            <a:r>
              <a:rPr lang="es-ES" sz="2000" dirty="0" smtClean="0">
                <a:solidFill>
                  <a:srgbClr val="002060"/>
                </a:solidFill>
              </a:rPr>
              <a:t> use of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sytem</a:t>
            </a:r>
            <a:r>
              <a:rPr lang="es-ES" sz="2000" dirty="0" smtClean="0">
                <a:solidFill>
                  <a:srgbClr val="002060"/>
                </a:solidFill>
              </a:rPr>
              <a:t> </a:t>
            </a:r>
            <a:r>
              <a:rPr lang="es-ES" sz="2000" dirty="0" err="1" smtClean="0">
                <a:solidFill>
                  <a:srgbClr val="002060"/>
                </a:solidFill>
              </a:rPr>
              <a:t>to</a:t>
            </a:r>
            <a:r>
              <a:rPr lang="es-ES" sz="2000" dirty="0" smtClean="0">
                <a:solidFill>
                  <a:srgbClr val="002060"/>
                </a:solidFill>
              </a:rPr>
              <a:t> al </a:t>
            </a:r>
            <a:r>
              <a:rPr lang="es-ES" sz="2000" dirty="0" err="1" smtClean="0">
                <a:solidFill>
                  <a:srgbClr val="002060"/>
                </a:solidFill>
              </a:rPr>
              <a:t>stakeholders</a:t>
            </a:r>
            <a:r>
              <a:rPr lang="es-ES" sz="2000" dirty="0" smtClean="0">
                <a:solidFill>
                  <a:srgbClr val="002060"/>
                </a:solidFill>
              </a:rPr>
              <a:t>. </a:t>
            </a:r>
          </a:p>
          <a:p>
            <a:pPr>
              <a:lnSpc>
                <a:spcPct val="114000"/>
              </a:lnSpc>
              <a:buNone/>
            </a:pPr>
            <a:r>
              <a:rPr lang="es-ES" sz="2000" dirty="0" smtClean="0">
                <a:solidFill>
                  <a:srgbClr val="002060"/>
                </a:solidFill>
              </a:rPr>
              <a:t>	- </a:t>
            </a:r>
            <a:r>
              <a:rPr lang="es-ES" sz="2000" dirty="0" err="1" smtClean="0">
                <a:solidFill>
                  <a:srgbClr val="002060"/>
                </a:solidFill>
              </a:rPr>
              <a:t>Improve</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knoledge</a:t>
            </a:r>
            <a:r>
              <a:rPr lang="es-ES" sz="2000" dirty="0" smtClean="0">
                <a:solidFill>
                  <a:srgbClr val="002060"/>
                </a:solidFill>
              </a:rPr>
              <a:t> </a:t>
            </a:r>
            <a:r>
              <a:rPr lang="es-ES" sz="2000" dirty="0" err="1" smtClean="0">
                <a:solidFill>
                  <a:srgbClr val="002060"/>
                </a:solidFill>
              </a:rPr>
              <a:t>beetween</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organizations</a:t>
            </a:r>
            <a:r>
              <a:rPr lang="es-ES" sz="2000" dirty="0" smtClean="0">
                <a:solidFill>
                  <a:srgbClr val="002060"/>
                </a:solidFill>
              </a:rPr>
              <a:t/>
            </a:r>
            <a:br>
              <a:rPr lang="es-ES" sz="2000" dirty="0" smtClean="0">
                <a:solidFill>
                  <a:srgbClr val="002060"/>
                </a:solidFill>
              </a:rPr>
            </a:br>
            <a:r>
              <a:rPr lang="es-ES" sz="2000" dirty="0" smtClean="0">
                <a:solidFill>
                  <a:srgbClr val="002060"/>
                </a:solidFill>
              </a:rPr>
              <a:t/>
            </a:r>
            <a:br>
              <a:rPr lang="es-ES" sz="2000" dirty="0" smtClean="0">
                <a:solidFill>
                  <a:srgbClr val="002060"/>
                </a:solidFill>
              </a:rPr>
            </a:br>
            <a:r>
              <a:rPr lang="es-ES" sz="2000" dirty="0" smtClean="0">
                <a:solidFill>
                  <a:srgbClr val="002060"/>
                </a:solidFill>
              </a:rPr>
              <a:t>- </a:t>
            </a:r>
            <a:r>
              <a:rPr lang="es-ES" sz="2000" dirty="0" err="1" smtClean="0">
                <a:solidFill>
                  <a:srgbClr val="002060"/>
                </a:solidFill>
              </a:rPr>
              <a:t>Monitoring</a:t>
            </a:r>
            <a:r>
              <a:rPr lang="es-ES" sz="2000" dirty="0" smtClean="0">
                <a:solidFill>
                  <a:srgbClr val="002060"/>
                </a:solidFill>
              </a:rPr>
              <a:t> of </a:t>
            </a:r>
            <a:r>
              <a:rPr lang="es-ES" sz="2000" dirty="0" err="1" smtClean="0">
                <a:solidFill>
                  <a:srgbClr val="002060"/>
                </a:solidFill>
              </a:rPr>
              <a:t>communications</a:t>
            </a:r>
            <a:r>
              <a:rPr lang="es-ES" sz="2000" dirty="0" smtClean="0">
                <a:solidFill>
                  <a:srgbClr val="002060"/>
                </a:solidFill>
              </a:rPr>
              <a:t> of </a:t>
            </a:r>
            <a:r>
              <a:rPr lang="es-ES" sz="2000" dirty="0" err="1" smtClean="0">
                <a:solidFill>
                  <a:srgbClr val="002060"/>
                </a:solidFill>
              </a:rPr>
              <a:t>disparity</a:t>
            </a:r>
            <a:r>
              <a:rPr lang="es-ES" sz="2000" dirty="0" smtClean="0">
                <a:solidFill>
                  <a:srgbClr val="002060"/>
                </a:solidFill>
              </a:rPr>
              <a:t> </a:t>
            </a:r>
            <a:r>
              <a:rPr lang="es-ES" sz="2000" dirty="0" err="1" smtClean="0">
                <a:solidFill>
                  <a:srgbClr val="002060"/>
                </a:solidFill>
              </a:rPr>
              <a:t>evidenced</a:t>
            </a:r>
            <a:r>
              <a:rPr lang="es-ES" sz="2000" dirty="0" smtClean="0">
                <a:solidFill>
                  <a:srgbClr val="002060"/>
                </a:solidFill>
              </a:rPr>
              <a:t> in </a:t>
            </a:r>
            <a:r>
              <a:rPr lang="es-ES" sz="2000" dirty="0" err="1" smtClean="0">
                <a:solidFill>
                  <a:srgbClr val="002060"/>
                </a:solidFill>
              </a:rPr>
              <a:t>cartography</a:t>
            </a:r>
            <a:r>
              <a:rPr lang="es-ES" sz="2000" dirty="0" smtClean="0">
                <a:solidFill>
                  <a:srgbClr val="002060"/>
                </a:solidFill>
              </a:rPr>
              <a:t> </a:t>
            </a:r>
          </a:p>
          <a:p>
            <a:pPr>
              <a:lnSpc>
                <a:spcPct val="114000"/>
              </a:lnSpc>
              <a:buNone/>
            </a:pPr>
            <a:r>
              <a:rPr lang="es-ES" sz="2000" dirty="0" smtClean="0">
                <a:solidFill>
                  <a:srgbClr val="002060"/>
                </a:solidFill>
              </a:rPr>
              <a:t>	- </a:t>
            </a:r>
            <a:r>
              <a:rPr lang="es-ES" sz="2000" dirty="0" err="1" smtClean="0">
                <a:solidFill>
                  <a:srgbClr val="002060"/>
                </a:solidFill>
              </a:rPr>
              <a:t>Marking</a:t>
            </a:r>
            <a:r>
              <a:rPr lang="es-ES" sz="2000" dirty="0" smtClean="0">
                <a:solidFill>
                  <a:srgbClr val="002060"/>
                </a:solidFill>
              </a:rPr>
              <a:t> of </a:t>
            </a:r>
            <a:r>
              <a:rPr lang="es-ES" sz="2000" dirty="0" err="1" smtClean="0">
                <a:solidFill>
                  <a:srgbClr val="002060"/>
                </a:solidFill>
              </a:rPr>
              <a:t>areas</a:t>
            </a:r>
            <a:r>
              <a:rPr lang="es-ES" sz="2000" dirty="0" smtClean="0">
                <a:solidFill>
                  <a:srgbClr val="002060"/>
                </a:solidFill>
              </a:rPr>
              <a:t> </a:t>
            </a:r>
            <a:r>
              <a:rPr lang="es-ES" sz="2000" dirty="0" err="1" smtClean="0">
                <a:solidFill>
                  <a:srgbClr val="002060"/>
                </a:solidFill>
              </a:rPr>
              <a:t>which</a:t>
            </a:r>
            <a:r>
              <a:rPr lang="es-ES" sz="2000" dirty="0" smtClean="0">
                <a:solidFill>
                  <a:srgbClr val="002060"/>
                </a:solidFill>
              </a:rPr>
              <a:t> </a:t>
            </a:r>
            <a:r>
              <a:rPr lang="es-ES" sz="2000" dirty="0" err="1" smtClean="0">
                <a:solidFill>
                  <a:srgbClr val="002060"/>
                </a:solidFill>
              </a:rPr>
              <a:t>should</a:t>
            </a:r>
            <a:r>
              <a:rPr lang="es-ES" sz="2000" dirty="0" smtClean="0">
                <a:solidFill>
                  <a:srgbClr val="002060"/>
                </a:solidFill>
              </a:rPr>
              <a:t> </a:t>
            </a:r>
            <a:r>
              <a:rPr lang="es-ES" sz="2000" dirty="0" err="1" smtClean="0">
                <a:solidFill>
                  <a:srgbClr val="002060"/>
                </a:solidFill>
              </a:rPr>
              <a:t>not</a:t>
            </a:r>
            <a:r>
              <a:rPr lang="es-ES" sz="2000" dirty="0" smtClean="0">
                <a:solidFill>
                  <a:srgbClr val="002060"/>
                </a:solidFill>
              </a:rPr>
              <a:t> </a:t>
            </a:r>
            <a:r>
              <a:rPr lang="es-ES" sz="2000" dirty="0" err="1" smtClean="0">
                <a:solidFill>
                  <a:srgbClr val="002060"/>
                </a:solidFill>
              </a:rPr>
              <a:t>be</a:t>
            </a:r>
            <a:r>
              <a:rPr lang="es-ES" sz="2000" dirty="0" smtClean="0">
                <a:solidFill>
                  <a:srgbClr val="002060"/>
                </a:solidFill>
              </a:rPr>
              <a:t> </a:t>
            </a:r>
            <a:r>
              <a:rPr lang="es-ES" sz="2000" dirty="0" err="1" smtClean="0">
                <a:solidFill>
                  <a:srgbClr val="002060"/>
                </a:solidFill>
              </a:rPr>
              <a:t>taken</a:t>
            </a:r>
            <a:r>
              <a:rPr lang="es-ES" sz="2000" dirty="0" smtClean="0">
                <a:solidFill>
                  <a:srgbClr val="002060"/>
                </a:solidFill>
              </a:rPr>
              <a:t> as a </a:t>
            </a:r>
            <a:r>
              <a:rPr lang="es-ES" sz="2000" dirty="0" err="1" smtClean="0">
                <a:solidFill>
                  <a:srgbClr val="002060"/>
                </a:solidFill>
              </a:rPr>
              <a:t>starting</a:t>
            </a:r>
            <a:r>
              <a:rPr lang="es-ES" sz="2000" dirty="0" smtClean="0">
                <a:solidFill>
                  <a:srgbClr val="002060"/>
                </a:solidFill>
              </a:rPr>
              <a:t> </a:t>
            </a:r>
            <a:r>
              <a:rPr lang="es-ES" sz="2000" dirty="0" err="1" smtClean="0">
                <a:solidFill>
                  <a:srgbClr val="002060"/>
                </a:solidFill>
              </a:rPr>
              <a:t>point</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cadastral</a:t>
            </a:r>
            <a:r>
              <a:rPr lang="es-ES" sz="2000" dirty="0" smtClean="0">
                <a:solidFill>
                  <a:srgbClr val="002060"/>
                </a:solidFill>
              </a:rPr>
              <a:t> </a:t>
            </a:r>
            <a:r>
              <a:rPr lang="es-ES" sz="2000" dirty="0" err="1" smtClean="0">
                <a:solidFill>
                  <a:srgbClr val="002060"/>
                </a:solidFill>
              </a:rPr>
              <a:t>information</a:t>
            </a:r>
            <a:r>
              <a:rPr lang="es-ES" sz="2000" dirty="0" smtClean="0">
                <a:solidFill>
                  <a:srgbClr val="002060"/>
                </a:solidFill>
              </a:rPr>
              <a:t> </a:t>
            </a:r>
          </a:p>
          <a:p>
            <a:pPr>
              <a:lnSpc>
                <a:spcPct val="114000"/>
              </a:lnSpc>
              <a:buNone/>
            </a:pPr>
            <a:r>
              <a:rPr lang="es-ES" sz="2000" dirty="0" smtClean="0">
                <a:solidFill>
                  <a:srgbClr val="002060"/>
                </a:solidFill>
              </a:rPr>
              <a:t>	- </a:t>
            </a:r>
            <a:r>
              <a:rPr lang="es-ES" sz="2000" dirty="0" err="1" smtClean="0">
                <a:solidFill>
                  <a:srgbClr val="002060"/>
                </a:solidFill>
              </a:rPr>
              <a:t>Tratment</a:t>
            </a:r>
            <a:r>
              <a:rPr lang="es-ES" sz="2000" dirty="0" smtClean="0">
                <a:solidFill>
                  <a:srgbClr val="002060"/>
                </a:solidFill>
              </a:rPr>
              <a:t> of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public</a:t>
            </a:r>
            <a:r>
              <a:rPr lang="es-ES" sz="2000" dirty="0" smtClean="0">
                <a:solidFill>
                  <a:srgbClr val="002060"/>
                </a:solidFill>
              </a:rPr>
              <a:t> </a:t>
            </a:r>
            <a:r>
              <a:rPr lang="es-ES" sz="2000" dirty="0" err="1" smtClean="0">
                <a:solidFill>
                  <a:srgbClr val="002060"/>
                </a:solidFill>
              </a:rPr>
              <a:t>domain</a:t>
            </a:r>
            <a:r>
              <a:rPr lang="es-ES" sz="2000" dirty="0" smtClean="0">
                <a:solidFill>
                  <a:srgbClr val="002060"/>
                </a:solidFill>
              </a:rPr>
              <a:t> </a:t>
            </a:r>
            <a:r>
              <a:rPr lang="es-ES" sz="2000" dirty="0" err="1" smtClean="0">
                <a:solidFill>
                  <a:srgbClr val="002060"/>
                </a:solidFill>
              </a:rPr>
              <a:t>that</a:t>
            </a:r>
            <a:r>
              <a:rPr lang="es-ES" sz="2000" dirty="0" smtClean="0">
                <a:solidFill>
                  <a:srgbClr val="002060"/>
                </a:solidFill>
              </a:rPr>
              <a:t> </a:t>
            </a:r>
            <a:r>
              <a:rPr lang="es-ES" sz="2000" dirty="0" err="1" smtClean="0">
                <a:solidFill>
                  <a:srgbClr val="002060"/>
                </a:solidFill>
              </a:rPr>
              <a:t>not</a:t>
            </a:r>
            <a:r>
              <a:rPr lang="es-ES" sz="2000" dirty="0" smtClean="0">
                <a:solidFill>
                  <a:srgbClr val="002060"/>
                </a:solidFill>
              </a:rPr>
              <a:t> </a:t>
            </a:r>
            <a:r>
              <a:rPr lang="es-ES" sz="2000" dirty="0" err="1" smtClean="0">
                <a:solidFill>
                  <a:srgbClr val="002060"/>
                </a:solidFill>
              </a:rPr>
              <a:t>cadastred</a:t>
            </a:r>
            <a:r>
              <a:rPr lang="es-ES" sz="2000" dirty="0" smtClean="0">
                <a:solidFill>
                  <a:srgbClr val="002060"/>
                </a:solidFill>
              </a:rPr>
              <a:t> </a:t>
            </a:r>
          </a:p>
          <a:p>
            <a:pPr>
              <a:lnSpc>
                <a:spcPct val="114000"/>
              </a:lnSpc>
              <a:buNone/>
            </a:pPr>
            <a:r>
              <a:rPr lang="es-ES" sz="2000" dirty="0" smtClean="0">
                <a:solidFill>
                  <a:srgbClr val="002060"/>
                </a:solidFill>
              </a:rPr>
              <a:t/>
            </a:r>
            <a:br>
              <a:rPr lang="es-ES" sz="2000" dirty="0" smtClean="0">
                <a:solidFill>
                  <a:srgbClr val="002060"/>
                </a:solidFill>
              </a:rPr>
            </a:br>
            <a:r>
              <a:rPr lang="es-ES" sz="2000" dirty="0" smtClean="0">
                <a:solidFill>
                  <a:srgbClr val="002060"/>
                </a:solidFill>
              </a:rPr>
              <a:t>- </a:t>
            </a:r>
            <a:r>
              <a:rPr lang="es-ES" sz="2000" dirty="0" err="1" smtClean="0">
                <a:solidFill>
                  <a:srgbClr val="002060"/>
                </a:solidFill>
              </a:rPr>
              <a:t>Design</a:t>
            </a:r>
            <a:r>
              <a:rPr lang="es-ES" sz="2000" dirty="0" smtClean="0">
                <a:solidFill>
                  <a:srgbClr val="002060"/>
                </a:solidFill>
              </a:rPr>
              <a:t> of </a:t>
            </a:r>
            <a:r>
              <a:rPr lang="es-ES" sz="2000" dirty="0" err="1" smtClean="0">
                <a:solidFill>
                  <a:srgbClr val="002060"/>
                </a:solidFill>
              </a:rPr>
              <a:t>joint</a:t>
            </a:r>
            <a:r>
              <a:rPr lang="es-ES" sz="2000" dirty="0" smtClean="0">
                <a:solidFill>
                  <a:srgbClr val="002060"/>
                </a:solidFill>
              </a:rPr>
              <a:t> </a:t>
            </a:r>
            <a:r>
              <a:rPr lang="es-ES" sz="2000" dirty="0" err="1" smtClean="0">
                <a:solidFill>
                  <a:srgbClr val="002060"/>
                </a:solidFill>
              </a:rPr>
              <a:t>plans</a:t>
            </a:r>
            <a:r>
              <a:rPr lang="es-ES" sz="2000" dirty="0" smtClean="0">
                <a:solidFill>
                  <a:srgbClr val="002060"/>
                </a:solidFill>
              </a:rPr>
              <a:t> </a:t>
            </a:r>
            <a:r>
              <a:rPr lang="es-ES" sz="2000" dirty="0" err="1" smtClean="0">
                <a:solidFill>
                  <a:srgbClr val="002060"/>
                </a:solidFill>
              </a:rPr>
              <a:t>for</a:t>
            </a:r>
            <a:r>
              <a:rPr lang="es-ES" sz="2000" dirty="0" smtClean="0">
                <a:solidFill>
                  <a:srgbClr val="002060"/>
                </a:solidFill>
              </a:rPr>
              <a:t> </a:t>
            </a:r>
            <a:r>
              <a:rPr lang="es-ES" sz="2000" dirty="0" err="1" smtClean="0">
                <a:solidFill>
                  <a:srgbClr val="002060"/>
                </a:solidFill>
              </a:rPr>
              <a:t>massive</a:t>
            </a:r>
            <a:r>
              <a:rPr lang="es-ES" sz="2000" dirty="0" smtClean="0">
                <a:solidFill>
                  <a:srgbClr val="002060"/>
                </a:solidFill>
              </a:rPr>
              <a:t> </a:t>
            </a:r>
            <a:r>
              <a:rPr lang="es-ES" sz="2000" dirty="0" err="1" smtClean="0">
                <a:solidFill>
                  <a:srgbClr val="002060"/>
                </a:solidFill>
              </a:rPr>
              <a:t>coordination</a:t>
            </a:r>
            <a:r>
              <a:rPr lang="es-ES" sz="2000" dirty="0" smtClean="0">
                <a:solidFill>
                  <a:srgbClr val="002060"/>
                </a:solidFill>
              </a:rPr>
              <a:t> </a:t>
            </a:r>
            <a:br>
              <a:rPr lang="es-ES" sz="2000" dirty="0" smtClean="0">
                <a:solidFill>
                  <a:srgbClr val="002060"/>
                </a:solidFill>
              </a:rPr>
            </a:br>
            <a:r>
              <a:rPr lang="es-ES" sz="2000" dirty="0" smtClean="0">
                <a:solidFill>
                  <a:srgbClr val="002060"/>
                </a:solidFill>
              </a:rPr>
              <a:t>- </a:t>
            </a:r>
            <a:r>
              <a:rPr lang="es-ES" sz="2000" dirty="0" err="1" smtClean="0">
                <a:solidFill>
                  <a:srgbClr val="002060"/>
                </a:solidFill>
              </a:rPr>
              <a:t>visualization</a:t>
            </a:r>
            <a:r>
              <a:rPr lang="es-ES" sz="2000" dirty="0" smtClean="0">
                <a:solidFill>
                  <a:srgbClr val="002060"/>
                </a:solidFill>
              </a:rPr>
              <a:t> of </a:t>
            </a:r>
            <a:r>
              <a:rPr lang="es-ES" sz="2000" dirty="0" err="1" smtClean="0">
                <a:solidFill>
                  <a:srgbClr val="002060"/>
                </a:solidFill>
              </a:rPr>
              <a:t>coordination</a:t>
            </a:r>
            <a:r>
              <a:rPr lang="es-ES" sz="2000" dirty="0" smtClean="0">
                <a:solidFill>
                  <a:srgbClr val="002060"/>
                </a:solidFill>
              </a:rPr>
              <a:t> </a:t>
            </a:r>
            <a:r>
              <a:rPr lang="es-ES" sz="2000" dirty="0" err="1" smtClean="0">
                <a:solidFill>
                  <a:srgbClr val="002060"/>
                </a:solidFill>
              </a:rPr>
              <a:t>internally</a:t>
            </a:r>
            <a:r>
              <a:rPr lang="es-ES" sz="2000" dirty="0" smtClean="0">
                <a:solidFill>
                  <a:srgbClr val="002060"/>
                </a:solidFill>
              </a:rPr>
              <a:t> and </a:t>
            </a:r>
            <a:r>
              <a:rPr lang="es-ES" sz="2000" dirty="0" err="1" smtClean="0">
                <a:solidFill>
                  <a:srgbClr val="002060"/>
                </a:solidFill>
              </a:rPr>
              <a:t>externally</a:t>
            </a:r>
            <a:r>
              <a:rPr lang="es-ES" sz="2000" dirty="0" smtClean="0">
                <a:solidFill>
                  <a:srgbClr val="002060"/>
                </a:solidFill>
              </a:rPr>
              <a:t>. </a:t>
            </a:r>
            <a:r>
              <a:rPr lang="es-ES" sz="2000" dirty="0" err="1" smtClean="0">
                <a:solidFill>
                  <a:srgbClr val="002060"/>
                </a:solidFill>
              </a:rPr>
              <a:t>Advertising</a:t>
            </a:r>
            <a:r>
              <a:rPr lang="es-ES" sz="2000" dirty="0" smtClean="0">
                <a:solidFill>
                  <a:srgbClr val="002060"/>
                </a:solidFill>
              </a:rPr>
              <a:t> of </a:t>
            </a:r>
            <a:r>
              <a:rPr lang="es-ES" sz="2000" dirty="0" err="1" smtClean="0">
                <a:solidFill>
                  <a:srgbClr val="002060"/>
                </a:solidFill>
              </a:rPr>
              <a:t>its</a:t>
            </a:r>
            <a:r>
              <a:rPr lang="es-ES" sz="2000" dirty="0" smtClean="0">
                <a:solidFill>
                  <a:srgbClr val="002060"/>
                </a:solidFill>
              </a:rPr>
              <a:t> </a:t>
            </a:r>
            <a:r>
              <a:rPr lang="es-ES" sz="2000" dirty="0" err="1" smtClean="0">
                <a:solidFill>
                  <a:srgbClr val="002060"/>
                </a:solidFill>
              </a:rPr>
              <a:t>effects</a:t>
            </a:r>
            <a:r>
              <a:rPr lang="es-ES" sz="2000" dirty="0" smtClean="0">
                <a:solidFill>
                  <a:srgbClr val="002060"/>
                </a:solidFill>
              </a:rPr>
              <a:t>. </a:t>
            </a:r>
            <a:br>
              <a:rPr lang="es-ES" sz="2000" dirty="0" smtClean="0">
                <a:solidFill>
                  <a:srgbClr val="002060"/>
                </a:solidFill>
              </a:rPr>
            </a:br>
            <a:r>
              <a:rPr lang="es-ES" sz="2000" dirty="0" smtClean="0">
                <a:solidFill>
                  <a:srgbClr val="002060"/>
                </a:solidFill>
              </a:rPr>
              <a:t>- </a:t>
            </a:r>
            <a:r>
              <a:rPr lang="es-ES" sz="2000" dirty="0" err="1" smtClean="0">
                <a:solidFill>
                  <a:srgbClr val="002060"/>
                </a:solidFill>
              </a:rPr>
              <a:t>Return</a:t>
            </a:r>
            <a:r>
              <a:rPr lang="es-ES" sz="2000" dirty="0" smtClean="0">
                <a:solidFill>
                  <a:srgbClr val="002060"/>
                </a:solidFill>
              </a:rPr>
              <a:t> of </a:t>
            </a:r>
            <a:r>
              <a:rPr lang="es-ES" sz="2000" dirty="0" err="1" smtClean="0">
                <a:solidFill>
                  <a:srgbClr val="002060"/>
                </a:solidFill>
              </a:rPr>
              <a:t>information</a:t>
            </a:r>
            <a:r>
              <a:rPr lang="es-ES" sz="2000" dirty="0" smtClean="0">
                <a:solidFill>
                  <a:srgbClr val="002060"/>
                </a:solidFill>
              </a:rPr>
              <a:t> </a:t>
            </a:r>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register</a:t>
            </a:r>
            <a:r>
              <a:rPr lang="es-ES" sz="2000" dirty="0" smtClean="0">
                <a:solidFill>
                  <a:srgbClr val="002060"/>
                </a:solidFill>
              </a:rPr>
              <a:t> </a:t>
            </a:r>
            <a:r>
              <a:rPr lang="es-ES" sz="2000" dirty="0" err="1" smtClean="0">
                <a:solidFill>
                  <a:srgbClr val="002060"/>
                </a:solidFill>
              </a:rPr>
              <a:t>about</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modified</a:t>
            </a:r>
            <a:r>
              <a:rPr lang="es-ES" sz="2000" dirty="0" smtClean="0">
                <a:solidFill>
                  <a:srgbClr val="002060"/>
                </a:solidFill>
              </a:rPr>
              <a:t> </a:t>
            </a:r>
            <a:r>
              <a:rPr lang="es-ES" sz="2000" dirty="0" err="1" smtClean="0">
                <a:solidFill>
                  <a:srgbClr val="002060"/>
                </a:solidFill>
              </a:rPr>
              <a:t>subsequent</a:t>
            </a:r>
            <a:r>
              <a:rPr lang="es-ES" sz="2000" dirty="0" smtClean="0">
                <a:solidFill>
                  <a:srgbClr val="002060"/>
                </a:solidFill>
              </a:rPr>
              <a:t> </a:t>
            </a:r>
            <a:r>
              <a:rPr lang="es-ES" sz="2000" dirty="0" err="1" smtClean="0">
                <a:solidFill>
                  <a:srgbClr val="002060"/>
                </a:solidFill>
              </a:rPr>
              <a:t>to</a:t>
            </a:r>
            <a:r>
              <a:rPr lang="es-ES" sz="2000" dirty="0" smtClean="0">
                <a:solidFill>
                  <a:srgbClr val="002060"/>
                </a:solidFill>
              </a:rPr>
              <a:t> </a:t>
            </a:r>
            <a:r>
              <a:rPr lang="es-ES" sz="2000" dirty="0" err="1" smtClean="0">
                <a:solidFill>
                  <a:srgbClr val="002060"/>
                </a:solidFill>
              </a:rPr>
              <a:t>the</a:t>
            </a:r>
            <a:r>
              <a:rPr lang="es-ES" sz="2000" dirty="0" smtClean="0">
                <a:solidFill>
                  <a:srgbClr val="002060"/>
                </a:solidFill>
              </a:rPr>
              <a:t> </a:t>
            </a:r>
            <a:r>
              <a:rPr lang="es-ES" sz="2000" dirty="0" err="1" smtClean="0">
                <a:solidFill>
                  <a:srgbClr val="002060"/>
                </a:solidFill>
              </a:rPr>
              <a:t>coordination</a:t>
            </a:r>
            <a:r>
              <a:rPr lang="es-ES" sz="2000" dirty="0" smtClean="0">
                <a:solidFill>
                  <a:srgbClr val="002060"/>
                </a:solidFill>
              </a:rPr>
              <a:t>.</a:t>
            </a:r>
          </a:p>
          <a:p>
            <a:pPr>
              <a:lnSpc>
                <a:spcPct val="114000"/>
              </a:lnSpc>
              <a:buNone/>
            </a:pPr>
            <a:r>
              <a:rPr lang="es-ES" sz="2000" dirty="0" smtClean="0">
                <a:solidFill>
                  <a:srgbClr val="002060"/>
                </a:solidFill>
              </a:rPr>
              <a:t>…………………………………..</a:t>
            </a:r>
            <a:endParaRPr lang="es-ES" sz="2000" dirty="0">
              <a:solidFill>
                <a:srgbClr val="002060"/>
              </a:solidFill>
            </a:endParaRPr>
          </a:p>
        </p:txBody>
      </p:sp>
      <p:sp>
        <p:nvSpPr>
          <p:cNvPr id="5" name="4 Marcador de número de diapositiva"/>
          <p:cNvSpPr>
            <a:spLocks noGrp="1"/>
          </p:cNvSpPr>
          <p:nvPr>
            <p:ph type="sldNum" sz="quarter" idx="12"/>
          </p:nvPr>
        </p:nvSpPr>
        <p:spPr/>
        <p:txBody>
          <a:bodyPr/>
          <a:lstStyle/>
          <a:p>
            <a:fld id="{1B66F887-9FA1-464F-AFD8-4623EEBAB42F}" type="slidenum">
              <a:rPr lang="es-ES" smtClean="0"/>
              <a:pPr/>
              <a:t>49</a:t>
            </a:fld>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3429000"/>
            <a:ext cx="8136904" cy="2462213"/>
          </a:xfrm>
          <a:prstGeom prst="rect">
            <a:avLst/>
          </a:prstGeom>
        </p:spPr>
        <p:txBody>
          <a:bodyPr wrap="square">
            <a:spAutoFit/>
          </a:bodyPr>
          <a:lstStyle/>
          <a:p>
            <a:r>
              <a:rPr lang="en-US" sz="2200" dirty="0" smtClean="0">
                <a:solidFill>
                  <a:srgbClr val="002060"/>
                </a:solidFill>
              </a:rPr>
              <a:t>Once  the  cadastral  data  have  been  incorporated  in  the Property  Rights  Registry,  the  </a:t>
            </a:r>
            <a:r>
              <a:rPr lang="en-US" sz="2200" b="1" dirty="0" smtClean="0">
                <a:solidFill>
                  <a:srgbClr val="002060"/>
                </a:solidFill>
              </a:rPr>
              <a:t>delimitation, location  and  area  of cadastral data  are  considered  to  be  true  for  all  legal purposes. </a:t>
            </a:r>
          </a:p>
          <a:p>
            <a:endParaRPr lang="en-US" sz="2200" dirty="0" smtClean="0">
              <a:solidFill>
                <a:srgbClr val="002060"/>
              </a:solidFill>
            </a:endParaRPr>
          </a:p>
          <a:p>
            <a:r>
              <a:rPr lang="en-US" sz="2200" dirty="0" smtClean="0">
                <a:solidFill>
                  <a:srgbClr val="002060"/>
                </a:solidFill>
              </a:rPr>
              <a:t> The  Property  Rights  Registry`s  record  and the cadastral map will    indicate  if the  real  estate  is  </a:t>
            </a:r>
            <a:r>
              <a:rPr lang="en-US" sz="2200" b="1" dirty="0" smtClean="0">
                <a:solidFill>
                  <a:srgbClr val="002060"/>
                </a:solidFill>
              </a:rPr>
              <a:t>coordinated</a:t>
            </a:r>
            <a:r>
              <a:rPr lang="en-US" sz="2200" dirty="0" smtClean="0">
                <a:solidFill>
                  <a:srgbClr val="002060"/>
                </a:solidFill>
              </a:rPr>
              <a:t>  and  the  date  of coordination.</a:t>
            </a:r>
            <a:endParaRPr lang="es-ES" sz="2200" dirty="0">
              <a:solidFill>
                <a:srgbClr val="002060"/>
              </a:solidFill>
            </a:endParaRPr>
          </a:p>
        </p:txBody>
      </p:sp>
      <p:sp>
        <p:nvSpPr>
          <p:cNvPr id="5" name="4 Marcador de número de diapositiva"/>
          <p:cNvSpPr>
            <a:spLocks noGrp="1"/>
          </p:cNvSpPr>
          <p:nvPr>
            <p:ph type="sldNum" sz="quarter" idx="12"/>
          </p:nvPr>
        </p:nvSpPr>
        <p:spPr/>
        <p:txBody>
          <a:bodyPr/>
          <a:lstStyle/>
          <a:p>
            <a:fld id="{1B66F887-9FA1-464F-AFD8-4623EEBAB42F}" type="slidenum">
              <a:rPr lang="es-ES" smtClean="0"/>
              <a:pPr/>
              <a:t>5</a:t>
            </a:fld>
            <a:endParaRPr lang="es-ES"/>
          </a:p>
        </p:txBody>
      </p:sp>
      <p:sp>
        <p:nvSpPr>
          <p:cNvPr id="6" name="5 Rectángulo"/>
          <p:cNvSpPr/>
          <p:nvPr/>
        </p:nvSpPr>
        <p:spPr>
          <a:xfrm>
            <a:off x="4283968" y="1052736"/>
            <a:ext cx="3240360" cy="1909369"/>
          </a:xfrm>
          <a:prstGeom prst="rect">
            <a:avLst/>
          </a:prstGeom>
        </p:spPr>
        <p:txBody>
          <a:bodyPr wrap="square">
            <a:spAutoFit/>
          </a:bodyPr>
          <a:lstStyle/>
          <a:p>
            <a:r>
              <a:rPr lang="es-ES" dirty="0" smtClean="0"/>
              <a:t> </a:t>
            </a:r>
          </a:p>
          <a:p>
            <a:pPr>
              <a:lnSpc>
                <a:spcPct val="114000"/>
              </a:lnSpc>
            </a:pPr>
            <a:r>
              <a:rPr lang="es-ES" sz="2400" dirty="0" smtClean="0">
                <a:solidFill>
                  <a:srgbClr val="44546A"/>
                </a:solidFill>
                <a:ea typeface="Calibri" pitchFamily="34" charset="0"/>
                <a:cs typeface="Times New Roman" pitchFamily="18" charset="0"/>
              </a:rPr>
              <a:t>More </a:t>
            </a:r>
            <a:r>
              <a:rPr lang="es-ES" sz="2400" dirty="0" err="1" smtClean="0">
                <a:solidFill>
                  <a:srgbClr val="44546A"/>
                </a:solidFill>
                <a:ea typeface="Calibri" pitchFamily="34" charset="0"/>
                <a:cs typeface="Times New Roman" pitchFamily="18" charset="0"/>
              </a:rPr>
              <a:t>transparency</a:t>
            </a:r>
            <a:endParaRPr lang="es-ES" sz="2400" dirty="0" smtClean="0">
              <a:solidFill>
                <a:srgbClr val="44546A"/>
              </a:solidFill>
              <a:ea typeface="Calibri" pitchFamily="34" charset="0"/>
              <a:cs typeface="Times New Roman" pitchFamily="18" charset="0"/>
            </a:endParaRPr>
          </a:p>
          <a:p>
            <a:pPr>
              <a:lnSpc>
                <a:spcPct val="114000"/>
              </a:lnSpc>
            </a:pPr>
            <a:r>
              <a:rPr lang="es-ES" sz="2400" dirty="0" smtClean="0">
                <a:solidFill>
                  <a:srgbClr val="44546A"/>
                </a:solidFill>
                <a:ea typeface="Calibri" pitchFamily="34" charset="0"/>
                <a:cs typeface="Times New Roman" pitchFamily="18" charset="0"/>
              </a:rPr>
              <a:t> More </a:t>
            </a:r>
            <a:r>
              <a:rPr lang="es-ES" sz="2400" dirty="0" err="1" smtClean="0">
                <a:solidFill>
                  <a:srgbClr val="44546A"/>
                </a:solidFill>
                <a:ea typeface="Calibri" pitchFamily="34" charset="0"/>
                <a:cs typeface="Times New Roman" pitchFamily="18" charset="0"/>
              </a:rPr>
              <a:t>Efficient</a:t>
            </a:r>
            <a:r>
              <a:rPr lang="es-ES" sz="2400" dirty="0" smtClean="0">
                <a:solidFill>
                  <a:srgbClr val="44546A"/>
                </a:solidFill>
                <a:ea typeface="Calibri" pitchFamily="34" charset="0"/>
                <a:cs typeface="Times New Roman" pitchFamily="18" charset="0"/>
              </a:rPr>
              <a:t>. </a:t>
            </a:r>
          </a:p>
          <a:p>
            <a:pPr>
              <a:lnSpc>
                <a:spcPct val="114000"/>
              </a:lnSpc>
            </a:pPr>
            <a:r>
              <a:rPr lang="es-ES" sz="2400" dirty="0" smtClean="0">
                <a:solidFill>
                  <a:srgbClr val="44546A"/>
                </a:solidFill>
                <a:ea typeface="Calibri" pitchFamily="34" charset="0"/>
                <a:cs typeface="Times New Roman" pitchFamily="18" charset="0"/>
              </a:rPr>
              <a:t> More Legal  </a:t>
            </a:r>
            <a:r>
              <a:rPr lang="es-ES" sz="2400" dirty="0" err="1" smtClean="0">
                <a:solidFill>
                  <a:srgbClr val="44546A"/>
                </a:solidFill>
                <a:ea typeface="Calibri" pitchFamily="34" charset="0"/>
                <a:cs typeface="Times New Roman" pitchFamily="18" charset="0"/>
              </a:rPr>
              <a:t>certainty</a:t>
            </a:r>
            <a:endParaRPr lang="es-ES" sz="2400" dirty="0" smtClean="0">
              <a:solidFill>
                <a:srgbClr val="44546A"/>
              </a:solidFill>
              <a:ea typeface="Calibri" pitchFamily="34" charset="0"/>
              <a:cs typeface="Times New Roman" pitchFamily="18" charset="0"/>
            </a:endParaRPr>
          </a:p>
          <a:p>
            <a:endParaRPr lang="es-ES" dirty="0"/>
          </a:p>
        </p:txBody>
      </p:sp>
      <p:sp>
        <p:nvSpPr>
          <p:cNvPr id="7" name="6 Rectángulo"/>
          <p:cNvSpPr/>
          <p:nvPr/>
        </p:nvSpPr>
        <p:spPr>
          <a:xfrm rot="20148694">
            <a:off x="919359" y="1966263"/>
            <a:ext cx="28533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Total </a:t>
            </a:r>
            <a:r>
              <a:rPr lang="es-E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change</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Resultat d'imatges de  catastro y notario">
            <a:hlinkClick r:id="rId2"/>
          </p:cNvPr>
          <p:cNvPicPr>
            <a:picLocks noChangeAspect="1" noChangeArrowheads="1"/>
          </p:cNvPicPr>
          <p:nvPr/>
        </p:nvPicPr>
        <p:blipFill>
          <a:blip r:embed="rId3" cstate="print"/>
          <a:srcRect/>
          <a:stretch>
            <a:fillRect/>
          </a:stretch>
        </p:blipFill>
        <p:spPr bwMode="auto">
          <a:xfrm>
            <a:off x="1187624" y="1268760"/>
            <a:ext cx="6991350" cy="4419600"/>
          </a:xfrm>
          <a:prstGeom prst="rect">
            <a:avLst/>
          </a:prstGeom>
          <a:noFill/>
        </p:spPr>
      </p:pic>
      <p:sp>
        <p:nvSpPr>
          <p:cNvPr id="5" name="4 Marcador de número de diapositiva"/>
          <p:cNvSpPr>
            <a:spLocks noGrp="1"/>
          </p:cNvSpPr>
          <p:nvPr>
            <p:ph type="sldNum" sz="quarter" idx="12"/>
          </p:nvPr>
        </p:nvSpPr>
        <p:spPr/>
        <p:txBody>
          <a:bodyPr/>
          <a:lstStyle/>
          <a:p>
            <a:fld id="{1B66F887-9FA1-464F-AFD8-4623EEBAB42F}" type="slidenum">
              <a:rPr lang="es-ES" smtClean="0"/>
              <a:pPr/>
              <a:t>50</a:t>
            </a:fld>
            <a:endParaRPr lang="es-ES"/>
          </a:p>
        </p:txBody>
      </p:sp>
      <p:sp>
        <p:nvSpPr>
          <p:cNvPr id="6" name="5 Rectángulo"/>
          <p:cNvSpPr/>
          <p:nvPr/>
        </p:nvSpPr>
        <p:spPr>
          <a:xfrm>
            <a:off x="4211960" y="3284984"/>
            <a:ext cx="493204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err="1" smtClean="0">
                <a:solidFill>
                  <a:srgbClr val="002060"/>
                </a:solidFill>
              </a:rPr>
              <a:t>Thanks</a:t>
            </a:r>
            <a:r>
              <a:rPr lang="es-ES" sz="2800" b="1" dirty="0" smtClean="0">
                <a:solidFill>
                  <a:srgbClr val="002060"/>
                </a:solidFill>
              </a:rPr>
              <a:t> a </a:t>
            </a:r>
            <a:r>
              <a:rPr lang="es-ES" sz="2800" b="1" dirty="0" err="1" smtClean="0">
                <a:solidFill>
                  <a:srgbClr val="002060"/>
                </a:solidFill>
              </a:rPr>
              <a:t>lot</a:t>
            </a:r>
            <a:r>
              <a:rPr lang="es-ES" sz="2800" b="1" dirty="0" smtClean="0">
                <a:solidFill>
                  <a:srgbClr val="002060"/>
                </a:solidFill>
              </a:rPr>
              <a:t>  </a:t>
            </a:r>
            <a:r>
              <a:rPr lang="es-ES" sz="2800" b="1" dirty="0" err="1" smtClean="0">
                <a:solidFill>
                  <a:srgbClr val="002060"/>
                </a:solidFill>
              </a:rPr>
              <a:t>for</a:t>
            </a:r>
            <a:r>
              <a:rPr lang="es-ES" sz="2800" b="1" dirty="0" smtClean="0">
                <a:solidFill>
                  <a:srgbClr val="002060"/>
                </a:solidFill>
              </a:rPr>
              <a:t> </a:t>
            </a:r>
            <a:r>
              <a:rPr lang="es-ES" sz="2800" b="1" dirty="0" err="1" smtClean="0">
                <a:solidFill>
                  <a:srgbClr val="002060"/>
                </a:solidFill>
              </a:rPr>
              <a:t>your</a:t>
            </a:r>
            <a:r>
              <a:rPr lang="es-ES" sz="2800" b="1" dirty="0" smtClean="0">
                <a:solidFill>
                  <a:srgbClr val="002060"/>
                </a:solidFill>
              </a:rPr>
              <a:t> </a:t>
            </a:r>
            <a:r>
              <a:rPr lang="es-ES" sz="2800" b="1" dirty="0" err="1" smtClean="0">
                <a:solidFill>
                  <a:srgbClr val="002060"/>
                </a:solidFill>
              </a:rPr>
              <a:t>attention</a:t>
            </a:r>
            <a:r>
              <a:rPr lang="es-ES" sz="2800" b="1" dirty="0" smtClean="0">
                <a:solidFill>
                  <a:srgbClr val="002060"/>
                </a:solidFill>
              </a:rPr>
              <a:t> </a:t>
            </a:r>
            <a:endParaRPr lang="es-ES" sz="28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Resultado de imagen de citizens icono">
            <a:hlinkClick r:id="rId2"/>
          </p:cNvPr>
          <p:cNvPicPr/>
          <p:nvPr/>
        </p:nvPicPr>
        <p:blipFill>
          <a:blip r:embed="rId3" cstate="print"/>
          <a:srcRect/>
          <a:stretch>
            <a:fillRect/>
          </a:stretch>
        </p:blipFill>
        <p:spPr bwMode="auto">
          <a:xfrm>
            <a:off x="251520" y="2420888"/>
            <a:ext cx="1368152" cy="1536377"/>
          </a:xfrm>
          <a:prstGeom prst="rect">
            <a:avLst/>
          </a:prstGeom>
          <a:noFill/>
          <a:ln w="9525">
            <a:noFill/>
            <a:miter lim="800000"/>
            <a:headEnd/>
            <a:tailEnd/>
          </a:ln>
        </p:spPr>
      </p:pic>
      <p:pic>
        <p:nvPicPr>
          <p:cNvPr id="6" name="Picture 4" descr="Resultado de imagen de icono de topografo">
            <a:hlinkClick r:id="rId4"/>
          </p:cNvPr>
          <p:cNvPicPr>
            <a:picLocks noChangeAspect="1" noChangeArrowheads="1"/>
          </p:cNvPicPr>
          <p:nvPr/>
        </p:nvPicPr>
        <p:blipFill>
          <a:blip r:embed="rId5" cstate="print"/>
          <a:srcRect/>
          <a:stretch>
            <a:fillRect/>
          </a:stretch>
        </p:blipFill>
        <p:spPr bwMode="auto">
          <a:xfrm>
            <a:off x="2411760" y="3140968"/>
            <a:ext cx="606168" cy="720080"/>
          </a:xfrm>
          <a:prstGeom prst="rect">
            <a:avLst/>
          </a:prstGeom>
          <a:noFill/>
        </p:spPr>
      </p:pic>
      <p:pic>
        <p:nvPicPr>
          <p:cNvPr id="7" name="Picture 4" descr="Resultat d'imatges de catastro y notario">
            <a:hlinkClick r:id="rId6"/>
          </p:cNvPr>
          <p:cNvPicPr>
            <a:picLocks noChangeAspect="1" noChangeArrowheads="1"/>
          </p:cNvPicPr>
          <p:nvPr/>
        </p:nvPicPr>
        <p:blipFill>
          <a:blip r:embed="rId7" cstate="print"/>
          <a:srcRect/>
          <a:stretch>
            <a:fillRect/>
          </a:stretch>
        </p:blipFill>
        <p:spPr bwMode="auto">
          <a:xfrm>
            <a:off x="3491879" y="1844824"/>
            <a:ext cx="1800201" cy="1440160"/>
          </a:xfrm>
          <a:prstGeom prst="rect">
            <a:avLst/>
          </a:prstGeom>
          <a:noFill/>
        </p:spPr>
      </p:pic>
      <p:pic>
        <p:nvPicPr>
          <p:cNvPr id="8" name="Picture 5" descr="reutilización catastral"/>
          <p:cNvPicPr>
            <a:picLocks noChangeAspect="1" noChangeArrowheads="1"/>
          </p:cNvPicPr>
          <p:nvPr/>
        </p:nvPicPr>
        <p:blipFill>
          <a:blip r:embed="rId8" cstate="print"/>
          <a:srcRect/>
          <a:stretch>
            <a:fillRect/>
          </a:stretch>
        </p:blipFill>
        <p:spPr bwMode="auto">
          <a:xfrm>
            <a:off x="3779912" y="3933056"/>
            <a:ext cx="2011710" cy="2186937"/>
          </a:xfrm>
          <a:prstGeom prst="rect">
            <a:avLst/>
          </a:prstGeom>
          <a:ln>
            <a:noFill/>
          </a:ln>
          <a:effectLst>
            <a:softEdge rad="112500"/>
          </a:effectLst>
        </p:spPr>
      </p:pic>
      <p:pic>
        <p:nvPicPr>
          <p:cNvPr id="9" name="Picture 6" descr="Resultat d'imatges de  catastro y notario">
            <a:hlinkClick r:id="rId9"/>
          </p:cNvPr>
          <p:cNvPicPr>
            <a:picLocks noChangeAspect="1" noChangeArrowheads="1"/>
          </p:cNvPicPr>
          <p:nvPr/>
        </p:nvPicPr>
        <p:blipFill>
          <a:blip r:embed="rId10" cstate="print"/>
          <a:srcRect/>
          <a:stretch>
            <a:fillRect/>
          </a:stretch>
        </p:blipFill>
        <p:spPr bwMode="auto">
          <a:xfrm>
            <a:off x="2843808" y="5301208"/>
            <a:ext cx="1296144" cy="595209"/>
          </a:xfrm>
          <a:prstGeom prst="rect">
            <a:avLst/>
          </a:prstGeom>
          <a:noFill/>
        </p:spPr>
      </p:pic>
      <p:pic>
        <p:nvPicPr>
          <p:cNvPr id="10" name="Picture 2" descr="Resultado de imagen de colegio de registradores">
            <a:hlinkClick r:id="rId11"/>
          </p:cNvPr>
          <p:cNvPicPr>
            <a:picLocks noChangeAspect="1" noChangeArrowheads="1"/>
          </p:cNvPicPr>
          <p:nvPr/>
        </p:nvPicPr>
        <p:blipFill>
          <a:blip r:embed="rId12" cstate="print"/>
          <a:srcRect/>
          <a:stretch>
            <a:fillRect/>
          </a:stretch>
        </p:blipFill>
        <p:spPr bwMode="auto">
          <a:xfrm>
            <a:off x="6516216" y="2852936"/>
            <a:ext cx="2040161" cy="1530121"/>
          </a:xfrm>
          <a:prstGeom prst="rect">
            <a:avLst/>
          </a:prstGeom>
          <a:noFill/>
          <a:ln>
            <a:solidFill>
              <a:schemeClr val="accent1"/>
            </a:solidFill>
          </a:ln>
        </p:spPr>
      </p:pic>
      <p:cxnSp>
        <p:nvCxnSpPr>
          <p:cNvPr id="13" name="12 Conector recto de flecha"/>
          <p:cNvCxnSpPr/>
          <p:nvPr/>
        </p:nvCxnSpPr>
        <p:spPr>
          <a:xfrm flipV="1">
            <a:off x="1907704" y="2492896"/>
            <a:ext cx="165618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427984" y="335699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4788024" y="335699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932040" y="2348880"/>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flipV="1">
            <a:off x="5148064" y="2132856"/>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796136" y="4005064"/>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5868144" y="4293096"/>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1835696" y="3212976"/>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2987824" y="2636912"/>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1547664" y="4149080"/>
            <a:ext cx="172819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flipH="1" flipV="1">
            <a:off x="1763688" y="4005064"/>
            <a:ext cx="158417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a:off x="1835696" y="1988840"/>
            <a:ext cx="165618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3059832" y="3933056"/>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flipV="1">
            <a:off x="3131840" y="3789040"/>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Marcador de número de diapositiva"/>
          <p:cNvSpPr>
            <a:spLocks noGrp="1"/>
          </p:cNvSpPr>
          <p:nvPr>
            <p:ph type="sldNum" sz="quarter" idx="12"/>
          </p:nvPr>
        </p:nvSpPr>
        <p:spPr/>
        <p:txBody>
          <a:bodyPr/>
          <a:lstStyle/>
          <a:p>
            <a:fld id="{1B66F887-9FA1-464F-AFD8-4623EEBAB42F}" type="slidenum">
              <a:rPr lang="es-ES" smtClean="0"/>
              <a:pPr/>
              <a:t>6</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strVal val="#ppt_w*0.70"/>
                                          </p:val>
                                        </p:tav>
                                        <p:tav tm="100000">
                                          <p:val>
                                            <p:strVal val="#ppt_w"/>
                                          </p:val>
                                        </p:tav>
                                      </p:tavLst>
                                    </p:anim>
                                    <p:anim calcmode="lin" valueType="num">
                                      <p:cBhvr>
                                        <p:cTn id="13" dur="1000" fill="hold"/>
                                        <p:tgtEl>
                                          <p:spTgt spid="30"/>
                                        </p:tgtEl>
                                        <p:attrNameLst>
                                          <p:attrName>ppt_h</p:attrName>
                                        </p:attrNameLst>
                                      </p:cBhvr>
                                      <p:tavLst>
                                        <p:tav tm="0">
                                          <p:val>
                                            <p:strVal val="#ppt_h"/>
                                          </p:val>
                                        </p:tav>
                                        <p:tav tm="100000">
                                          <p:val>
                                            <p:strVal val="#ppt_h"/>
                                          </p:val>
                                        </p:tav>
                                      </p:tavLst>
                                    </p:anim>
                                    <p:animEffect transition="in" filter="fade">
                                      <p:cBhvr>
                                        <p:cTn id="14" dur="1000"/>
                                        <p:tgtEl>
                                          <p:spTgt spid="30"/>
                                        </p:tgtEl>
                                      </p:cBhvr>
                                    </p:animEffect>
                                  </p:childTnLst>
                                </p:cTn>
                              </p:par>
                              <p:par>
                                <p:cTn id="15" presetID="55"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strVal val="#ppt_w*0.70"/>
                                          </p:val>
                                        </p:tav>
                                        <p:tav tm="100000">
                                          <p:val>
                                            <p:strVal val="#ppt_w"/>
                                          </p:val>
                                        </p:tav>
                                      </p:tavLst>
                                    </p:anim>
                                    <p:anim calcmode="lin" valueType="num">
                                      <p:cBhvr>
                                        <p:cTn id="25" dur="1000" fill="hold"/>
                                        <p:tgtEl>
                                          <p:spTgt spid="38"/>
                                        </p:tgtEl>
                                        <p:attrNameLst>
                                          <p:attrName>ppt_h</p:attrName>
                                        </p:attrNameLst>
                                      </p:cBhvr>
                                      <p:tavLst>
                                        <p:tav tm="0">
                                          <p:val>
                                            <p:strVal val="#ppt_h"/>
                                          </p:val>
                                        </p:tav>
                                        <p:tav tm="100000">
                                          <p:val>
                                            <p:strVal val="#ppt_h"/>
                                          </p:val>
                                        </p:tav>
                                      </p:tavLst>
                                    </p:anim>
                                    <p:animEffect transition="in" filter="fade">
                                      <p:cBhvr>
                                        <p:cTn id="26" dur="1000"/>
                                        <p:tgtEl>
                                          <p:spTgt spid="38"/>
                                        </p:tgtEl>
                                      </p:cBhvr>
                                    </p:animEffect>
                                  </p:childTnLst>
                                </p:cTn>
                              </p:par>
                              <p:par>
                                <p:cTn id="27" presetID="55"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0.70"/>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par>
                                <p:cTn id="32" presetID="55"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strVal val="#ppt_w*0.70"/>
                                          </p:val>
                                        </p:tav>
                                        <p:tav tm="100000">
                                          <p:val>
                                            <p:strVal val="#ppt_w"/>
                                          </p:val>
                                        </p:tav>
                                      </p:tavLst>
                                    </p:anim>
                                    <p:anim calcmode="lin" valueType="num">
                                      <p:cBhvr>
                                        <p:cTn id="35" dur="1000" fill="hold"/>
                                        <p:tgtEl>
                                          <p:spTgt spid="20"/>
                                        </p:tgtEl>
                                        <p:attrNameLst>
                                          <p:attrName>ppt_h</p:attrName>
                                        </p:attrNameLst>
                                      </p:cBhvr>
                                      <p:tavLst>
                                        <p:tav tm="0">
                                          <p:val>
                                            <p:strVal val="#ppt_h"/>
                                          </p:val>
                                        </p:tav>
                                        <p:tav tm="100000">
                                          <p:val>
                                            <p:strVal val="#ppt_h"/>
                                          </p:val>
                                        </p:tav>
                                      </p:tavLst>
                                    </p:anim>
                                    <p:animEffect transition="in" filter="fade">
                                      <p:cBhvr>
                                        <p:cTn id="36" dur="1000"/>
                                        <p:tgtEl>
                                          <p:spTgt spid="20"/>
                                        </p:tgtEl>
                                      </p:cBhvr>
                                    </p:animEffect>
                                  </p:childTnLst>
                                </p:cTn>
                              </p:par>
                              <p:par>
                                <p:cTn id="37" presetID="55"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strVal val="#ppt_w*0.70"/>
                                          </p:val>
                                        </p:tav>
                                        <p:tav tm="100000">
                                          <p:val>
                                            <p:strVal val="#ppt_w"/>
                                          </p:val>
                                        </p:tav>
                                      </p:tavLst>
                                    </p:anim>
                                    <p:anim calcmode="lin" valueType="num">
                                      <p:cBhvr>
                                        <p:cTn id="40" dur="1000" fill="hold"/>
                                        <p:tgtEl>
                                          <p:spTgt spid="16"/>
                                        </p:tgtEl>
                                        <p:attrNameLst>
                                          <p:attrName>ppt_h</p:attrName>
                                        </p:attrNameLst>
                                      </p:cBhvr>
                                      <p:tavLst>
                                        <p:tav tm="0">
                                          <p:val>
                                            <p:strVal val="#ppt_h"/>
                                          </p:val>
                                        </p:tav>
                                        <p:tav tm="100000">
                                          <p:val>
                                            <p:strVal val="#ppt_h"/>
                                          </p:val>
                                        </p:tav>
                                      </p:tavLst>
                                    </p:anim>
                                    <p:animEffect transition="in" filter="fade">
                                      <p:cBhvr>
                                        <p:cTn id="41" dur="1000"/>
                                        <p:tgtEl>
                                          <p:spTgt spid="16"/>
                                        </p:tgtEl>
                                      </p:cBhvr>
                                    </p:animEffect>
                                  </p:childTnLst>
                                </p:cTn>
                              </p:par>
                              <p:par>
                                <p:cTn id="42" presetID="55"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strVal val="#ppt_w*0.70"/>
                                          </p:val>
                                        </p:tav>
                                        <p:tav tm="100000">
                                          <p:val>
                                            <p:strVal val="#ppt_w"/>
                                          </p:val>
                                        </p:tav>
                                      </p:tavLst>
                                    </p:anim>
                                    <p:anim calcmode="lin" valueType="num">
                                      <p:cBhvr>
                                        <p:cTn id="45" dur="1000" fill="hold"/>
                                        <p:tgtEl>
                                          <p:spTgt spid="18"/>
                                        </p:tgtEl>
                                        <p:attrNameLst>
                                          <p:attrName>ppt_h</p:attrName>
                                        </p:attrNameLst>
                                      </p:cBhvr>
                                      <p:tavLst>
                                        <p:tav tm="0">
                                          <p:val>
                                            <p:strVal val="#ppt_h"/>
                                          </p:val>
                                        </p:tav>
                                        <p:tav tm="100000">
                                          <p:val>
                                            <p:strVal val="#ppt_h"/>
                                          </p:val>
                                        </p:tav>
                                      </p:tavLst>
                                    </p:anim>
                                    <p:animEffect transition="in" filter="fade">
                                      <p:cBhvr>
                                        <p:cTn id="46" dur="1000"/>
                                        <p:tgtEl>
                                          <p:spTgt spid="18"/>
                                        </p:tgtEl>
                                      </p:cBhvr>
                                    </p:animEffect>
                                  </p:childTnLst>
                                </p:cTn>
                              </p:par>
                              <p:par>
                                <p:cTn id="47" presetID="55"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strVal val="#ppt_w*0.70"/>
                                          </p:val>
                                        </p:tav>
                                        <p:tav tm="100000">
                                          <p:val>
                                            <p:strVal val="#ppt_w"/>
                                          </p:val>
                                        </p:tav>
                                      </p:tavLst>
                                    </p:anim>
                                    <p:anim calcmode="lin" valueType="num">
                                      <p:cBhvr>
                                        <p:cTn id="50" dur="1000" fill="hold"/>
                                        <p:tgtEl>
                                          <p:spTgt spid="22"/>
                                        </p:tgtEl>
                                        <p:attrNameLst>
                                          <p:attrName>ppt_h</p:attrName>
                                        </p:attrNameLst>
                                      </p:cBhvr>
                                      <p:tavLst>
                                        <p:tav tm="0">
                                          <p:val>
                                            <p:strVal val="#ppt_h"/>
                                          </p:val>
                                        </p:tav>
                                        <p:tav tm="100000">
                                          <p:val>
                                            <p:strVal val="#ppt_h"/>
                                          </p:val>
                                        </p:tav>
                                      </p:tavLst>
                                    </p:anim>
                                    <p:animEffect transition="in" filter="fade">
                                      <p:cBhvr>
                                        <p:cTn id="51" dur="1000"/>
                                        <p:tgtEl>
                                          <p:spTgt spid="22"/>
                                        </p:tgtEl>
                                      </p:cBhvr>
                                    </p:animEffect>
                                  </p:childTnLst>
                                </p:cTn>
                              </p:par>
                              <p:par>
                                <p:cTn id="52" presetID="55"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1000" fill="hold"/>
                                        <p:tgtEl>
                                          <p:spTgt spid="24"/>
                                        </p:tgtEl>
                                        <p:attrNameLst>
                                          <p:attrName>ppt_w</p:attrName>
                                        </p:attrNameLst>
                                      </p:cBhvr>
                                      <p:tavLst>
                                        <p:tav tm="0">
                                          <p:val>
                                            <p:strVal val="#ppt_w*0.70"/>
                                          </p:val>
                                        </p:tav>
                                        <p:tav tm="100000">
                                          <p:val>
                                            <p:strVal val="#ppt_w"/>
                                          </p:val>
                                        </p:tav>
                                      </p:tavLst>
                                    </p:anim>
                                    <p:anim calcmode="lin" valueType="num">
                                      <p:cBhvr>
                                        <p:cTn id="55" dur="1000" fill="hold"/>
                                        <p:tgtEl>
                                          <p:spTgt spid="24"/>
                                        </p:tgtEl>
                                        <p:attrNameLst>
                                          <p:attrName>ppt_h</p:attrName>
                                        </p:attrNameLst>
                                      </p:cBhvr>
                                      <p:tavLst>
                                        <p:tav tm="0">
                                          <p:val>
                                            <p:strVal val="#ppt_h"/>
                                          </p:val>
                                        </p:tav>
                                        <p:tav tm="100000">
                                          <p:val>
                                            <p:strVal val="#ppt_h"/>
                                          </p:val>
                                        </p:tav>
                                      </p:tavLst>
                                    </p:anim>
                                    <p:animEffect transition="in" filter="fade">
                                      <p:cBhvr>
                                        <p:cTn id="56" dur="1000"/>
                                        <p:tgtEl>
                                          <p:spTgt spid="24"/>
                                        </p:tgtEl>
                                      </p:cBhvr>
                                    </p:animEffect>
                                  </p:childTnLst>
                                </p:cTn>
                              </p:par>
                              <p:par>
                                <p:cTn id="57" presetID="55"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ppt_w</p:attrName>
                                        </p:attrNameLst>
                                      </p:cBhvr>
                                      <p:tavLst>
                                        <p:tav tm="0">
                                          <p:val>
                                            <p:strVal val="#ppt_w*0.70"/>
                                          </p:val>
                                        </p:tav>
                                        <p:tav tm="100000">
                                          <p:val>
                                            <p:strVal val="#ppt_w"/>
                                          </p:val>
                                        </p:tav>
                                      </p:tavLst>
                                    </p:anim>
                                    <p:anim calcmode="lin" valueType="num">
                                      <p:cBhvr>
                                        <p:cTn id="60" dur="1000" fill="hold"/>
                                        <p:tgtEl>
                                          <p:spTgt spid="26"/>
                                        </p:tgtEl>
                                        <p:attrNameLst>
                                          <p:attrName>ppt_h</p:attrName>
                                        </p:attrNameLst>
                                      </p:cBhvr>
                                      <p:tavLst>
                                        <p:tav tm="0">
                                          <p:val>
                                            <p:strVal val="#ppt_h"/>
                                          </p:val>
                                        </p:tav>
                                        <p:tav tm="100000">
                                          <p:val>
                                            <p:strVal val="#ppt_h"/>
                                          </p:val>
                                        </p:tav>
                                      </p:tavLst>
                                    </p:anim>
                                    <p:animEffect transition="in" filter="fade">
                                      <p:cBhvr>
                                        <p:cTn id="61" dur="1000"/>
                                        <p:tgtEl>
                                          <p:spTgt spid="26"/>
                                        </p:tgtEl>
                                      </p:cBhvr>
                                    </p:animEffect>
                                  </p:childTnLst>
                                </p:cTn>
                              </p:par>
                              <p:par>
                                <p:cTn id="62" presetID="55"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1000" fill="hold"/>
                                        <p:tgtEl>
                                          <p:spTgt spid="28"/>
                                        </p:tgtEl>
                                        <p:attrNameLst>
                                          <p:attrName>ppt_w</p:attrName>
                                        </p:attrNameLst>
                                      </p:cBhvr>
                                      <p:tavLst>
                                        <p:tav tm="0">
                                          <p:val>
                                            <p:strVal val="#ppt_w*0.70"/>
                                          </p:val>
                                        </p:tav>
                                        <p:tav tm="100000">
                                          <p:val>
                                            <p:strVal val="#ppt_w"/>
                                          </p:val>
                                        </p:tav>
                                      </p:tavLst>
                                    </p:anim>
                                    <p:anim calcmode="lin" valueType="num">
                                      <p:cBhvr>
                                        <p:cTn id="65" dur="1000" fill="hold"/>
                                        <p:tgtEl>
                                          <p:spTgt spid="28"/>
                                        </p:tgtEl>
                                        <p:attrNameLst>
                                          <p:attrName>ppt_h</p:attrName>
                                        </p:attrNameLst>
                                      </p:cBhvr>
                                      <p:tavLst>
                                        <p:tav tm="0">
                                          <p:val>
                                            <p:strVal val="#ppt_h"/>
                                          </p:val>
                                        </p:tav>
                                        <p:tav tm="100000">
                                          <p:val>
                                            <p:strVal val="#ppt_h"/>
                                          </p:val>
                                        </p:tav>
                                      </p:tavLst>
                                    </p:anim>
                                    <p:animEffect transition="in" filter="fade">
                                      <p:cBhvr>
                                        <p:cTn id="66" dur="10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strVal val="#ppt_w*0.70"/>
                                          </p:val>
                                        </p:tav>
                                        <p:tav tm="100000">
                                          <p:val>
                                            <p:strVal val="#ppt_w"/>
                                          </p:val>
                                        </p:tav>
                                      </p:tavLst>
                                    </p:anim>
                                    <p:anim calcmode="lin" valueType="num">
                                      <p:cBhvr>
                                        <p:cTn id="72" dur="1000" fill="hold"/>
                                        <p:tgtEl>
                                          <p:spTgt spid="34"/>
                                        </p:tgtEl>
                                        <p:attrNameLst>
                                          <p:attrName>ppt_h</p:attrName>
                                        </p:attrNameLst>
                                      </p:cBhvr>
                                      <p:tavLst>
                                        <p:tav tm="0">
                                          <p:val>
                                            <p:strVal val="#ppt_h"/>
                                          </p:val>
                                        </p:tav>
                                        <p:tav tm="100000">
                                          <p:val>
                                            <p:strVal val="#ppt_h"/>
                                          </p:val>
                                        </p:tav>
                                      </p:tavLst>
                                    </p:anim>
                                    <p:animEffect transition="in" filter="fade">
                                      <p:cBhvr>
                                        <p:cTn id="73" dur="1000"/>
                                        <p:tgtEl>
                                          <p:spTgt spid="34"/>
                                        </p:tgtEl>
                                      </p:cBhvr>
                                    </p:animEffect>
                                  </p:childTnLst>
                                </p:cTn>
                              </p:par>
                              <p:par>
                                <p:cTn id="74" presetID="55"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strVal val="#ppt_w*0.70"/>
                                          </p:val>
                                        </p:tav>
                                        <p:tav tm="100000">
                                          <p:val>
                                            <p:strVal val="#ppt_w"/>
                                          </p:val>
                                        </p:tav>
                                      </p:tavLst>
                                    </p:anim>
                                    <p:anim calcmode="lin" valueType="num">
                                      <p:cBhvr>
                                        <p:cTn id="77" dur="1000" fill="hold"/>
                                        <p:tgtEl>
                                          <p:spTgt spid="36"/>
                                        </p:tgtEl>
                                        <p:attrNameLst>
                                          <p:attrName>ppt_h</p:attrName>
                                        </p:attrNameLst>
                                      </p:cBhvr>
                                      <p:tavLst>
                                        <p:tav tm="0">
                                          <p:val>
                                            <p:strVal val="#ppt_h"/>
                                          </p:val>
                                        </p:tav>
                                        <p:tav tm="100000">
                                          <p:val>
                                            <p:strVal val="#ppt_h"/>
                                          </p:val>
                                        </p:tav>
                                      </p:tavLst>
                                    </p:anim>
                                    <p:animEffect transition="in" filter="fade">
                                      <p:cBhvr>
                                        <p:cTn id="7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133121" name="Rectangle 1"/>
          <p:cNvSpPr>
            <a:spLocks noChangeArrowheads="1"/>
          </p:cNvSpPr>
          <p:nvPr/>
        </p:nvSpPr>
        <p:spPr bwMode="auto">
          <a:xfrm>
            <a:off x="323528" y="1628800"/>
            <a:ext cx="864096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200" dirty="0" smtClean="0">
                <a:solidFill>
                  <a:srgbClr val="44546A"/>
                </a:solidFill>
                <a:ea typeface="Calibri" pitchFamily="34" charset="0"/>
                <a:cs typeface="Times New Roman" pitchFamily="18" charset="0"/>
              </a:rPr>
              <a:t>The coordination procedures must be </a:t>
            </a:r>
            <a:r>
              <a:rPr lang="en-US" sz="2200" b="1" dirty="0" smtClean="0">
                <a:solidFill>
                  <a:srgbClr val="44546A"/>
                </a:solidFill>
                <a:ea typeface="Calibri" pitchFamily="34" charset="0"/>
                <a:cs typeface="Times New Roman" pitchFamily="18" charset="0"/>
              </a:rPr>
              <a:t>agile and predictable</a:t>
            </a:r>
            <a:r>
              <a:rPr lang="en-US" sz="2200" dirty="0" smtClean="0">
                <a:solidFill>
                  <a:srgbClr val="44546A"/>
                </a:solidFill>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2200" dirty="0" smtClean="0">
              <a:solidFill>
                <a:srgbClr val="44546A"/>
              </a:solidFill>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200" dirty="0" smtClean="0">
                <a:solidFill>
                  <a:srgbClr val="44546A"/>
                </a:solidFill>
                <a:ea typeface="Calibri" pitchFamily="34" charset="0"/>
                <a:cs typeface="Times New Roman" pitchFamily="18" charset="0"/>
              </a:rPr>
              <a:t>Establishing a </a:t>
            </a:r>
            <a:r>
              <a:rPr lang="en-US" sz="2200" b="1" dirty="0" smtClean="0">
                <a:solidFill>
                  <a:srgbClr val="44546A"/>
                </a:solidFill>
                <a:ea typeface="Calibri" pitchFamily="34" charset="0"/>
                <a:cs typeface="Times New Roman" pitchFamily="18" charset="0"/>
              </a:rPr>
              <a:t>fluid and safe exchange </a:t>
            </a:r>
            <a:r>
              <a:rPr lang="en-US" sz="2200" dirty="0" smtClean="0">
                <a:solidFill>
                  <a:srgbClr val="44546A"/>
                </a:solidFill>
                <a:ea typeface="Calibri" pitchFamily="34" charset="0"/>
                <a:cs typeface="Times New Roman" pitchFamily="18" charset="0"/>
              </a:rPr>
              <a:t>of information between all the agents involved in the real estate traffic.</a:t>
            </a:r>
          </a:p>
        </p:txBody>
      </p:sp>
      <p:sp>
        <p:nvSpPr>
          <p:cNvPr id="6" name="5 Rectángulo"/>
          <p:cNvSpPr/>
          <p:nvPr/>
        </p:nvSpPr>
        <p:spPr>
          <a:xfrm>
            <a:off x="1187624" y="5733256"/>
            <a:ext cx="6264696" cy="430887"/>
          </a:xfrm>
          <a:prstGeom prst="rect">
            <a:avLst/>
          </a:prstGeom>
        </p:spPr>
        <p:txBody>
          <a:bodyPr wrap="square">
            <a:spAutoFit/>
          </a:bodyPr>
          <a:lstStyle/>
          <a:p>
            <a:r>
              <a:rPr lang="es-ES" sz="2200" b="1" dirty="0" err="1" smtClean="0">
                <a:solidFill>
                  <a:srgbClr val="44546A"/>
                </a:solidFill>
                <a:ea typeface="Calibri" pitchFamily="34" charset="0"/>
                <a:cs typeface="Times New Roman" pitchFamily="18" charset="0"/>
              </a:rPr>
              <a:t>Unattended</a:t>
            </a:r>
            <a:r>
              <a:rPr lang="es-ES" sz="2200" b="1" dirty="0" smtClean="0">
                <a:solidFill>
                  <a:srgbClr val="44546A"/>
                </a:solidFill>
                <a:ea typeface="Calibri" pitchFamily="34" charset="0"/>
                <a:cs typeface="Times New Roman" pitchFamily="18" charset="0"/>
              </a:rPr>
              <a:t> machine </a:t>
            </a:r>
            <a:r>
              <a:rPr lang="es-ES" sz="2200" b="1" dirty="0" err="1" smtClean="0">
                <a:solidFill>
                  <a:srgbClr val="44546A"/>
                </a:solidFill>
                <a:ea typeface="Calibri" pitchFamily="34" charset="0"/>
                <a:cs typeface="Times New Roman" pitchFamily="18" charset="0"/>
              </a:rPr>
              <a:t>to</a:t>
            </a:r>
            <a:r>
              <a:rPr lang="es-ES" sz="2200" b="1" dirty="0" smtClean="0">
                <a:solidFill>
                  <a:srgbClr val="44546A"/>
                </a:solidFill>
                <a:ea typeface="Calibri" pitchFamily="34" charset="0"/>
                <a:cs typeface="Times New Roman" pitchFamily="18" charset="0"/>
              </a:rPr>
              <a:t> machine </a:t>
            </a:r>
            <a:r>
              <a:rPr lang="es-ES" sz="2200" b="1" dirty="0" err="1" smtClean="0">
                <a:solidFill>
                  <a:srgbClr val="44546A"/>
                </a:solidFill>
                <a:ea typeface="Calibri" pitchFamily="34" charset="0"/>
                <a:cs typeface="Times New Roman" pitchFamily="18" charset="0"/>
              </a:rPr>
              <a:t>communication</a:t>
            </a:r>
            <a:endParaRPr lang="es-ES" sz="2200" b="1" dirty="0" smtClean="0">
              <a:solidFill>
                <a:srgbClr val="44546A"/>
              </a:solidFill>
              <a:ea typeface="Calibri" pitchFamily="34" charset="0"/>
              <a:cs typeface="Times New Roman" pitchFamily="18" charset="0"/>
            </a:endParaRPr>
          </a:p>
        </p:txBody>
      </p:sp>
      <p:pic>
        <p:nvPicPr>
          <p:cNvPr id="133123" name="Picture 3" descr="Resultado de imagen de web service">
            <a:hlinkClick r:id="rId2"/>
          </p:cNvPr>
          <p:cNvPicPr>
            <a:picLocks noChangeAspect="1" noChangeArrowheads="1"/>
          </p:cNvPicPr>
          <p:nvPr/>
        </p:nvPicPr>
        <p:blipFill>
          <a:blip r:embed="rId3" cstate="print"/>
          <a:srcRect l="-1280"/>
          <a:stretch>
            <a:fillRect/>
          </a:stretch>
        </p:blipFill>
        <p:spPr bwMode="auto">
          <a:xfrm>
            <a:off x="3707904" y="3429000"/>
            <a:ext cx="4196431" cy="1981201"/>
          </a:xfrm>
          <a:prstGeom prst="rect">
            <a:avLst/>
          </a:prstGeom>
          <a:noFill/>
        </p:spPr>
      </p:pic>
      <p:sp>
        <p:nvSpPr>
          <p:cNvPr id="9" name="8 Rectángulo"/>
          <p:cNvSpPr/>
          <p:nvPr/>
        </p:nvSpPr>
        <p:spPr>
          <a:xfrm rot="20086339">
            <a:off x="1043608" y="3501008"/>
            <a:ext cx="40036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Web </a:t>
            </a:r>
            <a:r>
              <a:rPr lang="es-E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Services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Marcador de número de diapositiva"/>
          <p:cNvSpPr>
            <a:spLocks noGrp="1"/>
          </p:cNvSpPr>
          <p:nvPr>
            <p:ph type="sldNum" sz="quarter" idx="12"/>
          </p:nvPr>
        </p:nvSpPr>
        <p:spPr/>
        <p:txBody>
          <a:bodyPr/>
          <a:lstStyle/>
          <a:p>
            <a:fld id="{1B66F887-9FA1-464F-AFD8-4623EEBAB42F}" type="slidenum">
              <a:rPr lang="es-ES" smtClean="0"/>
              <a:pPr/>
              <a:t>7</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67744" y="1772816"/>
            <a:ext cx="5328592" cy="1200329"/>
          </a:xfrm>
          <a:prstGeom prst="rect">
            <a:avLst/>
          </a:prstGeom>
        </p:spPr>
        <p:txBody>
          <a:bodyPr wrap="square">
            <a:spAutoFit/>
          </a:bodyPr>
          <a:lstStyle/>
          <a:p>
            <a:r>
              <a:rPr lang="en-US" sz="2400" b="1" dirty="0" smtClean="0"/>
              <a:t>Cadastral certification  (with GML)</a:t>
            </a:r>
          </a:p>
          <a:p>
            <a:endParaRPr lang="en-US" sz="2400" b="1" dirty="0" smtClean="0"/>
          </a:p>
          <a:p>
            <a:endParaRPr lang="es-ES" sz="2400" b="1" dirty="0"/>
          </a:p>
        </p:txBody>
      </p:sp>
      <p:sp>
        <p:nvSpPr>
          <p:cNvPr id="5" name="4 Rectángulo"/>
          <p:cNvSpPr/>
          <p:nvPr/>
        </p:nvSpPr>
        <p:spPr>
          <a:xfrm>
            <a:off x="2258654" y="2636912"/>
            <a:ext cx="6885346" cy="461665"/>
          </a:xfrm>
          <a:prstGeom prst="rect">
            <a:avLst/>
          </a:prstGeom>
        </p:spPr>
        <p:txBody>
          <a:bodyPr wrap="none">
            <a:spAutoFit/>
          </a:bodyPr>
          <a:lstStyle/>
          <a:p>
            <a:pPr>
              <a:buNone/>
            </a:pPr>
            <a:r>
              <a:rPr lang="en-US" sz="2400" b="1" dirty="0" smtClean="0"/>
              <a:t>Alternative  geo-referenced representation  (in GML)</a:t>
            </a:r>
            <a:endParaRPr lang="es-ES" sz="2400" b="1" dirty="0"/>
          </a:p>
        </p:txBody>
      </p:sp>
      <p:sp>
        <p:nvSpPr>
          <p:cNvPr id="6" name="5 Rectángulo"/>
          <p:cNvSpPr/>
          <p:nvPr/>
        </p:nvSpPr>
        <p:spPr>
          <a:xfrm>
            <a:off x="2339752" y="3356992"/>
            <a:ext cx="3823611" cy="461665"/>
          </a:xfrm>
          <a:prstGeom prst="rect">
            <a:avLst/>
          </a:prstGeom>
        </p:spPr>
        <p:txBody>
          <a:bodyPr wrap="none">
            <a:spAutoFit/>
          </a:bodyPr>
          <a:lstStyle/>
          <a:p>
            <a:r>
              <a:rPr lang="en-US" sz="2400" b="1" dirty="0" smtClean="0"/>
              <a:t>Graphical validation report </a:t>
            </a:r>
            <a:endParaRPr lang="es-ES" sz="2400" dirty="0"/>
          </a:p>
        </p:txBody>
      </p:sp>
      <p:pic>
        <p:nvPicPr>
          <p:cNvPr id="7" name="6 Imagen" descr="csv_carto_gml.png"/>
          <p:cNvPicPr>
            <a:picLocks noChangeAspect="1"/>
          </p:cNvPicPr>
          <p:nvPr/>
        </p:nvPicPr>
        <p:blipFill>
          <a:blip r:embed="rId2" cstate="print"/>
          <a:srcRect/>
          <a:stretch>
            <a:fillRect/>
          </a:stretch>
        </p:blipFill>
        <p:spPr>
          <a:xfrm>
            <a:off x="2771800" y="4653136"/>
            <a:ext cx="5976664" cy="1923524"/>
          </a:xfrm>
          <a:prstGeom prst="rect">
            <a:avLst/>
          </a:prstGeom>
        </p:spPr>
      </p:pic>
      <p:sp>
        <p:nvSpPr>
          <p:cNvPr id="8" name="7 Rectángulo"/>
          <p:cNvSpPr/>
          <p:nvPr/>
        </p:nvSpPr>
        <p:spPr>
          <a:xfrm rot="20086339">
            <a:off x="11219" y="1405817"/>
            <a:ext cx="389081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es-E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documents</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Rectángulo"/>
          <p:cNvSpPr/>
          <p:nvPr/>
        </p:nvSpPr>
        <p:spPr>
          <a:xfrm rot="20086339">
            <a:off x="1639944" y="4574171"/>
            <a:ext cx="12804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CSV</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9 Marcador de número de diapositiva"/>
          <p:cNvSpPr>
            <a:spLocks noGrp="1"/>
          </p:cNvSpPr>
          <p:nvPr>
            <p:ph type="sldNum" sz="quarter" idx="12"/>
          </p:nvPr>
        </p:nvSpPr>
        <p:spPr/>
        <p:txBody>
          <a:bodyPr/>
          <a:lstStyle/>
          <a:p>
            <a:fld id="{1B66F887-9FA1-464F-AFD8-4623EEBAB42F}" type="slidenum">
              <a:rPr lang="es-ES" smtClean="0"/>
              <a:pPr/>
              <a:t>8</a:t>
            </a:fld>
            <a:endParaRPr lang="es-ES"/>
          </a:p>
        </p:txBody>
      </p:sp>
      <p:sp>
        <p:nvSpPr>
          <p:cNvPr id="11" name="10 Rectángulo"/>
          <p:cNvSpPr/>
          <p:nvPr/>
        </p:nvSpPr>
        <p:spPr>
          <a:xfrm>
            <a:off x="179512" y="4293096"/>
            <a:ext cx="2528962" cy="369332"/>
          </a:xfrm>
          <a:prstGeom prst="rect">
            <a:avLst/>
          </a:prstGeom>
        </p:spPr>
        <p:txBody>
          <a:bodyPr wrap="none">
            <a:spAutoFit/>
          </a:bodyPr>
          <a:lstStyle/>
          <a:p>
            <a:r>
              <a:rPr lang="en-US" dirty="0" smtClean="0">
                <a:solidFill>
                  <a:srgbClr val="002060"/>
                </a:solidFill>
              </a:rPr>
              <a:t>Secure Verification Code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Resultado de imagen de citizens icono">
            <a:hlinkClick r:id="rId2"/>
          </p:cNvPr>
          <p:cNvPicPr/>
          <p:nvPr/>
        </p:nvPicPr>
        <p:blipFill>
          <a:blip r:embed="rId3" cstate="print"/>
          <a:srcRect/>
          <a:stretch>
            <a:fillRect/>
          </a:stretch>
        </p:blipFill>
        <p:spPr bwMode="auto">
          <a:xfrm>
            <a:off x="251520" y="1772816"/>
            <a:ext cx="1368152" cy="1536377"/>
          </a:xfrm>
          <a:prstGeom prst="rect">
            <a:avLst/>
          </a:prstGeom>
          <a:noFill/>
          <a:ln w="9525">
            <a:noFill/>
            <a:miter lim="800000"/>
            <a:headEnd/>
            <a:tailEnd/>
          </a:ln>
        </p:spPr>
      </p:pic>
      <p:pic>
        <p:nvPicPr>
          <p:cNvPr id="6" name="Picture 4" descr="Resultado de imagen de icono de topografo">
            <a:hlinkClick r:id="rId4"/>
          </p:cNvPr>
          <p:cNvPicPr>
            <a:picLocks noChangeAspect="1" noChangeArrowheads="1"/>
          </p:cNvPicPr>
          <p:nvPr/>
        </p:nvPicPr>
        <p:blipFill>
          <a:blip r:embed="rId5" cstate="print"/>
          <a:srcRect/>
          <a:stretch>
            <a:fillRect/>
          </a:stretch>
        </p:blipFill>
        <p:spPr bwMode="auto">
          <a:xfrm>
            <a:off x="2339752" y="2636912"/>
            <a:ext cx="606168" cy="720080"/>
          </a:xfrm>
          <a:prstGeom prst="rect">
            <a:avLst/>
          </a:prstGeom>
          <a:noFill/>
        </p:spPr>
      </p:pic>
      <p:pic>
        <p:nvPicPr>
          <p:cNvPr id="7" name="Picture 4" descr="Resultat d'imatges de catastro y notario">
            <a:hlinkClick r:id="rId6"/>
          </p:cNvPr>
          <p:cNvPicPr>
            <a:picLocks noChangeAspect="1" noChangeArrowheads="1"/>
          </p:cNvPicPr>
          <p:nvPr/>
        </p:nvPicPr>
        <p:blipFill>
          <a:blip r:embed="rId7" cstate="print"/>
          <a:srcRect/>
          <a:stretch>
            <a:fillRect/>
          </a:stretch>
        </p:blipFill>
        <p:spPr bwMode="auto">
          <a:xfrm>
            <a:off x="3419871" y="1340768"/>
            <a:ext cx="1800201" cy="1440160"/>
          </a:xfrm>
          <a:prstGeom prst="rect">
            <a:avLst/>
          </a:prstGeom>
          <a:noFill/>
        </p:spPr>
      </p:pic>
      <p:pic>
        <p:nvPicPr>
          <p:cNvPr id="8" name="Picture 5" descr="reutilización catastral"/>
          <p:cNvPicPr>
            <a:picLocks noChangeAspect="1" noChangeArrowheads="1"/>
          </p:cNvPicPr>
          <p:nvPr/>
        </p:nvPicPr>
        <p:blipFill>
          <a:blip r:embed="rId8" cstate="print"/>
          <a:srcRect/>
          <a:stretch>
            <a:fillRect/>
          </a:stretch>
        </p:blipFill>
        <p:spPr bwMode="auto">
          <a:xfrm>
            <a:off x="3707904" y="3429000"/>
            <a:ext cx="2011710" cy="2186937"/>
          </a:xfrm>
          <a:prstGeom prst="rect">
            <a:avLst/>
          </a:prstGeom>
          <a:ln>
            <a:noFill/>
          </a:ln>
          <a:effectLst>
            <a:softEdge rad="112500"/>
          </a:effectLst>
        </p:spPr>
      </p:pic>
      <p:pic>
        <p:nvPicPr>
          <p:cNvPr id="9" name="Picture 6" descr="Resultat d'imatges de  catastro y notario">
            <a:hlinkClick r:id="rId9"/>
          </p:cNvPr>
          <p:cNvPicPr>
            <a:picLocks noChangeAspect="1" noChangeArrowheads="1"/>
          </p:cNvPicPr>
          <p:nvPr/>
        </p:nvPicPr>
        <p:blipFill>
          <a:blip r:embed="rId10" cstate="print"/>
          <a:srcRect/>
          <a:stretch>
            <a:fillRect/>
          </a:stretch>
        </p:blipFill>
        <p:spPr bwMode="auto">
          <a:xfrm>
            <a:off x="2771800" y="4797152"/>
            <a:ext cx="1296144" cy="595209"/>
          </a:xfrm>
          <a:prstGeom prst="rect">
            <a:avLst/>
          </a:prstGeom>
          <a:noFill/>
        </p:spPr>
      </p:pic>
      <p:pic>
        <p:nvPicPr>
          <p:cNvPr id="10" name="Picture 2" descr="Resultado de imagen de colegio de registradores">
            <a:hlinkClick r:id="rId11"/>
          </p:cNvPr>
          <p:cNvPicPr>
            <a:picLocks noChangeAspect="1" noChangeArrowheads="1"/>
          </p:cNvPicPr>
          <p:nvPr/>
        </p:nvPicPr>
        <p:blipFill>
          <a:blip r:embed="rId12" cstate="print"/>
          <a:srcRect/>
          <a:stretch>
            <a:fillRect/>
          </a:stretch>
        </p:blipFill>
        <p:spPr bwMode="auto">
          <a:xfrm>
            <a:off x="6444208" y="2348880"/>
            <a:ext cx="2040161" cy="1530121"/>
          </a:xfrm>
          <a:prstGeom prst="rect">
            <a:avLst/>
          </a:prstGeom>
          <a:noFill/>
          <a:ln>
            <a:solidFill>
              <a:schemeClr val="accent1"/>
            </a:solidFill>
          </a:ln>
        </p:spPr>
      </p:pic>
      <p:cxnSp>
        <p:nvCxnSpPr>
          <p:cNvPr id="13" name="12 Conector recto de flecha"/>
          <p:cNvCxnSpPr/>
          <p:nvPr/>
        </p:nvCxnSpPr>
        <p:spPr>
          <a:xfrm flipV="1">
            <a:off x="1835696" y="1988840"/>
            <a:ext cx="165618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4355976" y="285293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V="1">
            <a:off x="4716016" y="285293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4860032" y="1844824"/>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H="1" flipV="1">
            <a:off x="5076056" y="1628800"/>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flipH="1">
            <a:off x="5724128" y="3501008"/>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flipV="1">
            <a:off x="5796136" y="3789040"/>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a:off x="1763688" y="2708920"/>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2915816" y="2132856"/>
            <a:ext cx="792088"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1475656" y="3645024"/>
            <a:ext cx="172819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flipH="1" flipV="1">
            <a:off x="1691680" y="3501008"/>
            <a:ext cx="158417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H="1">
            <a:off x="1763688" y="1484784"/>
            <a:ext cx="165618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 name="39 Imagen" descr="csv_carto_gml.png"/>
          <p:cNvPicPr>
            <a:picLocks noChangeAspect="1"/>
          </p:cNvPicPr>
          <p:nvPr/>
        </p:nvPicPr>
        <p:blipFill>
          <a:blip r:embed="rId13" cstate="print"/>
          <a:srcRect/>
          <a:stretch>
            <a:fillRect/>
          </a:stretch>
        </p:blipFill>
        <p:spPr>
          <a:xfrm>
            <a:off x="4932040" y="1772816"/>
            <a:ext cx="1872208" cy="432048"/>
          </a:xfrm>
          <a:prstGeom prst="rect">
            <a:avLst/>
          </a:prstGeom>
        </p:spPr>
      </p:pic>
      <p:pic>
        <p:nvPicPr>
          <p:cNvPr id="41" name="40 Imagen" descr="csv_carto_gml.png"/>
          <p:cNvPicPr>
            <a:picLocks noChangeAspect="1"/>
          </p:cNvPicPr>
          <p:nvPr/>
        </p:nvPicPr>
        <p:blipFill>
          <a:blip r:embed="rId13" cstate="print"/>
          <a:srcRect/>
          <a:stretch>
            <a:fillRect/>
          </a:stretch>
        </p:blipFill>
        <p:spPr>
          <a:xfrm>
            <a:off x="5076056" y="4149080"/>
            <a:ext cx="1872208" cy="432048"/>
          </a:xfrm>
          <a:prstGeom prst="rect">
            <a:avLst/>
          </a:prstGeom>
        </p:spPr>
      </p:pic>
      <p:pic>
        <p:nvPicPr>
          <p:cNvPr id="42" name="41 Imagen" descr="csv_carto_gml.png"/>
          <p:cNvPicPr>
            <a:picLocks noChangeAspect="1"/>
          </p:cNvPicPr>
          <p:nvPr/>
        </p:nvPicPr>
        <p:blipFill>
          <a:blip r:embed="rId13" cstate="print"/>
          <a:srcRect/>
          <a:stretch>
            <a:fillRect/>
          </a:stretch>
        </p:blipFill>
        <p:spPr>
          <a:xfrm>
            <a:off x="4788024" y="3573016"/>
            <a:ext cx="1872208" cy="432048"/>
          </a:xfrm>
          <a:prstGeom prst="rect">
            <a:avLst/>
          </a:prstGeom>
        </p:spPr>
      </p:pic>
      <p:pic>
        <p:nvPicPr>
          <p:cNvPr id="43" name="42 Imagen" descr="csv_carto_gml.png"/>
          <p:cNvPicPr>
            <a:picLocks noChangeAspect="1"/>
          </p:cNvPicPr>
          <p:nvPr/>
        </p:nvPicPr>
        <p:blipFill>
          <a:blip r:embed="rId13" cstate="print"/>
          <a:srcRect/>
          <a:stretch>
            <a:fillRect/>
          </a:stretch>
        </p:blipFill>
        <p:spPr>
          <a:xfrm>
            <a:off x="5364088" y="2420888"/>
            <a:ext cx="1872208" cy="432048"/>
          </a:xfrm>
          <a:prstGeom prst="rect">
            <a:avLst/>
          </a:prstGeom>
        </p:spPr>
      </p:pic>
      <p:pic>
        <p:nvPicPr>
          <p:cNvPr id="44" name="43 Imagen" descr="csv_carto_gml.png"/>
          <p:cNvPicPr>
            <a:picLocks noChangeAspect="1"/>
          </p:cNvPicPr>
          <p:nvPr/>
        </p:nvPicPr>
        <p:blipFill>
          <a:blip r:embed="rId13" cstate="print"/>
          <a:srcRect/>
          <a:stretch>
            <a:fillRect/>
          </a:stretch>
        </p:blipFill>
        <p:spPr>
          <a:xfrm>
            <a:off x="3779912" y="2708920"/>
            <a:ext cx="1872208" cy="432048"/>
          </a:xfrm>
          <a:prstGeom prst="rect">
            <a:avLst/>
          </a:prstGeom>
        </p:spPr>
      </p:pic>
      <p:pic>
        <p:nvPicPr>
          <p:cNvPr id="45" name="44 Imagen" descr="csv_carto_gml.png"/>
          <p:cNvPicPr>
            <a:picLocks noChangeAspect="1"/>
          </p:cNvPicPr>
          <p:nvPr/>
        </p:nvPicPr>
        <p:blipFill>
          <a:blip r:embed="rId13" cstate="print"/>
          <a:srcRect/>
          <a:stretch>
            <a:fillRect/>
          </a:stretch>
        </p:blipFill>
        <p:spPr>
          <a:xfrm>
            <a:off x="2483768" y="1988840"/>
            <a:ext cx="1872208" cy="432048"/>
          </a:xfrm>
          <a:prstGeom prst="rect">
            <a:avLst/>
          </a:prstGeom>
        </p:spPr>
      </p:pic>
      <p:cxnSp>
        <p:nvCxnSpPr>
          <p:cNvPr id="52" name="51 Conector recto de flecha"/>
          <p:cNvCxnSpPr/>
          <p:nvPr/>
        </p:nvCxnSpPr>
        <p:spPr>
          <a:xfrm>
            <a:off x="2987824" y="3429000"/>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flipH="1" flipV="1">
            <a:off x="3059832" y="3284984"/>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Marcador de número de diapositiva"/>
          <p:cNvSpPr>
            <a:spLocks noGrp="1"/>
          </p:cNvSpPr>
          <p:nvPr>
            <p:ph type="sldNum" sz="quarter" idx="12"/>
          </p:nvPr>
        </p:nvSpPr>
        <p:spPr/>
        <p:txBody>
          <a:bodyPr/>
          <a:lstStyle/>
          <a:p>
            <a:fld id="{1B66F887-9FA1-464F-AFD8-4623EEBAB42F}" type="slidenum">
              <a:rPr lang="es-ES" smtClean="0"/>
              <a:pPr/>
              <a:t>9</a:t>
            </a:fld>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5545</TotalTime>
  <Words>1678</Words>
  <Application>Microsoft Office PowerPoint</Application>
  <PresentationFormat>Presentación en pantalla (4:3)</PresentationFormat>
  <Paragraphs>305</Paragraphs>
  <Slides>50</Slides>
  <Notes>17</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Tema de Office</vt:lpstr>
      <vt:lpstr>Diapositiva 1</vt:lpstr>
      <vt:lpstr>Diapositiva 2</vt:lpstr>
      <vt:lpstr>Law 13/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Many thing to do still. We just have begonen</vt:lpstr>
      <vt:lpstr>Diapositiva 50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05374200C</dc:creator>
  <cp:lastModifiedBy>05374200c</cp:lastModifiedBy>
  <cp:revision>555</cp:revision>
  <dcterms:created xsi:type="dcterms:W3CDTF">2017-04-25T10:30:29Z</dcterms:created>
  <dcterms:modified xsi:type="dcterms:W3CDTF">2017-05-05T08:45:59Z</dcterms:modified>
</cp:coreProperties>
</file>