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57" r:id="rId3"/>
    <p:sldId id="258" r:id="rId4"/>
    <p:sldId id="259" r:id="rId5"/>
    <p:sldId id="266" r:id="rId6"/>
    <p:sldId id="265" r:id="rId7"/>
    <p:sldId id="267" r:id="rId8"/>
    <p:sldId id="268" r:id="rId9"/>
    <p:sldId id="272" r:id="rId10"/>
    <p:sldId id="273" r:id="rId11"/>
    <p:sldId id="274" r:id="rId12"/>
    <p:sldId id="275" r:id="rId13"/>
    <p:sldId id="277" r:id="rId14"/>
    <p:sldId id="276" r:id="rId15"/>
    <p:sldId id="271" r:id="rId16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ila Marka" initials="MM" lastIdx="1" clrIdx="0">
    <p:extLst>
      <p:ext uri="{19B8F6BF-5375-455C-9EA6-DF929625EA0E}">
        <p15:presenceInfo xmlns:p15="http://schemas.microsoft.com/office/powerpoint/2012/main" userId="S-1-5-21-317285844-502752711-926709054-107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6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686"/>
    </p:cViewPr>
  </p:sorterViewPr>
  <p:notesViewPr>
    <p:cSldViewPr snapToGrid="0">
      <p:cViewPr varScale="1">
        <p:scale>
          <a:sx n="83" d="100"/>
          <a:sy n="83" d="100"/>
        </p:scale>
        <p:origin x="201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commentAuthors" Target="commentAuthors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546D17-9391-478E-AF40-D2485DDCB495}" type="datetimeFigureOut">
              <a:rPr lang="en-GB" smtClean="0"/>
              <a:t>05/05/2017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6B1E8A-EEF3-4351-A0EE-C09E1C97F2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6058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B1E8A-EEF3-4351-A0EE-C09E1C97F2E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80183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t-EE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is based on two narratives ­– affinity for nature and an innovative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digitalised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society</a:t>
            </a:r>
            <a:r>
              <a:rPr lang="et-E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t-EE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These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themes introduce the story and essence of Estonians through two very relevant issues: people’s relationship with the natural environment, and the challenges and opportunities that accompany new </a:t>
            </a:r>
            <a:r>
              <a:rPr lang="et-E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echnologies</a:t>
            </a:r>
            <a:r>
              <a:rPr lang="et-E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t-EE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image of balance aptly reflects our Presidency. Today, more than anything, Europe needs unity ­– in values, ideas and actions. To be able to advance Europe together and take full advantage of all possibilities for development, we must strike a balance between the various opinions, interests and visions of all member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states</a:t>
            </a:r>
            <a:r>
              <a:rPr lang="et-EE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B1E8A-EEF3-4351-A0EE-C09E1C97F2E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64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t-EE" dirty="0" smtClean="0"/>
          </a:p>
          <a:p>
            <a:pPr lvl="1"/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Europe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must exploit the benefits of technological progress that is bringing continuous change to citizens, businesses and governments. For this purpose, we will focus on:</a:t>
            </a:r>
            <a:endParaRPr lang="et-EE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t-EE" dirty="0" smtClean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developing cross-border e-commerce and e-services for the benefit of consumers, producers and businesses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ensuring modern and secure electronic communications available everywhere across Europe as well as creating a </a:t>
            </a:r>
            <a:r>
              <a:rPr lang="en-US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favourable</a:t>
            </a: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environment for new innovative services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advancing cross-border digital public services to facilitate everyday life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 </a:t>
            </a:r>
            <a:endParaRPr 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B1E8A-EEF3-4351-A0EE-C09E1C97F2E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796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6B1E8A-EEF3-4351-A0EE-C09E1C97F2E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6340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939F3-1E05-4C51-AA83-F79032145F0D}" type="datetimeFigureOut">
              <a:rPr lang="en-GB" smtClean="0"/>
              <a:t>05/05/2017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2429-9425-49FD-BA2D-ACF03A574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0759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939F3-1E05-4C51-AA83-F79032145F0D}" type="datetimeFigureOut">
              <a:rPr lang="en-GB" smtClean="0"/>
              <a:t>05/05/2017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2429-9425-49FD-BA2D-ACF03A574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810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939F3-1E05-4C51-AA83-F79032145F0D}" type="datetimeFigureOut">
              <a:rPr lang="en-GB" smtClean="0"/>
              <a:t>05/05/2017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2429-9425-49FD-BA2D-ACF03A574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7135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74F07-2DF9-4E88-A4FF-17D236A48D0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621D4-22E7-4764-BA50-7289C8A150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7422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74F07-2DF9-4E88-A4FF-17D236A48D0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621D4-22E7-4764-BA50-7289C8A150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4790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74F07-2DF9-4E88-A4FF-17D236A48D0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621D4-22E7-4764-BA50-7289C8A150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4904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74F07-2DF9-4E88-A4FF-17D236A48D0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621D4-22E7-4764-BA50-7289C8A150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9731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74F07-2DF9-4E88-A4FF-17D236A48D0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621D4-22E7-4764-BA50-7289C8A150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2082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74F07-2DF9-4E88-A4FF-17D236A48D0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621D4-22E7-4764-BA50-7289C8A150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6439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74F07-2DF9-4E88-A4FF-17D236A48D0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621D4-22E7-4764-BA50-7289C8A150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8947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74F07-2DF9-4E88-A4FF-17D236A48D0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621D4-22E7-4764-BA50-7289C8A150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667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939F3-1E05-4C51-AA83-F79032145F0D}" type="datetimeFigureOut">
              <a:rPr lang="en-GB" smtClean="0"/>
              <a:t>05/05/2017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2429-9425-49FD-BA2D-ACF03A574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648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74F07-2DF9-4E88-A4FF-17D236A48D0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621D4-22E7-4764-BA50-7289C8A150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7705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74F07-2DF9-4E88-A4FF-17D236A48D0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621D4-22E7-4764-BA50-7289C8A150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0220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74F07-2DF9-4E88-A4FF-17D236A48D0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621D4-22E7-4764-BA50-7289C8A150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216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939F3-1E05-4C51-AA83-F79032145F0D}" type="datetimeFigureOut">
              <a:rPr lang="en-GB" smtClean="0"/>
              <a:t>05/05/2017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2429-9425-49FD-BA2D-ACF03A574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9161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939F3-1E05-4C51-AA83-F79032145F0D}" type="datetimeFigureOut">
              <a:rPr lang="en-GB" smtClean="0"/>
              <a:t>05/05/2017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2429-9425-49FD-BA2D-ACF03A574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513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939F3-1E05-4C51-AA83-F79032145F0D}" type="datetimeFigureOut">
              <a:rPr lang="en-GB" smtClean="0"/>
              <a:t>05/05/2017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2429-9425-49FD-BA2D-ACF03A574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5460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939F3-1E05-4C51-AA83-F79032145F0D}" type="datetimeFigureOut">
              <a:rPr lang="en-GB" smtClean="0"/>
              <a:t>05/05/2017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2429-9425-49FD-BA2D-ACF03A574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719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939F3-1E05-4C51-AA83-F79032145F0D}" type="datetimeFigureOut">
              <a:rPr lang="en-GB" smtClean="0"/>
              <a:t>05/05/2017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2429-9425-49FD-BA2D-ACF03A574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8654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939F3-1E05-4C51-AA83-F79032145F0D}" type="datetimeFigureOut">
              <a:rPr lang="en-GB" smtClean="0"/>
              <a:t>05/05/2017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2429-9425-49FD-BA2D-ACF03A574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5880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939F3-1E05-4C51-AA83-F79032145F0D}" type="datetimeFigureOut">
              <a:rPr lang="en-GB" smtClean="0"/>
              <a:t>05/05/2017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A92429-9425-49FD-BA2D-ACF03A574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2939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1939F3-1E05-4C51-AA83-F79032145F0D}" type="datetimeFigureOut">
              <a:rPr lang="en-GB" smtClean="0"/>
              <a:t>05/05/2017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A92429-9425-49FD-BA2D-ACF03A574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107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74F07-2DF9-4E88-A4FF-17D236A48D04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05/05/2017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D621D4-22E7-4764-BA50-7289C8A1503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18.xml"/><Relationship Id="rId1" Type="http://schemas.openxmlformats.org/officeDocument/2006/relationships/video" Target="https://www.youtube.com/embed/7IE4aZVTcEU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tmp"/><Relationship Id="rId4" Type="http://schemas.openxmlformats.org/officeDocument/2006/relationships/image" Target="../media/image8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mp"/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14" y="0"/>
            <a:ext cx="11092771" cy="6858000"/>
          </a:xfrm>
          <a:prstGeom prst="rect">
            <a:avLst/>
          </a:prstGeom>
        </p:spPr>
      </p:pic>
      <p:pic>
        <p:nvPicPr>
          <p:cNvPr id="9" name="Pilt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614" y="0"/>
            <a:ext cx="3421063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529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00" y="406400"/>
            <a:ext cx="10569164" cy="2197100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</a:t>
            </a:r>
            <a:r>
              <a:rPr lang="et-EE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cover the local cuisine </a:t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and enjoy</a:t>
            </a:r>
            <a:r>
              <a:rPr lang="et-EE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cultural richness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182" y="2438400"/>
            <a:ext cx="5484306" cy="3886200"/>
          </a:xfrm>
          <a:prstGeom prst="rect">
            <a:avLst/>
          </a:prstGeom>
        </p:spPr>
      </p:pic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52" y="1504950"/>
            <a:ext cx="5484306" cy="3905795"/>
          </a:xfrm>
        </p:spPr>
      </p:pic>
    </p:spTree>
    <p:extLst>
      <p:ext uri="{BB962C8B-B14F-4D97-AF65-F5344CB8AC3E}">
        <p14:creationId xmlns:p14="http://schemas.microsoft.com/office/powerpoint/2010/main" val="425660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133600" y="1097643"/>
            <a:ext cx="9144000" cy="23876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882900" y="3911600"/>
            <a:ext cx="8966200" cy="2679700"/>
          </a:xfrm>
        </p:spPr>
        <p:txBody>
          <a:bodyPr>
            <a:norm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Help us celebrate a hundred years of the </a:t>
            </a:r>
            <a:endParaRPr lang="et-EE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Republic of Estonia</a:t>
            </a:r>
            <a:endParaRPr lang="et-EE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festivities</a:t>
            </a:r>
            <a:r>
              <a:rPr lang="et-EE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from April 2017 until February 2020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26998"/>
            <a:ext cx="12052300" cy="3485245"/>
          </a:xfrm>
          <a:prstGeom prst="rect">
            <a:avLst/>
          </a:prstGeom>
        </p:spPr>
      </p:pic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4013200"/>
            <a:ext cx="2743200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2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054100" y="245133"/>
            <a:ext cx="10515600" cy="1736067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Though the weather </a:t>
            </a:r>
            <a:r>
              <a:rPr lang="en-US" sz="32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November may </a:t>
            </a:r>
            <a:r>
              <a:rPr lang="en-US" sz="32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et-EE" sz="32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cold and unreliable, the welcome will be warm</a:t>
            </a:r>
            <a:r>
              <a:rPr lang="et-EE" sz="32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endParaRPr lang="en-US" sz="32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 descr="Screen Clippi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650" y="2140295"/>
            <a:ext cx="5327650" cy="3721998"/>
          </a:xfrm>
          <a:blipFill>
            <a:blip r:embed="rId3"/>
            <a:stretch>
              <a:fillRect/>
            </a:stretch>
          </a:blipFill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t-EE" dirty="0" smtClean="0"/>
              <a:t> </a:t>
            </a:r>
            <a:endParaRPr lang="en-GB" dirty="0"/>
          </a:p>
        </p:txBody>
      </p:sp>
      <p:pic>
        <p:nvPicPr>
          <p:cNvPr id="7" name="Picture 6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2140295"/>
            <a:ext cx="5524500" cy="3721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14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7IE4aZVTcEU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787400" y="177800"/>
            <a:ext cx="102997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17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868488"/>
            <a:ext cx="10515600" cy="4351337"/>
          </a:xfrm>
        </p:spPr>
        <p:txBody>
          <a:bodyPr/>
          <a:lstStyle/>
          <a:p>
            <a:pPr marL="0" indent="0" algn="ctr">
              <a:buNone/>
            </a:pPr>
            <a:r>
              <a:rPr lang="et-EE" dirty="0" smtClean="0">
                <a:solidFill>
                  <a:schemeClr val="accent5">
                    <a:lumMod val="75000"/>
                  </a:schemeClr>
                </a:solidFill>
              </a:rPr>
              <a:t>                 </a:t>
            </a:r>
            <a:r>
              <a:rPr lang="en-US" sz="40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See you in Tallinn!</a:t>
            </a:r>
            <a:endParaRPr lang="en-US" sz="4000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0_maa-amet_3lovi_es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365125"/>
            <a:ext cx="3027363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4079" y="3424237"/>
            <a:ext cx="123842" cy="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3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Unity through Balance</a:t>
            </a:r>
            <a:endParaRPr lang="en-US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ontent Placeholder 7" descr="Screen Clipping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25625"/>
            <a:ext cx="5181600" cy="435133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825625"/>
            <a:ext cx="54737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Identity of Estonian </a:t>
            </a:r>
            <a:r>
              <a:rPr lang="et-EE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residency:</a:t>
            </a:r>
          </a:p>
          <a:p>
            <a:pPr marL="0" indent="0">
              <a:buNone/>
            </a:pPr>
            <a:endParaRPr lang="en-GB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Affinity for nature</a:t>
            </a:r>
          </a:p>
          <a:p>
            <a:endParaRPr lang="en-GB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innovative digital society</a:t>
            </a:r>
          </a:p>
          <a:p>
            <a:pPr marL="0" indent="0">
              <a:buNone/>
            </a:pPr>
            <a:endParaRPr lang="en-GB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0935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Priorities of Estonian Presidency </a:t>
            </a:r>
            <a:endParaRPr lang="en-US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838200" y="1700214"/>
            <a:ext cx="6562219" cy="455453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t-EE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 open and innovative European economy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Safe and secure Europe</a:t>
            </a:r>
            <a:endParaRPr lang="et-EE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Digital Europe and the free flow of data</a:t>
            </a:r>
            <a:endParaRPr lang="et-EE" sz="3200" dirty="0" smtClean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Inclusive and sustainable Europe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Content Placeholder 6" descr="Screen Clippin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419" y="1893888"/>
            <a:ext cx="4630161" cy="4351338"/>
          </a:xfrm>
        </p:spPr>
      </p:pic>
    </p:spTree>
    <p:extLst>
      <p:ext uri="{BB962C8B-B14F-4D97-AF65-F5344CB8AC3E}">
        <p14:creationId xmlns:p14="http://schemas.microsoft.com/office/powerpoint/2010/main" val="164288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628775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PCC Presidency</a:t>
            </a:r>
            <a:r>
              <a:rPr lang="en-US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Estonian Land Board</a:t>
            </a:r>
            <a:endParaRPr lang="en-US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t-E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6477000" y="1825624"/>
            <a:ext cx="5511800" cy="444817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et-EE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National centre of competency in land related issues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Biggest producer, manager and distributor of spatial data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Biggest provider of spatial data services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Cadastral registrar</a:t>
            </a:r>
          </a:p>
          <a:p>
            <a:endParaRPr lang="en-GB" dirty="0"/>
          </a:p>
        </p:txBody>
      </p:sp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11" y="2028030"/>
            <a:ext cx="6245689" cy="411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7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t-EE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PCC </a:t>
            </a:r>
            <a:r>
              <a:rPr lang="en-US" b="1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Conference and Plenary</a:t>
            </a:r>
            <a:endParaRPr lang="en-US" b="1" dirty="0">
              <a:solidFill>
                <a:schemeClr val="accent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69113"/>
            <a:ext cx="10515600" cy="4351338"/>
          </a:xfrm>
          <a:noFill/>
        </p:spPr>
        <p:txBody>
          <a:bodyPr/>
          <a:lstStyle/>
          <a:p>
            <a:pPr marL="0" indent="0" algn="ctr">
              <a:buNone/>
            </a:pPr>
            <a:r>
              <a:rPr lang="en-GB" sz="3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</a:t>
            </a:r>
            <a:r>
              <a:rPr lang="en-US" sz="3600" dirty="0" smtClean="0"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Towards Digital Europe and Spatially Enabled Societies“</a:t>
            </a:r>
          </a:p>
          <a:p>
            <a:pPr marL="0" indent="0">
              <a:buNone/>
            </a:pPr>
            <a:r>
              <a:rPr lang="et-EE" sz="36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	</a:t>
            </a:r>
            <a:endParaRPr lang="en-US" sz="3600" b="1" dirty="0">
              <a:solidFill>
                <a:schemeClr val="accent5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0_maa-amet_3lovi_e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365125"/>
            <a:ext cx="3027363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4079" y="3424237"/>
            <a:ext cx="123842" cy="9526"/>
          </a:xfrm>
          <a:prstGeom prst="rect">
            <a:avLst/>
          </a:prstGeom>
        </p:spPr>
      </p:pic>
      <p:pic>
        <p:nvPicPr>
          <p:cNvPr id="12" name="Picture 11" descr="Screen Clippi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3851" y="543550"/>
            <a:ext cx="949949" cy="1036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79" y="3170237"/>
            <a:ext cx="955040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33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t-EE" sz="49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9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Save the Date</a:t>
            </a:r>
            <a:r>
              <a:rPr lang="et-EE" sz="49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49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13-15 November 2017</a:t>
            </a:r>
            <a:r>
              <a:rPr lang="en-US" sz="4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9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9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Venue: Nordic Hotel Forum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914" y="2286000"/>
            <a:ext cx="9073186" cy="436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8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6300" y="198989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Reasons to come to</a:t>
            </a:r>
            <a:r>
              <a:rPr lang="et-EE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Tallinn</a:t>
            </a:r>
            <a:endParaRPr lang="en-US" b="1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329190" y="1524552"/>
            <a:ext cx="5062710" cy="513128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perfect place for independent minds</a:t>
            </a:r>
            <a:r>
              <a:rPr lang="et-EE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exchange experience.</a:t>
            </a:r>
            <a:endParaRPr lang="et-EE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Here bright ideas meet a can-do spirit</a:t>
            </a:r>
            <a:endParaRPr lang="et-EE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endParaRPr lang="et-EE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 part of interesting discussions and social</a:t>
            </a:r>
            <a:r>
              <a:rPr lang="et-EE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networking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73283"/>
            <a:ext cx="5156200" cy="2391017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457200" y="1524552"/>
            <a:ext cx="5156200" cy="2506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486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332320" y="736600"/>
            <a:ext cx="13739280" cy="1434687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t-EE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 charmed by</a:t>
            </a:r>
            <a:r>
              <a:rPr lang="et-EE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magic of </a:t>
            </a:r>
            <a:r>
              <a:rPr lang="et-EE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t-EE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t-EE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Old Town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Content Placeholder 18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20" y="2171287"/>
            <a:ext cx="5752931" cy="4064413"/>
          </a:xfrm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251" y="1015586"/>
            <a:ext cx="5956300" cy="415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27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0" y="9747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t-EE" sz="3600" dirty="0" smtClean="0"/>
              <a:t>                                                   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and the youthful glow of 				                        the modern city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" y="1068388"/>
            <a:ext cx="5751962" cy="3914629"/>
          </a:xfrm>
          <a:prstGeom prst="rect">
            <a:avLst/>
          </a:prstGeom>
        </p:spPr>
      </p:pic>
      <p:pic>
        <p:nvPicPr>
          <p:cNvPr id="7" name="Content Placeholder 6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562" y="2566988"/>
            <a:ext cx="5982837" cy="3914629"/>
          </a:xfrm>
        </p:spPr>
      </p:pic>
    </p:spTree>
    <p:extLst>
      <p:ext uri="{BB962C8B-B14F-4D97-AF65-F5344CB8AC3E}">
        <p14:creationId xmlns:p14="http://schemas.microsoft.com/office/powerpoint/2010/main" val="115455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1332</TotalTime>
  <Words>265</Words>
  <Application>Microsoft Office PowerPoint</Application>
  <PresentationFormat>Widescreen</PresentationFormat>
  <Paragraphs>55</Paragraphs>
  <Slides>14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Wingdings</vt:lpstr>
      <vt:lpstr>Office Theme</vt:lpstr>
      <vt:lpstr>1_Office Theme</vt:lpstr>
      <vt:lpstr>PowerPoint Presentation</vt:lpstr>
      <vt:lpstr>Unity through Balance</vt:lpstr>
      <vt:lpstr>Priorities of Estonian Presidency </vt:lpstr>
      <vt:lpstr>PCC Presidency Estonian Land Board</vt:lpstr>
      <vt:lpstr>PCC Conference and Plenary</vt:lpstr>
      <vt:lpstr>  Save the Date:  13-15 November 2017 </vt:lpstr>
      <vt:lpstr>Reasons to come to Tallinn</vt:lpstr>
      <vt:lpstr> Be charmed by the magic of            the Old Town</vt:lpstr>
      <vt:lpstr>                                                    and the youthful glow of                             the modern city</vt:lpstr>
      <vt:lpstr>Discover the local cuisine                                                   and enjoy the cultural richness</vt:lpstr>
      <vt:lpstr>PowerPoint Presentation</vt:lpstr>
      <vt:lpstr>Though the weather in November may be cold and unreliable, the welcome will be warm! 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Maila Marka</dc:creator>
  <cp:lastModifiedBy>Tambet Tiits</cp:lastModifiedBy>
  <cp:revision>102</cp:revision>
  <dcterms:created xsi:type="dcterms:W3CDTF">2017-04-10T13:03:27Z</dcterms:created>
  <dcterms:modified xsi:type="dcterms:W3CDTF">2017-05-05T06:42:27Z</dcterms:modified>
</cp:coreProperties>
</file>