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TITLE PAGE" id="{8A17C942-892E-FC4E-B073-BDAACB606A50}">
          <p14:sldIdLst>
            <p14:sldId id="256"/>
          </p14:sldIdLst>
        </p14:section>
        <p14:section name="SLIDES" id="{A6C6D477-C8F9-B946-A645-3AE35B1890E6}">
          <p14:sldIdLst>
            <p14:sldId id="257"/>
            <p14:sldId id="258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A0AB"/>
    <a:srgbClr val="67A9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102" y="-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6ABA8-306E-FE48-8318-3D6A0D9432F8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B4D4-AA7B-9C40-86B0-DAA1A394CA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77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060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B4D4-AA7B-9C40-86B0-DAA1A394CA4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2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375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705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31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386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71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707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029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70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7474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093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70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8D69F-E3A3-DD48-BE92-BE59E2B85A7F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24FA5-C0F2-474A-AB1D-6F4DF9BCB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2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11" y="3004457"/>
            <a:ext cx="4463401" cy="372963"/>
          </a:xfrm>
        </p:spPr>
        <p:txBody>
          <a:bodyPr>
            <a:normAutofit fontScale="90000"/>
          </a:bodyPr>
          <a:lstStyle/>
          <a:p>
            <a:pPr algn="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Nexa Bold"/>
              </a:rPr>
              <a:t>Raymond Attard &amp; Omar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Nexa Bold"/>
              </a:rPr>
              <a:t>Hili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7712" y="1690007"/>
            <a:ext cx="6400800" cy="131445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latin typeface="Nexa Light"/>
              </a:rPr>
              <a:t>Malta Mapping</a:t>
            </a:r>
          </a:p>
          <a:p>
            <a:pPr algn="r">
              <a:spcBef>
                <a:spcPts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Nexa Light"/>
              </a:rPr>
              <a:t>Past and Future</a:t>
            </a:r>
            <a:endParaRPr lang="en-US" sz="2800" dirty="0">
              <a:solidFill>
                <a:schemeClr val="bg1"/>
              </a:solidFill>
              <a:latin typeface="Nex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1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834" y="391886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The 1988 Basemap</a:t>
            </a:r>
            <a:endParaRPr lang="en-US" sz="2800" b="1" dirty="0"/>
          </a:p>
        </p:txBody>
      </p:sp>
      <p:pic>
        <p:nvPicPr>
          <p:cNvPr id="3" name="Picture 2" descr="Truncat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278" y="973591"/>
            <a:ext cx="7137399" cy="40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834" y="391886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The 1988 Basemap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4157" y="1200150"/>
            <a:ext cx="690657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basemap had various issues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Due to the two scales, accuracy of the map was different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Truncation was a major issue in the transformation of co-ordinates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Current software cannot be used to provide on-the-fly transformation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Truncation moved Malta’s true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834" y="391886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The 1988 Basemap</a:t>
            </a:r>
            <a:endParaRPr lang="en-US" sz="2800" b="1" dirty="0"/>
          </a:p>
        </p:txBody>
      </p:sp>
      <p:pic>
        <p:nvPicPr>
          <p:cNvPr id="4" name="Picture 3" descr="Malta Location in Afri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627" y="1053193"/>
            <a:ext cx="7383373" cy="36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3339" y="391886"/>
            <a:ext cx="449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Map accuracy and projection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31067" y="1347107"/>
            <a:ext cx="588186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Map data is derived from photogrammetric measurements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What is certain about measurements is uncertainty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All maps contain error</a:t>
            </a:r>
            <a:endParaRPr lang="en-GB" dirty="0" smtClean="0"/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Errors due to scale and projection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3339" y="391886"/>
            <a:ext cx="449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Map accuracy and projection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2079" y="1077686"/>
            <a:ext cx="853984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 large scale map is more accurate than a small scale map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Rule of thumb – map accuracy is determined by the width of the smallest plottable point, generally 0.2 millimetres, multiplied by the scale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current base map has two scales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Applying the rule, the accuracy of the map is (0.2x1000) and (0.2x2500) – accuracies are 0.20 and 0.50 metres respectively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different scales has caused and is still causing problems to some professions, such as Land Surveyors – if in doubt, a larger scale survey (1:500 or higher) is carried out</a:t>
            </a:r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mple cylindrical projecti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8275" y="2086063"/>
            <a:ext cx="3827451" cy="273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23339" y="391886"/>
            <a:ext cx="449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Map accuracy and projection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2900" y="1032105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GB" dirty="0" smtClean="0"/>
              <a:t>With paper maps the cartographers challenge was to represent the curved surface of the earth onto a plane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dirty="0" smtClean="0"/>
              <a:t>A map projection is a mathematical transformation from a curved surface to a plane</a:t>
            </a:r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3339" y="391886"/>
            <a:ext cx="449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Map accuracy and projection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3093" y="1168547"/>
            <a:ext cx="86704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Malta’s projection is the Universal Transverse Mercator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 cylindrical projection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As with all projections, corrections have to be applied to distances measured on the earth’s surface</a:t>
            </a:r>
            <a:endParaRPr lang="en-US" dirty="0"/>
          </a:p>
        </p:txBody>
      </p:sp>
      <p:pic>
        <p:nvPicPr>
          <p:cNvPr id="4" name="Picture 3" descr="UTM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3114" y="2522764"/>
            <a:ext cx="3600450" cy="23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3339" y="391886"/>
            <a:ext cx="449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Map accuracy and projection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6764" y="915106"/>
            <a:ext cx="86704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Scale Factor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Height Factor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Grid Convergence – difference between the convergence of longitudes and the UTM rectangular grid system</a:t>
            </a:r>
            <a:endParaRPr lang="en-US" dirty="0"/>
          </a:p>
        </p:txBody>
      </p:sp>
      <p:pic>
        <p:nvPicPr>
          <p:cNvPr id="5" name="Picture 4" descr="Scale-Factor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5901" y="2407410"/>
            <a:ext cx="5652198" cy="24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2972" y="391886"/>
            <a:ext cx="179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The Future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6764" y="915106"/>
            <a:ext cx="86704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Moving from a paper to paperless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Computer mapping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With computer mapping there is a trend that maps can be produced at any scale and maintain the same accuracy – this made be true for plotting but not accuracy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2972" y="391886"/>
            <a:ext cx="179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The Future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57333" y="1400961"/>
            <a:ext cx="622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/>
              <a:t>Is scale still important today?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310789" y="2338923"/>
            <a:ext cx="2522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/>
              <a:t>Yes and No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7636" y="1330779"/>
            <a:ext cx="7805085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The first detailed topographic maps date back to late 19</a:t>
            </a:r>
            <a:r>
              <a:rPr lang="en-GB" baseline="30000" dirty="0" smtClean="0"/>
              <a:t>th</a:t>
            </a:r>
            <a:r>
              <a:rPr lang="en-GB" dirty="0" smtClean="0"/>
              <a:t> and early 20</a:t>
            </a:r>
            <a:r>
              <a:rPr lang="en-GB" baseline="30000" dirty="0" smtClean="0"/>
              <a:t>th</a:t>
            </a:r>
            <a:r>
              <a:rPr lang="en-GB" dirty="0" smtClean="0"/>
              <a:t> centuries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These were produced by the Works Department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Detail was observed using plane table and ‘chain and offset’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Survey Control was through an extended chain of small triangles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Had a scale of one inch (1”) to the mile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No detail is provided about the projection used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Contains large distortions</a:t>
            </a:r>
          </a:p>
          <a:p>
            <a:pPr marL="538163" lvl="1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Only used today for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9857" y="915106"/>
            <a:ext cx="6766789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Early 20</a:t>
            </a:r>
            <a:r>
              <a:rPr lang="en-GB" baseline="30000" dirty="0" smtClean="0"/>
              <a:t>th</a:t>
            </a:r>
            <a:r>
              <a:rPr lang="en-GB" dirty="0" smtClean="0"/>
              <a:t> century the Italian Geodetic Network was being re-observed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Included one point on the island of Gozo (1910)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This point, </a:t>
            </a:r>
            <a:r>
              <a:rPr lang="en-GB" dirty="0" err="1" smtClean="0"/>
              <a:t>Gordan</a:t>
            </a:r>
            <a:r>
              <a:rPr lang="en-GB" dirty="0" smtClean="0"/>
              <a:t> Lighthouse, still exists today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Malta’s geographical location was determine to a European Network</a:t>
            </a:r>
            <a:endParaRPr lang="en-US" dirty="0"/>
          </a:p>
        </p:txBody>
      </p:sp>
      <p:pic>
        <p:nvPicPr>
          <p:cNvPr id="8" name="Picture 7" descr="INTEGRAZIONE_ DATUM-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056" y="2445300"/>
            <a:ext cx="3624943" cy="25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6306" y="1061357"/>
            <a:ext cx="8391388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Early 1930s a survey team was sent to design, observe and compute the first Geodetic Network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This network was to serve as control for the first aerial survey of Malta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Orientation of the survey was carried out by astronomical observations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co-ordinates of </a:t>
            </a:r>
            <a:r>
              <a:rPr lang="en-GB" dirty="0" err="1" smtClean="0"/>
              <a:t>Gordan</a:t>
            </a:r>
            <a:r>
              <a:rPr lang="en-GB" dirty="0" smtClean="0"/>
              <a:t> Lighthouse were held fixed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For network scale, a precise baseline was measured in </a:t>
            </a:r>
            <a:r>
              <a:rPr lang="en-GB" dirty="0" err="1" smtClean="0"/>
              <a:t>Marsa</a:t>
            </a:r>
            <a:r>
              <a:rPr lang="en-GB" dirty="0" smtClean="0"/>
              <a:t> Sports Grounds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Co-ordinates were computed in the Universal Transverse Mercator (UTM) projection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Unfortunately the aerial photographs of this era no longer exist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complete set of survey sheets still 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26491" y="1498821"/>
            <a:ext cx="48910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pitchFamily="34" charset="0"/>
              <a:buChar char="•"/>
            </a:pPr>
            <a:r>
              <a:rPr lang="en-GB" dirty="0" smtClean="0"/>
              <a:t>The oldest aerial photographs date back to 1942</a:t>
            </a:r>
          </a:p>
          <a:p>
            <a:pPr marL="176213" indent="-176213">
              <a:spcAft>
                <a:spcPts val="1200"/>
              </a:spcAft>
              <a:buFont typeface="Arial" pitchFamily="34" charset="0"/>
              <a:buChar char="•"/>
            </a:pPr>
            <a:r>
              <a:rPr lang="en-GB" dirty="0" smtClean="0"/>
              <a:t>These photographs cover Valletta Harbour Area</a:t>
            </a:r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6747" y="1461407"/>
            <a:ext cx="6530506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In 1966 a new Geodetic Network was observed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majority of the 1930 stations were used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 The scale of the network was measured electronically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network was a combination of triangulation and trilateration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network was adjusted in part by computers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Aerial imagery was captured in 1967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 new and updated set of topographic maps were printed in 1968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projection used was UTM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94014" y="1494064"/>
            <a:ext cx="683950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All mapping before 1988 was done by foreign entities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In 1988 the Maltese National Mapping Agency (MNMA) was founded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Planning Authority (PA) Act 1992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MNMA became the responsibility of the 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8094" y="391886"/>
            <a:ext cx="394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Maltese Mapping History</a:t>
            </a:r>
            <a:endParaRPr lang="en-US" sz="2800" b="1" dirty="0"/>
          </a:p>
        </p:txBody>
      </p:sp>
      <p:pic>
        <p:nvPicPr>
          <p:cNvPr id="3" name="Picture 2" descr="AerialPhotos YearList Top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65" y="915106"/>
            <a:ext cx="3994185" cy="3565848"/>
          </a:xfrm>
          <a:prstGeom prst="rect">
            <a:avLst/>
          </a:prstGeom>
        </p:spPr>
      </p:pic>
      <p:pic>
        <p:nvPicPr>
          <p:cNvPr id="4" name="Picture 3" descr="AerialPhotos YearLis Bottomt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759" y="915106"/>
            <a:ext cx="4096294" cy="37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834" y="391886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The 1988 Basemap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5127" y="1257300"/>
            <a:ext cx="853374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French </a:t>
            </a:r>
            <a:r>
              <a:rPr lang="en-GB" dirty="0" err="1" smtClean="0"/>
              <a:t>Institut</a:t>
            </a:r>
            <a:r>
              <a:rPr lang="en-GB" dirty="0" smtClean="0"/>
              <a:t> </a:t>
            </a:r>
            <a:r>
              <a:rPr lang="en-GB" dirty="0" err="1" smtClean="0"/>
              <a:t>Géographique</a:t>
            </a:r>
            <a:r>
              <a:rPr lang="en-GB" dirty="0" smtClean="0"/>
              <a:t> National were tasked to produce the digital basemap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The new basemap was to replace the 1968 survey sheets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 Two different scales were to be used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1:1, 000 for urban areas and 1:2,500 for rural areas</a:t>
            </a:r>
          </a:p>
          <a:p>
            <a:pPr marL="179388" indent="-179388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 truncated co-ordinate system was to be used (storage space and software)</a:t>
            </a:r>
          </a:p>
        </p:txBody>
      </p:sp>
    </p:spTree>
    <p:extLst>
      <p:ext uri="{BB962C8B-B14F-4D97-AF65-F5344CB8AC3E}">
        <p14:creationId xmlns:p14="http://schemas.microsoft.com/office/powerpoint/2010/main" xmlns="" val="2148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753</Words>
  <Application>Microsoft Office PowerPoint</Application>
  <PresentationFormat>On-screen Show (16:9)</PresentationFormat>
  <Paragraphs>106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Raymond Attard &amp; Omar Hili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BILL</dc:title>
  <dc:creator>iMac 2</dc:creator>
  <cp:lastModifiedBy>Ray Attard</cp:lastModifiedBy>
  <cp:revision>88</cp:revision>
  <dcterms:created xsi:type="dcterms:W3CDTF">2016-03-29T08:30:00Z</dcterms:created>
  <dcterms:modified xsi:type="dcterms:W3CDTF">2017-05-05T05:20:51Z</dcterms:modified>
</cp:coreProperties>
</file>