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65" r:id="rId4"/>
    <p:sldId id="290" r:id="rId5"/>
    <p:sldId id="291" r:id="rId6"/>
    <p:sldId id="266" r:id="rId7"/>
    <p:sldId id="301" r:id="rId8"/>
    <p:sldId id="300" r:id="rId9"/>
    <p:sldId id="287" r:id="rId10"/>
    <p:sldId id="288" r:id="rId11"/>
    <p:sldId id="281" r:id="rId12"/>
    <p:sldId id="279" r:id="rId13"/>
    <p:sldId id="293" r:id="rId14"/>
    <p:sldId id="285" r:id="rId15"/>
    <p:sldId id="294" r:id="rId16"/>
    <p:sldId id="299" r:id="rId17"/>
    <p:sldId id="282" r:id="rId18"/>
    <p:sldId id="302" r:id="rId19"/>
    <p:sldId id="277" r:id="rId20"/>
    <p:sldId id="278" r:id="rId21"/>
    <p:sldId id="264" r:id="rId22"/>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is Rudzītis" initials="AR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74D"/>
    <a:srgbClr val="D7CA99"/>
    <a:srgbClr val="E2D8B4"/>
    <a:srgbClr val="C5B26D"/>
    <a:srgbClr val="FFCC66"/>
    <a:srgbClr val="C96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88386" autoAdjust="0"/>
  </p:normalViewPr>
  <p:slideViewPr>
    <p:cSldViewPr snapToGrid="0" snapToObjects="1">
      <p:cViewPr varScale="1">
        <p:scale>
          <a:sx n="100" d="100"/>
          <a:sy n="100" d="100"/>
        </p:scale>
        <p:origin x="-22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23doc%23\Komandeejumi\2017_05%20-%20Vittoriosa-Malta\Kopija%20no%20ATIS_vs_NIVK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noProof="0"/>
            </a:pPr>
            <a:r>
              <a:rPr lang="en-US" sz="1800" b="1" i="0" baseline="0" noProof="0" dirty="0">
                <a:effectLst/>
                <a:latin typeface="Verdana" panose="020B0604030504040204" pitchFamily="34" charset="0"/>
                <a:ea typeface="Verdana" panose="020B0604030504040204" pitchFamily="34" charset="0"/>
                <a:cs typeface="Verdana" panose="020B0604030504040204" pitchFamily="34" charset="0"/>
              </a:rPr>
              <a:t>Number of encumbrances registered per year in Cadastre since 2000</a:t>
            </a:r>
            <a:endParaRPr lang="en-US" noProof="0"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0434212899043847"/>
          <c:y val="0"/>
        </c:manualLayout>
      </c:layout>
      <c:overlay val="0"/>
    </c:title>
    <c:autoTitleDeleted val="0"/>
    <c:plotArea>
      <c:layout>
        <c:manualLayout>
          <c:layoutTarget val="inner"/>
          <c:xMode val="edge"/>
          <c:yMode val="edge"/>
          <c:x val="9.477029848699102E-2"/>
          <c:y val="0.1325283859562516"/>
          <c:w val="0.87693432395004589"/>
          <c:h val="0.64506229755519984"/>
        </c:manualLayout>
      </c:layout>
      <c:lineChart>
        <c:grouping val="standard"/>
        <c:varyColors val="0"/>
        <c:ser>
          <c:idx val="1"/>
          <c:order val="0"/>
          <c:tx>
            <c:strRef>
              <c:f>Lapa1!$C$3</c:f>
              <c:strCache>
                <c:ptCount val="1"/>
                <c:pt idx="0">
                  <c:v>Number of encumbrances</c:v>
                </c:pt>
              </c:strCache>
            </c:strRef>
          </c:tx>
          <c:spPr>
            <a:ln w="50800"/>
          </c:spPr>
          <c:marker>
            <c:spPr>
              <a:solidFill>
                <a:srgbClr val="93374D"/>
              </a:solidFill>
            </c:spPr>
          </c:marker>
          <c:cat>
            <c:numRef>
              <c:f>Lapa1!$B$4:$B$20</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Lapa1!$C$4:$C$20</c:f>
              <c:numCache>
                <c:formatCode>General</c:formatCode>
                <c:ptCount val="17"/>
                <c:pt idx="0">
                  <c:v>123630</c:v>
                </c:pt>
                <c:pt idx="1">
                  <c:v>116525</c:v>
                </c:pt>
                <c:pt idx="2">
                  <c:v>83059</c:v>
                </c:pt>
                <c:pt idx="3">
                  <c:v>106233</c:v>
                </c:pt>
                <c:pt idx="4">
                  <c:v>135612</c:v>
                </c:pt>
                <c:pt idx="5">
                  <c:v>125859</c:v>
                </c:pt>
                <c:pt idx="6">
                  <c:v>124080</c:v>
                </c:pt>
                <c:pt idx="7">
                  <c:v>119237</c:v>
                </c:pt>
                <c:pt idx="8">
                  <c:v>99507</c:v>
                </c:pt>
                <c:pt idx="9">
                  <c:v>62979</c:v>
                </c:pt>
                <c:pt idx="10">
                  <c:v>36308</c:v>
                </c:pt>
                <c:pt idx="11">
                  <c:v>44565</c:v>
                </c:pt>
                <c:pt idx="12">
                  <c:v>48222</c:v>
                </c:pt>
                <c:pt idx="13">
                  <c:v>51749</c:v>
                </c:pt>
                <c:pt idx="14">
                  <c:v>49787</c:v>
                </c:pt>
                <c:pt idx="15">
                  <c:v>40346</c:v>
                </c:pt>
                <c:pt idx="16">
                  <c:v>53733</c:v>
                </c:pt>
              </c:numCache>
            </c:numRef>
          </c:val>
          <c:smooth val="0"/>
        </c:ser>
        <c:dLbls>
          <c:showLegendKey val="0"/>
          <c:showVal val="0"/>
          <c:showCatName val="0"/>
          <c:showSerName val="0"/>
          <c:showPercent val="0"/>
          <c:showBubbleSize val="0"/>
        </c:dLbls>
        <c:marker val="1"/>
        <c:smooth val="0"/>
        <c:axId val="149433344"/>
        <c:axId val="194576768"/>
      </c:lineChart>
      <c:catAx>
        <c:axId val="149433344"/>
        <c:scaling>
          <c:orientation val="minMax"/>
        </c:scaling>
        <c:delete val="0"/>
        <c:axPos val="b"/>
        <c:numFmt formatCode="General" sourceLinked="1"/>
        <c:majorTickMark val="out"/>
        <c:minorTickMark val="none"/>
        <c:tickLblPos val="nextTo"/>
        <c:txPr>
          <a:bodyPr rot="-5400000" vert="horz"/>
          <a:lstStyle/>
          <a:p>
            <a:pPr>
              <a:defRPr sz="1100" b="1">
                <a:latin typeface="Verdana" panose="020B0604030504040204" pitchFamily="34" charset="0"/>
                <a:ea typeface="Verdana" panose="020B0604030504040204" pitchFamily="34" charset="0"/>
                <a:cs typeface="Verdana" panose="020B0604030504040204" pitchFamily="34" charset="0"/>
              </a:defRPr>
            </a:pPr>
            <a:endParaRPr lang="lv-LV"/>
          </a:p>
        </c:txPr>
        <c:crossAx val="194576768"/>
        <c:crosses val="autoZero"/>
        <c:auto val="1"/>
        <c:lblAlgn val="ctr"/>
        <c:lblOffset val="100"/>
        <c:noMultiLvlLbl val="0"/>
      </c:catAx>
      <c:valAx>
        <c:axId val="194576768"/>
        <c:scaling>
          <c:orientation val="minMax"/>
        </c:scaling>
        <c:delete val="0"/>
        <c:axPos val="l"/>
        <c:majorGridlines/>
        <c:numFmt formatCode="General" sourceLinked="1"/>
        <c:majorTickMark val="out"/>
        <c:minorTickMark val="none"/>
        <c:tickLblPos val="nextTo"/>
        <c:txPr>
          <a:bodyPr/>
          <a:lstStyle/>
          <a:p>
            <a:pPr>
              <a:defRPr sz="1050" b="1">
                <a:latin typeface="Verdana" panose="020B0604030504040204" pitchFamily="34" charset="0"/>
                <a:ea typeface="Verdana" panose="020B0604030504040204" pitchFamily="34" charset="0"/>
                <a:cs typeface="Verdana" panose="020B0604030504040204" pitchFamily="34" charset="0"/>
              </a:defRPr>
            </a:pPr>
            <a:endParaRPr lang="lv-LV"/>
          </a:p>
        </c:txPr>
        <c:crossAx val="149433344"/>
        <c:crosses val="autoZero"/>
        <c:crossBetween val="between"/>
      </c:valAx>
    </c:plotArea>
    <c:legend>
      <c:legendPos val="b"/>
      <c:layout/>
      <c:overlay val="0"/>
      <c:txPr>
        <a:bodyPr/>
        <a:lstStyle/>
        <a:p>
          <a:pPr>
            <a:defRPr b="1">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4261198119466"/>
          <c:y val="3.223384098526403E-2"/>
          <c:w val="0.86921086787228519"/>
          <c:h val="0.71824999402918532"/>
        </c:manualLayout>
      </c:layout>
      <c:barChart>
        <c:barDir val="col"/>
        <c:grouping val="clustered"/>
        <c:varyColors val="0"/>
        <c:ser>
          <c:idx val="0"/>
          <c:order val="0"/>
          <c:tx>
            <c:strRef>
              <c:f>salīdzinājums!$N$6</c:f>
              <c:strCache>
                <c:ptCount val="1"/>
                <c:pt idx="0">
                  <c:v>Number of encumbrances in Cadastre</c:v>
                </c:pt>
              </c:strCache>
            </c:strRef>
          </c:tx>
          <c:spPr>
            <a:solidFill>
              <a:schemeClr val="accent2"/>
            </a:solidFill>
          </c:spPr>
          <c:invertIfNegative val="0"/>
          <c:dLbls>
            <c:dLbl>
              <c:idx val="0"/>
              <c:layout>
                <c:manualLayout>
                  <c:x val="0"/>
                  <c:y val="6.3160308844889537E-3"/>
                </c:manualLayout>
              </c:layout>
              <c:tx>
                <c:rich>
                  <a:bodyPr/>
                  <a:lstStyle/>
                  <a:p>
                    <a:r>
                      <a:rPr lang="en-US" sz="1200"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178125</a:t>
                    </a:r>
                    <a:endParaRPr lang="en-US" baseline="0">
                      <a:solidFill>
                        <a:schemeClr val="accent2"/>
                      </a:solidFill>
                    </a:endParaRPr>
                  </a:p>
                </c:rich>
              </c:tx>
              <c:dLblPos val="outEnd"/>
              <c:showLegendKey val="0"/>
              <c:showVal val="1"/>
              <c:showCatName val="0"/>
              <c:showSerName val="0"/>
              <c:showPercent val="0"/>
              <c:showBubbleSize val="0"/>
            </c:dLbl>
            <c:dLbl>
              <c:idx val="1"/>
              <c:layout>
                <c:manualLayout>
                  <c:x val="2.0449897750510499E-3"/>
                  <c:y val="3.2362459546925568E-3"/>
                </c:manualLayout>
              </c:layout>
              <c:tx>
                <c:rich>
                  <a:bodyPr/>
                  <a:lstStyle/>
                  <a:p>
                    <a:r>
                      <a:rPr lang="en-US" b="1" dirty="0"/>
                      <a:t>692</a:t>
                    </a:r>
                  </a:p>
                </c:rich>
              </c:tx>
              <c:dLblPos val="outEnd"/>
              <c:showLegendKey val="0"/>
              <c:showVal val="1"/>
              <c:showCatName val="0"/>
              <c:showSerName val="0"/>
              <c:showPercent val="0"/>
              <c:showBubbleSize val="0"/>
            </c:dLbl>
            <c:txPr>
              <a:bodyPr/>
              <a:lstStyle/>
              <a:p>
                <a:pPr>
                  <a:defRPr sz="1200" b="1" baseline="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dLblPos val="outEnd"/>
            <c:showLegendKey val="0"/>
            <c:showVal val="1"/>
            <c:showCatName val="0"/>
            <c:showSerName val="0"/>
            <c:showPercent val="0"/>
            <c:showBubbleSize val="0"/>
            <c:showLeaderLines val="0"/>
          </c:dLbls>
          <c:cat>
            <c:strRef>
              <c:f>salīdzinājums!$M$7:$M$8</c:f>
              <c:strCache>
                <c:ptCount val="2"/>
                <c:pt idx="0">
                  <c:v>Protection zone of electric network</c:v>
                </c:pt>
                <c:pt idx="1">
                  <c:v>Protection zone of navigation aids</c:v>
                </c:pt>
              </c:strCache>
            </c:strRef>
          </c:cat>
          <c:val>
            <c:numRef>
              <c:f>salīdzinājums!$N$7:$N$8</c:f>
              <c:numCache>
                <c:formatCode>General</c:formatCode>
                <c:ptCount val="2"/>
                <c:pt idx="0">
                  <c:v>178125</c:v>
                </c:pt>
                <c:pt idx="1">
                  <c:v>692</c:v>
                </c:pt>
              </c:numCache>
            </c:numRef>
          </c:val>
        </c:ser>
        <c:ser>
          <c:idx val="1"/>
          <c:order val="1"/>
          <c:tx>
            <c:strRef>
              <c:f>salīdzinājums!$O$6</c:f>
              <c:strCache>
                <c:ptCount val="1"/>
                <c:pt idx="0">
                  <c:v>Number of encumbrances in Cadastre after intersection with RTIS</c:v>
                </c:pt>
              </c:strCache>
            </c:strRef>
          </c:tx>
          <c:spPr>
            <a:solidFill>
              <a:schemeClr val="tx2">
                <a:lumMod val="60000"/>
                <a:lumOff val="40000"/>
              </a:schemeClr>
            </a:solidFill>
          </c:spPr>
          <c:invertIfNegative val="0"/>
          <c:dLbls>
            <c:dLbl>
              <c:idx val="0"/>
              <c:layout>
                <c:manualLayout>
                  <c:x val="0"/>
                  <c:y val="3.1287068807668155E-4"/>
                </c:manualLayout>
              </c:layout>
              <c:dLblPos val="outEnd"/>
              <c:showLegendKey val="0"/>
              <c:showVal val="1"/>
              <c:showCatName val="0"/>
              <c:showSerName val="0"/>
              <c:showPercent val="0"/>
              <c:showBubbleSize val="0"/>
            </c:dLbl>
            <c:dLbl>
              <c:idx val="1"/>
              <c:layout>
                <c:manualLayout>
                  <c:x val="0"/>
                  <c:y val="6.8529030100866958E-3"/>
                </c:manualLayout>
              </c:layout>
              <c:tx>
                <c:rich>
                  <a:bodyPr/>
                  <a:lstStyle/>
                  <a:p>
                    <a:r>
                      <a:rPr lang="en-US" b="1" dirty="0"/>
                      <a:t>164330</a:t>
                    </a:r>
                  </a:p>
                </c:rich>
              </c:tx>
              <c:dLblPos val="outEnd"/>
              <c:showLegendKey val="0"/>
              <c:showVal val="1"/>
              <c:showCatName val="0"/>
              <c:showSerName val="0"/>
              <c:showPercent val="0"/>
              <c:showBubbleSize val="0"/>
            </c:dLbl>
            <c:txPr>
              <a:bodyPr/>
              <a:lstStyle/>
              <a:p>
                <a:pPr>
                  <a:defRPr sz="1200" b="1" baseline="0">
                    <a:solidFill>
                      <a:schemeClr val="accent1">
                        <a:lumMod val="75000"/>
                      </a:schemeClr>
                    </a:solidFill>
                    <a:latin typeface="Verdana" panose="020B0604030504040204" pitchFamily="34" charset="0"/>
                  </a:defRPr>
                </a:pPr>
                <a:endParaRPr lang="lv-LV"/>
              </a:p>
            </c:txPr>
            <c:dLblPos val="outEnd"/>
            <c:showLegendKey val="0"/>
            <c:showVal val="1"/>
            <c:showCatName val="0"/>
            <c:showSerName val="0"/>
            <c:showPercent val="0"/>
            <c:showBubbleSize val="0"/>
            <c:showLeaderLines val="0"/>
          </c:dLbls>
          <c:cat>
            <c:strRef>
              <c:f>salīdzinājums!$M$7:$M$8</c:f>
              <c:strCache>
                <c:ptCount val="2"/>
                <c:pt idx="0">
                  <c:v>Protection zone of electric network</c:v>
                </c:pt>
                <c:pt idx="1">
                  <c:v>Protection zone of navigation aids</c:v>
                </c:pt>
              </c:strCache>
            </c:strRef>
          </c:cat>
          <c:val>
            <c:numRef>
              <c:f>salīdzinājums!$O$7:$O$8</c:f>
              <c:numCache>
                <c:formatCode>General</c:formatCode>
                <c:ptCount val="2"/>
                <c:pt idx="0">
                  <c:v>727873</c:v>
                </c:pt>
                <c:pt idx="1">
                  <c:v>164330</c:v>
                </c:pt>
              </c:numCache>
            </c:numRef>
          </c:val>
        </c:ser>
        <c:dLbls>
          <c:dLblPos val="outEnd"/>
          <c:showLegendKey val="0"/>
          <c:showVal val="1"/>
          <c:showCatName val="0"/>
          <c:showSerName val="0"/>
          <c:showPercent val="0"/>
          <c:showBubbleSize val="0"/>
        </c:dLbls>
        <c:gapWidth val="150"/>
        <c:axId val="196344448"/>
        <c:axId val="199168384"/>
      </c:barChart>
      <c:catAx>
        <c:axId val="196344448"/>
        <c:scaling>
          <c:orientation val="minMax"/>
        </c:scaling>
        <c:delete val="0"/>
        <c:axPos val="b"/>
        <c:majorTickMark val="out"/>
        <c:minorTickMark val="none"/>
        <c:tickLblPos val="nextTo"/>
        <c:txPr>
          <a:bodyPr/>
          <a:lstStyle/>
          <a:p>
            <a:pPr>
              <a:defRPr sz="1000" b="1" baseline="0">
                <a:latin typeface="Verdana" panose="020B0604030504040204" pitchFamily="34" charset="0"/>
              </a:defRPr>
            </a:pPr>
            <a:endParaRPr lang="lv-LV"/>
          </a:p>
        </c:txPr>
        <c:crossAx val="199168384"/>
        <c:crosses val="autoZero"/>
        <c:auto val="1"/>
        <c:lblAlgn val="ctr"/>
        <c:lblOffset val="100"/>
        <c:noMultiLvlLbl val="0"/>
      </c:catAx>
      <c:valAx>
        <c:axId val="199168384"/>
        <c:scaling>
          <c:orientation val="minMax"/>
          <c:max val="750000"/>
          <c:min val="0"/>
        </c:scaling>
        <c:delete val="0"/>
        <c:axPos val="l"/>
        <c:numFmt formatCode="General" sourceLinked="1"/>
        <c:majorTickMark val="out"/>
        <c:minorTickMark val="none"/>
        <c:tickLblPos val="nextTo"/>
        <c:txPr>
          <a:bodyPr/>
          <a:lstStyle/>
          <a:p>
            <a:pPr>
              <a:defRPr sz="1000" b="1" baseline="0">
                <a:latin typeface="Verdana" panose="020B0604030504040204" pitchFamily="34" charset="0"/>
              </a:defRPr>
            </a:pPr>
            <a:endParaRPr lang="lv-LV"/>
          </a:p>
        </c:txPr>
        <c:crossAx val="196344448"/>
        <c:crosses val="autoZero"/>
        <c:crossBetween val="between"/>
        <c:majorUnit val="100000"/>
      </c:valAx>
    </c:plotArea>
    <c:legend>
      <c:legendPos val="b"/>
      <c:layout>
        <c:manualLayout>
          <c:xMode val="edge"/>
          <c:yMode val="edge"/>
          <c:x val="9.4499725995788979E-3"/>
          <c:y val="0.84694353997659444"/>
          <c:w val="0.98842591791410694"/>
          <c:h val="0.15305646002340559"/>
        </c:manualLayout>
      </c:layout>
      <c:overlay val="0"/>
      <c:txPr>
        <a:bodyPr/>
        <a:lstStyle/>
        <a:p>
          <a:pPr>
            <a:defRPr sz="1300" b="1" baseline="0">
              <a:latin typeface="Verdana" panose="020B0604030504040204" pitchFamily="34" charset="0"/>
            </a:defRPr>
          </a:pPr>
          <a:endParaRPr lang="lv-LV"/>
        </a:p>
      </c:txPr>
    </c:legend>
    <c:plotVisOnly val="1"/>
    <c:dispBlanksAs val="gap"/>
    <c:showDLblsOverMax val="0"/>
  </c:chart>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A1FF3-9317-4574-88B5-46F19B258987}"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v-LV"/>
        </a:p>
      </dgm:t>
    </dgm:pt>
    <dgm:pt modelId="{EF3E17E8-387F-4786-8F05-47926C16A41C}">
      <dgm:prSet phldrT="[Text]" custT="1"/>
      <dgm:spPr>
        <a:solidFill>
          <a:schemeClr val="bg1"/>
        </a:solidFill>
        <a:ln>
          <a:solidFill>
            <a:srgbClr val="93374D"/>
          </a:solidFill>
        </a:ln>
      </dgm:spPr>
      <dgm:t>
        <a:bodyPr/>
        <a:lstStyle/>
        <a:p>
          <a:pPr algn="ctr"/>
          <a:r>
            <a:rPr lang="en-US"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Sources of protection zones and other encumbered territories</a:t>
          </a:r>
          <a:endParaRPr lang="lv-LV"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US"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28F63DA-D9B4-4AEB-B6E3-BAAC4D510256}" type="parTrans" cxnId="{58340FEB-3041-4514-BE22-944BE4F65224}">
      <dgm:prSet/>
      <dgm:spPr/>
      <dgm:t>
        <a:bodyPr/>
        <a:lstStyle/>
        <a:p>
          <a:endParaRPr lang="lv-LV"/>
        </a:p>
      </dgm:t>
    </dgm:pt>
    <dgm:pt modelId="{4F2A5919-376F-43B5-A64E-9668AEF017A7}" type="sibTrans" cxnId="{58340FEB-3041-4514-BE22-944BE4F65224}">
      <dgm:prSet/>
      <dgm:spPr>
        <a:solidFill>
          <a:srgbClr val="93374D"/>
        </a:solidFill>
        <a:ln>
          <a:solidFill>
            <a:srgbClr val="93374D"/>
          </a:solidFill>
          <a:prstDash val="solid"/>
        </a:ln>
      </dgm:spPr>
      <dgm:t>
        <a:bodyPr/>
        <a:lstStyle/>
        <a:p>
          <a:endParaRPr lang="en-US" noProof="0" dirty="0"/>
        </a:p>
      </dgm:t>
    </dgm:pt>
    <dgm:pt modelId="{826C4CA6-5442-4C1A-8570-5CB4CDDB59FB}">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Spatial plan</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D5B663A-ACCE-48DC-BF87-F528EACF289D}" type="parTrans" cxnId="{85682DAF-1C99-471D-B154-3B6A3F213419}">
      <dgm:prSet/>
      <dgm:spPr/>
      <dgm:t>
        <a:bodyPr/>
        <a:lstStyle/>
        <a:p>
          <a:endParaRPr lang="lv-LV"/>
        </a:p>
      </dgm:t>
    </dgm:pt>
    <dgm:pt modelId="{32E27A74-F326-48DB-80B1-983E22ABA7AC}" type="sibTrans" cxnId="{85682DAF-1C99-471D-B154-3B6A3F213419}">
      <dgm:prSet/>
      <dgm:spPr/>
      <dgm:t>
        <a:bodyPr/>
        <a:lstStyle/>
        <a:p>
          <a:endParaRPr lang="lv-LV"/>
        </a:p>
      </dgm:t>
    </dgm:pt>
    <dgm:pt modelId="{4123E62A-47A7-4138-B6D9-CAA895B0656B}">
      <dgm:prSet phldrT="[Text]" custT="1"/>
      <dgm:spPr>
        <a:solidFill>
          <a:schemeClr val="bg1"/>
        </a:solidFill>
        <a:ln>
          <a:solidFill>
            <a:srgbClr val="93374D"/>
          </a:solidFill>
        </a:ln>
      </dgm:spPr>
      <dgm:t>
        <a:bodyPr/>
        <a:lstStyle/>
        <a:p>
          <a:pPr algn="ctr"/>
          <a:r>
            <a:rPr lang="en-US"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Cadastre Information System</a:t>
          </a:r>
        </a:p>
        <a:p>
          <a:pPr algn="l"/>
          <a:endParaRPr lang="en-US" sz="1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350C9ED-7CB6-47A9-BA7F-2062EF7A8335}" type="parTrans" cxnId="{528D0F8F-E1E3-43C7-8173-285711380CD8}">
      <dgm:prSet/>
      <dgm:spPr/>
      <dgm:t>
        <a:bodyPr/>
        <a:lstStyle/>
        <a:p>
          <a:endParaRPr lang="lv-LV"/>
        </a:p>
      </dgm:t>
    </dgm:pt>
    <dgm:pt modelId="{C5B5C704-E00D-4B3A-9E28-2F03334FF9A2}" type="sibTrans" cxnId="{528D0F8F-E1E3-43C7-8173-285711380CD8}">
      <dgm:prSet/>
      <dgm:spPr/>
      <dgm:t>
        <a:bodyPr/>
        <a:lstStyle/>
        <a:p>
          <a:endParaRPr lang="lv-LV"/>
        </a:p>
      </dgm:t>
    </dgm:pt>
    <dgm:pt modelId="{65372C5E-E5F7-4B7B-9036-962A89E37EA7}">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Creates plans of encumbrances</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5264CD0-F174-463B-AF9E-25B56DECBEFA}">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Collects information</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B2D0944-D1C2-48C5-BB58-F3AEBF6B4B86}">
      <dgm:prSet phldrT="[Text]" custT="1"/>
      <dgm:spPr>
        <a:solidFill>
          <a:schemeClr val="bg1"/>
        </a:solidFill>
        <a:ln>
          <a:solidFill>
            <a:srgbClr val="93374D"/>
          </a:solidFill>
        </a:ln>
      </dgm:spPr>
      <dgm:t>
        <a:bodyPr/>
        <a:lstStyle/>
        <a:p>
          <a:pPr algn="ctr"/>
          <a:r>
            <a:rPr lang="en-US" sz="1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Surveyor</a:t>
          </a:r>
        </a:p>
        <a:p>
          <a:pPr algn="ctr"/>
          <a:endParaRPr lang="en-US" sz="18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69E0E58-2233-486A-9A0B-25F996C5CBD3}" type="sibTrans" cxnId="{ADC1529C-FDFF-459A-8E5B-15A9C127B4A2}">
      <dgm:prSet>
        <dgm:style>
          <a:lnRef idx="2">
            <a:schemeClr val="dk1"/>
          </a:lnRef>
          <a:fillRef idx="1">
            <a:schemeClr val="lt1"/>
          </a:fillRef>
          <a:effectRef idx="0">
            <a:schemeClr val="dk1"/>
          </a:effectRef>
          <a:fontRef idx="minor">
            <a:schemeClr val="dk1"/>
          </a:fontRef>
        </dgm:style>
      </dgm:prSet>
      <dgm:spPr>
        <a:solidFill>
          <a:srgbClr val="93374D"/>
        </a:solidFill>
        <a:ln>
          <a:solidFill>
            <a:srgbClr val="93374D"/>
          </a:solidFill>
          <a:prstDash val="solid"/>
        </a:ln>
      </dgm:spPr>
      <dgm:t>
        <a:bodyPr/>
        <a:lstStyle/>
        <a:p>
          <a:endParaRPr lang="en-US" noProof="0" dirty="0"/>
        </a:p>
      </dgm:t>
    </dgm:pt>
    <dgm:pt modelId="{DFE285AE-21F7-48E6-ADF0-BD9CF77BD429}" type="parTrans" cxnId="{ADC1529C-FDFF-459A-8E5B-15A9C127B4A2}">
      <dgm:prSet/>
      <dgm:spPr/>
      <dgm:t>
        <a:bodyPr/>
        <a:lstStyle/>
        <a:p>
          <a:endParaRPr lang="lv-LV"/>
        </a:p>
      </dgm:t>
    </dgm:pt>
    <dgm:pt modelId="{48BA74A4-A380-4B7D-802F-216F3CDD6EE9}" type="sibTrans" cxnId="{91B7B200-B5A0-484E-92D3-29E69167144C}">
      <dgm:prSet/>
      <dgm:spPr/>
      <dgm:t>
        <a:bodyPr/>
        <a:lstStyle/>
        <a:p>
          <a:endParaRPr lang="lv-LV"/>
        </a:p>
      </dgm:t>
    </dgm:pt>
    <dgm:pt modelId="{9DC5B03B-0B20-4AF6-A1E0-90A9C554F3B0}" type="parTrans" cxnId="{91B7B200-B5A0-484E-92D3-29E69167144C}">
      <dgm:prSet/>
      <dgm:spPr/>
      <dgm:t>
        <a:bodyPr/>
        <a:lstStyle/>
        <a:p>
          <a:endParaRPr lang="lv-LV"/>
        </a:p>
      </dgm:t>
    </dgm:pt>
    <dgm:pt modelId="{87B1BA67-2A15-4A95-9A12-ABB0DEE966A6}" type="sibTrans" cxnId="{0C0D0F13-A33A-473F-A5BD-EDE36A482AFD}">
      <dgm:prSet/>
      <dgm:spPr/>
      <dgm:t>
        <a:bodyPr/>
        <a:lstStyle/>
        <a:p>
          <a:endParaRPr lang="lv-LV"/>
        </a:p>
      </dgm:t>
    </dgm:pt>
    <dgm:pt modelId="{2809C10A-A0DD-4BA7-ACBC-91F396185D91}" type="parTrans" cxnId="{0C0D0F13-A33A-473F-A5BD-EDE36A482AFD}">
      <dgm:prSet/>
      <dgm:spPr/>
      <dgm:t>
        <a:bodyPr/>
        <a:lstStyle/>
        <a:p>
          <a:endParaRPr lang="lv-LV"/>
        </a:p>
      </dgm:t>
    </dgm:pt>
    <dgm:pt modelId="{ED4316DE-4126-44F5-B94F-B72255346911}">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Field works</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E54B6A0-785B-498C-BB57-941573EC483D}" type="parTrans" cxnId="{3D43F51A-3F4B-4617-B6AD-06CA652A5734}">
      <dgm:prSet/>
      <dgm:spPr/>
      <dgm:t>
        <a:bodyPr/>
        <a:lstStyle/>
        <a:p>
          <a:endParaRPr lang="en-US"/>
        </a:p>
      </dgm:t>
    </dgm:pt>
    <dgm:pt modelId="{B17DFB55-1EAC-484C-A497-5D167CC85C5E}" type="sibTrans" cxnId="{3D43F51A-3F4B-4617-B6AD-06CA652A5734}">
      <dgm:prSet/>
      <dgm:spPr/>
      <dgm:t>
        <a:bodyPr/>
        <a:lstStyle/>
        <a:p>
          <a:endParaRPr lang="en-US"/>
        </a:p>
      </dgm:t>
    </dgm:pt>
    <dgm:pt modelId="{B2A32CE0-4E18-4A7E-81CB-043506AE4BFA}">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are registered all encumbrances from plan in textual data;</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FADF530-94F6-4E02-BB2F-DE341753A4BE}" type="parTrans" cxnId="{3202E9C7-0F9F-4AC2-B51A-7C25F7C2A7C4}">
      <dgm:prSet/>
      <dgm:spPr/>
      <dgm:t>
        <a:bodyPr/>
        <a:lstStyle/>
        <a:p>
          <a:endParaRPr lang="en-US"/>
        </a:p>
      </dgm:t>
    </dgm:pt>
    <dgm:pt modelId="{6450E257-462D-4B5B-9E61-8B9E98F13256}" type="sibTrans" cxnId="{3202E9C7-0F9F-4AC2-B51A-7C25F7C2A7C4}">
      <dgm:prSet/>
      <dgm:spPr/>
      <dgm:t>
        <a:bodyPr/>
        <a:lstStyle/>
        <a:p>
          <a:endParaRPr lang="en-US"/>
        </a:p>
      </dgm:t>
    </dgm:pt>
    <dgm:pt modelId="{3CCF2044-C0B9-4CD6-9383-3434EA331532}">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are depicted only road servitude</a:t>
          </a:r>
          <a:r>
            <a:rPr lang="lv-LV"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in spatial data</a:t>
          </a:r>
        </a:p>
        <a:p>
          <a:pPr algn="l"/>
          <a:endPar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95680EF-C7BB-4327-88AB-FB7EB1FABF7A}" type="parTrans" cxnId="{2191B80C-FC03-4812-A130-31FBE776422F}">
      <dgm:prSet/>
      <dgm:spPr/>
      <dgm:t>
        <a:bodyPr/>
        <a:lstStyle/>
        <a:p>
          <a:endParaRPr lang="en-US"/>
        </a:p>
      </dgm:t>
    </dgm:pt>
    <dgm:pt modelId="{6DF7B411-E452-4747-8329-2D85EE7F2257}" type="sibTrans" cxnId="{2191B80C-FC03-4812-A130-31FBE776422F}">
      <dgm:prSet/>
      <dgm:spPr/>
      <dgm:t>
        <a:bodyPr/>
        <a:lstStyle/>
        <a:p>
          <a:endParaRPr lang="en-US"/>
        </a:p>
      </dgm:t>
    </dgm:pt>
    <dgm:pt modelId="{7661D9BE-A94E-46E2-B91E-181C4415DA13}">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824B621-EC8D-42CB-A4CE-C111673CC2FF}" type="parTrans" cxnId="{840BB8DC-7E3A-4EB3-BC24-A444ACCAB35E}">
      <dgm:prSet/>
      <dgm:spPr/>
      <dgm:t>
        <a:bodyPr/>
        <a:lstStyle/>
        <a:p>
          <a:endParaRPr lang="en-US"/>
        </a:p>
      </dgm:t>
    </dgm:pt>
    <dgm:pt modelId="{333D579C-18E7-487C-BE10-EBEAAADDA662}" type="sibTrans" cxnId="{840BB8DC-7E3A-4EB3-BC24-A444ACCAB35E}">
      <dgm:prSet/>
      <dgm:spPr/>
      <dgm:t>
        <a:bodyPr/>
        <a:lstStyle/>
        <a:p>
          <a:endParaRPr lang="en-US"/>
        </a:p>
      </dgm:t>
    </dgm:pt>
    <dgm:pt modelId="{A43E27F7-E9D4-4B0B-A457-6461EB20B387}">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6992C0D-96B1-41BE-970F-52F5020B7A5D}" type="parTrans" cxnId="{963E8557-F153-45A2-8570-F21EA7D7ADAF}">
      <dgm:prSet/>
      <dgm:spPr/>
      <dgm:t>
        <a:bodyPr/>
        <a:lstStyle/>
        <a:p>
          <a:endParaRPr lang="en-US"/>
        </a:p>
      </dgm:t>
    </dgm:pt>
    <dgm:pt modelId="{8DF0A4F3-8BBA-42A9-A306-671DA7988A90}" type="sibTrans" cxnId="{963E8557-F153-45A2-8570-F21EA7D7ADAF}">
      <dgm:prSet/>
      <dgm:spPr/>
      <dgm:t>
        <a:bodyPr/>
        <a:lstStyle/>
        <a:p>
          <a:endParaRPr lang="en-US"/>
        </a:p>
      </dgm:t>
    </dgm:pt>
    <dgm:pt modelId="{F37E1FB5-A1C4-4161-8E0E-CB64E536E593}">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EDFCC80-D17A-448D-AA0B-25771354D75E}" type="parTrans" cxnId="{4C83EDAC-996D-40ED-A40D-D4565D819A1D}">
      <dgm:prSet/>
      <dgm:spPr/>
      <dgm:t>
        <a:bodyPr/>
        <a:lstStyle/>
        <a:p>
          <a:endParaRPr lang="en-US"/>
        </a:p>
      </dgm:t>
    </dgm:pt>
    <dgm:pt modelId="{C21F47F6-0D31-470C-A228-C9F07A0D3D31}" type="sibTrans" cxnId="{4C83EDAC-996D-40ED-A40D-D4565D819A1D}">
      <dgm:prSet/>
      <dgm:spPr/>
      <dgm:t>
        <a:bodyPr/>
        <a:lstStyle/>
        <a:p>
          <a:endParaRPr lang="en-US"/>
        </a:p>
      </dgm:t>
    </dgm:pt>
    <dgm:pt modelId="{0E4F93CC-E225-4B57-B732-A214C15503BB}">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Land use planning project</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B77B88B-0F5D-45BD-937B-8ED057172098}" type="parTrans" cxnId="{B21566E8-F247-4CA4-8406-348B4D93ED5B}">
      <dgm:prSet/>
      <dgm:spPr/>
      <dgm:t>
        <a:bodyPr/>
        <a:lstStyle/>
        <a:p>
          <a:endParaRPr lang="en-US"/>
        </a:p>
      </dgm:t>
    </dgm:pt>
    <dgm:pt modelId="{7AC919BE-4F67-4569-8DF4-7C7FACDF18CD}" type="sibTrans" cxnId="{B21566E8-F247-4CA4-8406-348B4D93ED5B}">
      <dgm:prSet/>
      <dgm:spPr/>
      <dgm:t>
        <a:bodyPr/>
        <a:lstStyle/>
        <a:p>
          <a:endParaRPr lang="en-US"/>
        </a:p>
      </dgm:t>
    </dgm:pt>
    <dgm:pt modelId="{EE6EDF0C-6C7E-4363-8830-EC625991B5F8}">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Municipality decisions etc.</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FC40E5E-1383-4A17-9182-2F3A8AB983FE}" type="parTrans" cxnId="{C166A5FF-7A8F-4BA1-A990-FDF35A830F87}">
      <dgm:prSet/>
      <dgm:spPr/>
      <dgm:t>
        <a:bodyPr/>
        <a:lstStyle/>
        <a:p>
          <a:endParaRPr lang="en-US"/>
        </a:p>
      </dgm:t>
    </dgm:pt>
    <dgm:pt modelId="{885F9380-DC37-40C0-84F4-5302CCFF6653}" type="sibTrans" cxnId="{C166A5FF-7A8F-4BA1-A990-FDF35A830F87}">
      <dgm:prSet/>
      <dgm:spPr/>
      <dgm:t>
        <a:bodyPr/>
        <a:lstStyle/>
        <a:p>
          <a:endParaRPr lang="en-US"/>
        </a:p>
      </dgm:t>
    </dgm:pt>
    <dgm:pt modelId="{93CA39F0-7855-491D-BCB7-91533102E939}">
      <dgm:prSet phldrT="[Text]" custT="1"/>
      <dgm:spPr>
        <a:solidFill>
          <a:schemeClr val="bg1"/>
        </a:solidFill>
        <a:ln>
          <a:solidFill>
            <a:srgbClr val="93374D"/>
          </a:solidFill>
        </a:ln>
      </dgm:spPr>
      <dgm:t>
        <a:bodyPr/>
        <a:lstStyle/>
        <a:p>
          <a:pPr algn="l"/>
          <a:r>
            <a:rPr lang="en-US" sz="14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Detailed plan</a:t>
          </a:r>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A942E2A-1049-45BD-93A4-FD8E75B5C815}" type="parTrans" cxnId="{9B5EFBE1-EE96-4E6E-965C-B3E0680F49EF}">
      <dgm:prSet/>
      <dgm:spPr/>
      <dgm:t>
        <a:bodyPr/>
        <a:lstStyle/>
        <a:p>
          <a:endParaRPr lang="lv-LV"/>
        </a:p>
      </dgm:t>
    </dgm:pt>
    <dgm:pt modelId="{7964552F-6538-47B0-93E7-E2FD9DC90769}" type="sibTrans" cxnId="{9B5EFBE1-EE96-4E6E-965C-B3E0680F49EF}">
      <dgm:prSet/>
      <dgm:spPr/>
      <dgm:t>
        <a:bodyPr/>
        <a:lstStyle/>
        <a:p>
          <a:endParaRPr lang="lv-LV"/>
        </a:p>
      </dgm:t>
    </dgm:pt>
    <dgm:pt modelId="{DCF136F7-3E3F-417A-9305-62435FB067E2}">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919AE0B-61E0-4C08-89CF-87CDBDEF1285}" type="parTrans" cxnId="{4DD3CA19-A73F-4195-BE22-DEF061FBD081}">
      <dgm:prSet/>
      <dgm:spPr/>
      <dgm:t>
        <a:bodyPr/>
        <a:lstStyle/>
        <a:p>
          <a:endParaRPr lang="lv-LV"/>
        </a:p>
      </dgm:t>
    </dgm:pt>
    <dgm:pt modelId="{7E4CBDA6-E21A-4D11-9719-136C4CEDEDB7}" type="sibTrans" cxnId="{4DD3CA19-A73F-4195-BE22-DEF061FBD081}">
      <dgm:prSet/>
      <dgm:spPr/>
      <dgm:t>
        <a:bodyPr/>
        <a:lstStyle/>
        <a:p>
          <a:endParaRPr lang="lv-LV"/>
        </a:p>
      </dgm:t>
    </dgm:pt>
    <dgm:pt modelId="{B3D2341A-581F-4419-A6B9-449128ECF9CA}">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124C064-2A9A-4429-9B90-5EE7BEDBF981}" type="parTrans" cxnId="{71845859-7236-43B7-947A-90A73A8CCE3B}">
      <dgm:prSet/>
      <dgm:spPr/>
      <dgm:t>
        <a:bodyPr/>
        <a:lstStyle/>
        <a:p>
          <a:endParaRPr lang="lv-LV"/>
        </a:p>
      </dgm:t>
    </dgm:pt>
    <dgm:pt modelId="{ABD43A3A-E545-433B-8FE7-85CD1B4A2257}" type="sibTrans" cxnId="{71845859-7236-43B7-947A-90A73A8CCE3B}">
      <dgm:prSet/>
      <dgm:spPr/>
      <dgm:t>
        <a:bodyPr/>
        <a:lstStyle/>
        <a:p>
          <a:endParaRPr lang="lv-LV"/>
        </a:p>
      </dgm:t>
    </dgm:pt>
    <dgm:pt modelId="{A8E3F0DA-0E59-4106-A441-6F59438A1656}">
      <dgm:prSet phldrT="[Text]" custT="1"/>
      <dgm:spPr>
        <a:solidFill>
          <a:schemeClr val="bg1"/>
        </a:solidFill>
        <a:ln>
          <a:solidFill>
            <a:srgbClr val="93374D"/>
          </a:solidFill>
        </a:ln>
      </dgm:spPr>
      <dgm:t>
        <a:bodyPr/>
        <a:lstStyle/>
        <a:p>
          <a:pPr algn="l"/>
          <a:endParaRPr lang="en-US" sz="14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2A1002A-20CA-4A0B-BDF3-2515C164E1D6}" type="parTrans" cxnId="{848F552F-F5A3-4F55-80C4-75E98BC944EC}">
      <dgm:prSet/>
      <dgm:spPr/>
      <dgm:t>
        <a:bodyPr/>
        <a:lstStyle/>
        <a:p>
          <a:endParaRPr lang="lv-LV"/>
        </a:p>
      </dgm:t>
    </dgm:pt>
    <dgm:pt modelId="{0E05012F-2BB9-44E5-AC6B-8D1ED22E1AC9}" type="sibTrans" cxnId="{848F552F-F5A3-4F55-80C4-75E98BC944EC}">
      <dgm:prSet/>
      <dgm:spPr/>
      <dgm:t>
        <a:bodyPr/>
        <a:lstStyle/>
        <a:p>
          <a:endParaRPr lang="lv-LV"/>
        </a:p>
      </dgm:t>
    </dgm:pt>
    <dgm:pt modelId="{4E6DC983-EE58-46DA-A9B5-39DB7E6E5E0B}" type="pres">
      <dgm:prSet presAssocID="{350A1FF3-9317-4574-88B5-46F19B258987}" presName="Name0" presStyleCnt="0">
        <dgm:presLayoutVars>
          <dgm:dir/>
          <dgm:resizeHandles val="exact"/>
        </dgm:presLayoutVars>
      </dgm:prSet>
      <dgm:spPr/>
      <dgm:t>
        <a:bodyPr/>
        <a:lstStyle/>
        <a:p>
          <a:endParaRPr lang="lv-LV"/>
        </a:p>
      </dgm:t>
    </dgm:pt>
    <dgm:pt modelId="{7A4F6707-F8A6-4681-85FF-963E0858922F}" type="pres">
      <dgm:prSet presAssocID="{EF3E17E8-387F-4786-8F05-47926C16A41C}" presName="composite" presStyleCnt="0"/>
      <dgm:spPr/>
    </dgm:pt>
    <dgm:pt modelId="{8A6E8034-6830-4BDE-BABE-57F23CFD7DFA}" type="pres">
      <dgm:prSet presAssocID="{EF3E17E8-387F-4786-8F05-47926C16A41C}" presName="imagSh" presStyleLbl="bgImgPlace1" presStyleIdx="0" presStyleCnt="3" custScaleX="119077" custScaleY="114529" custLinFactNeighborX="8910" custLinFactNeighborY="-43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lv-LV"/>
        </a:p>
      </dgm:t>
    </dgm:pt>
    <dgm:pt modelId="{4430E392-A62E-40CB-BE86-190CF8806577}" type="pres">
      <dgm:prSet presAssocID="{EF3E17E8-387F-4786-8F05-47926C16A41C}" presName="txNode" presStyleLbl="node1" presStyleIdx="0" presStyleCnt="3" custScaleX="183592" custScaleY="215613" custLinFactNeighborX="-116" custLinFactNeighborY="82827">
        <dgm:presLayoutVars>
          <dgm:bulletEnabled val="1"/>
        </dgm:presLayoutVars>
      </dgm:prSet>
      <dgm:spPr/>
      <dgm:t>
        <a:bodyPr/>
        <a:lstStyle/>
        <a:p>
          <a:endParaRPr lang="lv-LV"/>
        </a:p>
      </dgm:t>
    </dgm:pt>
    <dgm:pt modelId="{0235194F-BAB2-4A03-8E17-340F855D37AB}" type="pres">
      <dgm:prSet presAssocID="{4F2A5919-376F-43B5-A64E-9668AEF017A7}" presName="sibTrans" presStyleLbl="sibTrans2D1" presStyleIdx="0" presStyleCnt="2" custScaleX="242604"/>
      <dgm:spPr>
        <a:prstGeom prst="stripedRightArrow">
          <a:avLst/>
        </a:prstGeom>
      </dgm:spPr>
      <dgm:t>
        <a:bodyPr/>
        <a:lstStyle/>
        <a:p>
          <a:endParaRPr lang="lv-LV"/>
        </a:p>
      </dgm:t>
    </dgm:pt>
    <dgm:pt modelId="{7ECED77B-FD21-483C-8CB7-ABF5268D05A3}" type="pres">
      <dgm:prSet presAssocID="{4F2A5919-376F-43B5-A64E-9668AEF017A7}" presName="connTx" presStyleLbl="sibTrans2D1" presStyleIdx="0" presStyleCnt="2"/>
      <dgm:spPr/>
      <dgm:t>
        <a:bodyPr/>
        <a:lstStyle/>
        <a:p>
          <a:endParaRPr lang="lv-LV"/>
        </a:p>
      </dgm:t>
    </dgm:pt>
    <dgm:pt modelId="{7B95E605-7E0E-4203-84EF-612EFE32C094}" type="pres">
      <dgm:prSet presAssocID="{FB2D0944-D1C2-48C5-BB58-F3AEBF6B4B86}" presName="composite" presStyleCnt="0"/>
      <dgm:spPr/>
    </dgm:pt>
    <dgm:pt modelId="{F8A49B94-F776-4B8D-8B3C-CDDCCB857C4B}" type="pres">
      <dgm:prSet presAssocID="{FB2D0944-D1C2-48C5-BB58-F3AEBF6B4B86}" presName="imagSh" presStyleLbl="bgImgPlace1" presStyleIdx="1" presStyleCnt="3" custScaleX="119077" custScaleY="114529" custLinFactNeighborX="4224" custLinFactNeighborY="-15897"/>
      <dgm:spPr>
        <a:blipFill rotWithShape="1">
          <a:blip xmlns:r="http://schemas.openxmlformats.org/officeDocument/2006/relationships" r:embed="rId2"/>
          <a:stretch>
            <a:fillRect/>
          </a:stretch>
        </a:blipFill>
      </dgm:spPr>
      <dgm:t>
        <a:bodyPr/>
        <a:lstStyle/>
        <a:p>
          <a:endParaRPr lang="lv-LV"/>
        </a:p>
      </dgm:t>
    </dgm:pt>
    <dgm:pt modelId="{7F99A1D4-7565-4F69-AF5E-521362FFDA32}" type="pres">
      <dgm:prSet presAssocID="{FB2D0944-D1C2-48C5-BB58-F3AEBF6B4B86}" presName="txNode" presStyleLbl="node1" presStyleIdx="1" presStyleCnt="3" custScaleX="188392" custScaleY="171894" custLinFactNeighborX="-8557" custLinFactNeighborY="58595">
        <dgm:presLayoutVars>
          <dgm:bulletEnabled val="1"/>
        </dgm:presLayoutVars>
      </dgm:prSet>
      <dgm:spPr/>
      <dgm:t>
        <a:bodyPr/>
        <a:lstStyle/>
        <a:p>
          <a:endParaRPr lang="lv-LV"/>
        </a:p>
      </dgm:t>
    </dgm:pt>
    <dgm:pt modelId="{99440036-98C5-4F99-B7B9-EA5148333D95}" type="pres">
      <dgm:prSet presAssocID="{269E0E58-2233-486A-9A0B-25F996C5CBD3}" presName="sibTrans" presStyleLbl="sibTrans2D1" presStyleIdx="1" presStyleCnt="2" custScaleX="256873"/>
      <dgm:spPr>
        <a:prstGeom prst="stripedRightArrow">
          <a:avLst/>
        </a:prstGeom>
      </dgm:spPr>
      <dgm:t>
        <a:bodyPr/>
        <a:lstStyle/>
        <a:p>
          <a:endParaRPr lang="lv-LV"/>
        </a:p>
      </dgm:t>
    </dgm:pt>
    <dgm:pt modelId="{EA62F683-1477-44F1-A48B-F9D77AAF36FA}" type="pres">
      <dgm:prSet presAssocID="{269E0E58-2233-486A-9A0B-25F996C5CBD3}" presName="connTx" presStyleLbl="sibTrans2D1" presStyleIdx="1" presStyleCnt="2"/>
      <dgm:spPr/>
      <dgm:t>
        <a:bodyPr/>
        <a:lstStyle/>
        <a:p>
          <a:endParaRPr lang="lv-LV"/>
        </a:p>
      </dgm:t>
    </dgm:pt>
    <dgm:pt modelId="{DBAA54D3-F1E6-4E7A-B46F-31F4A4FFBC0F}" type="pres">
      <dgm:prSet presAssocID="{4123E62A-47A7-4138-B6D9-CAA895B0656B}" presName="composite" presStyleCnt="0"/>
      <dgm:spPr/>
    </dgm:pt>
    <dgm:pt modelId="{30409B24-EB2F-4A65-945A-D20F16792A4A}" type="pres">
      <dgm:prSet presAssocID="{4123E62A-47A7-4138-B6D9-CAA895B0656B}" presName="imagSh" presStyleLbl="bgImgPlace1" presStyleIdx="2" presStyleCnt="3" custScaleX="119077" custScaleY="114529" custLinFactNeighborX="10579" custLinFactNeighborY="-11115"/>
      <dgm:spPr>
        <a:blipFill rotWithShape="1">
          <a:blip xmlns:r="http://schemas.openxmlformats.org/officeDocument/2006/relationships" r:embed="rId3"/>
          <a:stretch>
            <a:fillRect/>
          </a:stretch>
        </a:blipFill>
      </dgm:spPr>
      <dgm:t>
        <a:bodyPr/>
        <a:lstStyle/>
        <a:p>
          <a:endParaRPr lang="lv-LV"/>
        </a:p>
      </dgm:t>
    </dgm:pt>
    <dgm:pt modelId="{96DB80AA-CAC8-4A29-A585-B661BB0A702E}" type="pres">
      <dgm:prSet presAssocID="{4123E62A-47A7-4138-B6D9-CAA895B0656B}" presName="txNode" presStyleLbl="node1" presStyleIdx="2" presStyleCnt="3" custScaleX="170427" custScaleY="201605" custLinFactNeighborX="116" custLinFactNeighborY="67804">
        <dgm:presLayoutVars>
          <dgm:bulletEnabled val="1"/>
        </dgm:presLayoutVars>
      </dgm:prSet>
      <dgm:spPr/>
      <dgm:t>
        <a:bodyPr/>
        <a:lstStyle/>
        <a:p>
          <a:endParaRPr lang="lv-LV"/>
        </a:p>
      </dgm:t>
    </dgm:pt>
  </dgm:ptLst>
  <dgm:cxnLst>
    <dgm:cxn modelId="{06A07C9F-6D52-4C83-8709-7C9A2B19FAAD}" type="presOf" srcId="{B2A32CE0-4E18-4A7E-81CB-043506AE4BFA}" destId="{96DB80AA-CAC8-4A29-A585-B661BB0A702E}" srcOrd="0" destOrd="1" presId="urn:microsoft.com/office/officeart/2005/8/layout/hProcess10"/>
    <dgm:cxn modelId="{968B63BB-DEE8-4672-A0F7-DADC1D161F26}" type="presOf" srcId="{A43E27F7-E9D4-4B0B-A457-6461EB20B387}" destId="{7F99A1D4-7565-4F69-AF5E-521362FFDA32}" srcOrd="0" destOrd="2" presId="urn:microsoft.com/office/officeart/2005/8/layout/hProcess10"/>
    <dgm:cxn modelId="{848F552F-F5A3-4F55-80C4-75E98BC944EC}" srcId="{EF3E17E8-387F-4786-8F05-47926C16A41C}" destId="{A8E3F0DA-0E59-4106-A441-6F59438A1656}" srcOrd="5" destOrd="0" parTransId="{B2A1002A-20CA-4A0B-BDF3-2515C164E1D6}" sibTransId="{0E05012F-2BB9-44E5-AC6B-8D1ED22E1AC9}"/>
    <dgm:cxn modelId="{A6C1475A-5430-45FF-8F71-A3F0BE6B3637}" type="presOf" srcId="{269E0E58-2233-486A-9A0B-25F996C5CBD3}" destId="{99440036-98C5-4F99-B7B9-EA5148333D95}" srcOrd="0" destOrd="0" presId="urn:microsoft.com/office/officeart/2005/8/layout/hProcess10"/>
    <dgm:cxn modelId="{528D0F8F-E1E3-43C7-8173-285711380CD8}" srcId="{350A1FF3-9317-4574-88B5-46F19B258987}" destId="{4123E62A-47A7-4138-B6D9-CAA895B0656B}" srcOrd="2" destOrd="0" parTransId="{3350C9ED-7CB6-47A9-BA7F-2062EF7A8335}" sibTransId="{C5B5C704-E00D-4B3A-9E28-2F03334FF9A2}"/>
    <dgm:cxn modelId="{89F6D421-FF13-486A-B84C-F5EF04A49334}" type="presOf" srcId="{15264CD0-F174-463B-AF9E-25B56DECBEFA}" destId="{7F99A1D4-7565-4F69-AF5E-521362FFDA32}" srcOrd="0" destOrd="1" presId="urn:microsoft.com/office/officeart/2005/8/layout/hProcess10"/>
    <dgm:cxn modelId="{973209E7-66E8-4376-A40A-1D9B7B04AD68}" type="presOf" srcId="{93CA39F0-7855-491D-BCB7-91533102E939}" destId="{4430E392-A62E-40CB-BE86-190CF8806577}" srcOrd="0" destOrd="3" presId="urn:microsoft.com/office/officeart/2005/8/layout/hProcess10"/>
    <dgm:cxn modelId="{B478DA98-2537-4631-8C75-2E957EB64141}" type="presOf" srcId="{EE6EDF0C-6C7E-4363-8830-EC625991B5F8}" destId="{4430E392-A62E-40CB-BE86-190CF8806577}" srcOrd="0" destOrd="7" presId="urn:microsoft.com/office/officeart/2005/8/layout/hProcess10"/>
    <dgm:cxn modelId="{47CC2440-9AE7-40B9-B3BD-22C6D98FAE69}" type="presOf" srcId="{4123E62A-47A7-4138-B6D9-CAA895B0656B}" destId="{96DB80AA-CAC8-4A29-A585-B661BB0A702E}" srcOrd="0" destOrd="0" presId="urn:microsoft.com/office/officeart/2005/8/layout/hProcess10"/>
    <dgm:cxn modelId="{B21566E8-F247-4CA4-8406-348B4D93ED5B}" srcId="{EF3E17E8-387F-4786-8F05-47926C16A41C}" destId="{0E4F93CC-E225-4B57-B732-A214C15503BB}" srcOrd="4" destOrd="0" parTransId="{EB77B88B-0F5D-45BD-937B-8ED057172098}" sibTransId="{7AC919BE-4F67-4569-8DF4-7C7FACDF18CD}"/>
    <dgm:cxn modelId="{ADC1529C-FDFF-459A-8E5B-15A9C127B4A2}" srcId="{350A1FF3-9317-4574-88B5-46F19B258987}" destId="{FB2D0944-D1C2-48C5-BB58-F3AEBF6B4B86}" srcOrd="1" destOrd="0" parTransId="{DFE285AE-21F7-48E6-ADF0-BD9CF77BD429}" sibTransId="{269E0E58-2233-486A-9A0B-25F996C5CBD3}"/>
    <dgm:cxn modelId="{5FC024CA-8287-4FD2-9DF0-ACC629171365}" type="presOf" srcId="{269E0E58-2233-486A-9A0B-25F996C5CBD3}" destId="{EA62F683-1477-44F1-A48B-F9D77AAF36FA}" srcOrd="1" destOrd="0" presId="urn:microsoft.com/office/officeart/2005/8/layout/hProcess10"/>
    <dgm:cxn modelId="{A79E6D5B-A74B-4194-8D2B-681E44BF7CAC}" type="presOf" srcId="{F37E1FB5-A1C4-4161-8E0E-CB64E536E593}" destId="{7F99A1D4-7565-4F69-AF5E-521362FFDA32}" srcOrd="0" destOrd="4" presId="urn:microsoft.com/office/officeart/2005/8/layout/hProcess10"/>
    <dgm:cxn modelId="{953CAE37-96E9-4A63-9833-79593C7ACFE3}" type="presOf" srcId="{350A1FF3-9317-4574-88B5-46F19B258987}" destId="{4E6DC983-EE58-46DA-A9B5-39DB7E6E5E0B}" srcOrd="0" destOrd="0" presId="urn:microsoft.com/office/officeart/2005/8/layout/hProcess10"/>
    <dgm:cxn modelId="{3D43F51A-3F4B-4617-B6AD-06CA652A5734}" srcId="{FB2D0944-D1C2-48C5-BB58-F3AEBF6B4B86}" destId="{ED4316DE-4126-44F5-B94F-B72255346911}" srcOrd="2" destOrd="0" parTransId="{5E54B6A0-785B-498C-BB57-941573EC483D}" sibTransId="{B17DFB55-1EAC-484C-A497-5D167CC85C5E}"/>
    <dgm:cxn modelId="{71845859-7236-43B7-947A-90A73A8CCE3B}" srcId="{EF3E17E8-387F-4786-8F05-47926C16A41C}" destId="{B3D2341A-581F-4419-A6B9-449128ECF9CA}" srcOrd="3" destOrd="0" parTransId="{E124C064-2A9A-4429-9B90-5EE7BEDBF981}" sibTransId="{ABD43A3A-E545-433B-8FE7-85CD1B4A2257}"/>
    <dgm:cxn modelId="{58340FEB-3041-4514-BE22-944BE4F65224}" srcId="{350A1FF3-9317-4574-88B5-46F19B258987}" destId="{EF3E17E8-387F-4786-8F05-47926C16A41C}" srcOrd="0" destOrd="0" parTransId="{128F63DA-D9B4-4AEB-B6E3-BAAC4D510256}" sibTransId="{4F2A5919-376F-43B5-A64E-9668AEF017A7}"/>
    <dgm:cxn modelId="{C166A5FF-7A8F-4BA1-A990-FDF35A830F87}" srcId="{EF3E17E8-387F-4786-8F05-47926C16A41C}" destId="{EE6EDF0C-6C7E-4363-8830-EC625991B5F8}" srcOrd="6" destOrd="0" parTransId="{4FC40E5E-1383-4A17-9182-2F3A8AB983FE}" sibTransId="{885F9380-DC37-40C0-84F4-5302CCFF6653}"/>
    <dgm:cxn modelId="{4DD3CA19-A73F-4195-BE22-DEF061FBD081}" srcId="{EF3E17E8-387F-4786-8F05-47926C16A41C}" destId="{DCF136F7-3E3F-417A-9305-62435FB067E2}" srcOrd="1" destOrd="0" parTransId="{4919AE0B-61E0-4C08-89CF-87CDBDEF1285}" sibTransId="{7E4CBDA6-E21A-4D11-9719-136C4CEDEDB7}"/>
    <dgm:cxn modelId="{8D2ACBBC-F08A-4D61-B4BD-BB028166D61C}" type="presOf" srcId="{4F2A5919-376F-43B5-A64E-9668AEF017A7}" destId="{7ECED77B-FD21-483C-8CB7-ABF5268D05A3}" srcOrd="1" destOrd="0" presId="urn:microsoft.com/office/officeart/2005/8/layout/hProcess10"/>
    <dgm:cxn modelId="{4C83EDAC-996D-40ED-A40D-D4565D819A1D}" srcId="{FB2D0944-D1C2-48C5-BB58-F3AEBF6B4B86}" destId="{F37E1FB5-A1C4-4161-8E0E-CB64E536E593}" srcOrd="3" destOrd="0" parTransId="{8EDFCC80-D17A-448D-AA0B-25771354D75E}" sibTransId="{C21F47F6-0D31-470C-A228-C9F07A0D3D31}"/>
    <dgm:cxn modelId="{CFCD9B03-418A-45A7-BBF1-E32319AA03A7}" type="presOf" srcId="{0E4F93CC-E225-4B57-B732-A214C15503BB}" destId="{4430E392-A62E-40CB-BE86-190CF8806577}" srcOrd="0" destOrd="5" presId="urn:microsoft.com/office/officeart/2005/8/layout/hProcess10"/>
    <dgm:cxn modelId="{2191B80C-FC03-4812-A130-31FBE776422F}" srcId="{4123E62A-47A7-4138-B6D9-CAA895B0656B}" destId="{3CCF2044-C0B9-4CD6-9383-3434EA331532}" srcOrd="2" destOrd="0" parTransId="{895680EF-C7BB-4327-88AB-FB7EB1FABF7A}" sibTransId="{6DF7B411-E452-4747-8329-2D85EE7F2257}"/>
    <dgm:cxn modelId="{89490DC8-6AFD-4077-8750-CC7CAFB64CBB}" type="presOf" srcId="{FB2D0944-D1C2-48C5-BB58-F3AEBF6B4B86}" destId="{7F99A1D4-7565-4F69-AF5E-521362FFDA32}" srcOrd="0" destOrd="0" presId="urn:microsoft.com/office/officeart/2005/8/layout/hProcess10"/>
    <dgm:cxn modelId="{0C0D0F13-A33A-473F-A5BD-EDE36A482AFD}" srcId="{FB2D0944-D1C2-48C5-BB58-F3AEBF6B4B86}" destId="{15264CD0-F174-463B-AF9E-25B56DECBEFA}" srcOrd="0" destOrd="0" parTransId="{2809C10A-A0DD-4BA7-ACBC-91F396185D91}" sibTransId="{87B1BA67-2A15-4A95-9A12-ABB0DEE966A6}"/>
    <dgm:cxn modelId="{21CB17E9-A3B7-4C39-AC06-69084ACF141C}" type="presOf" srcId="{A8E3F0DA-0E59-4106-A441-6F59438A1656}" destId="{4430E392-A62E-40CB-BE86-190CF8806577}" srcOrd="0" destOrd="6" presId="urn:microsoft.com/office/officeart/2005/8/layout/hProcess10"/>
    <dgm:cxn modelId="{77728F4F-0488-419B-A249-AC968379F7C9}" type="presOf" srcId="{4F2A5919-376F-43B5-A64E-9668AEF017A7}" destId="{0235194F-BAB2-4A03-8E17-340F855D37AB}" srcOrd="0" destOrd="0" presId="urn:microsoft.com/office/officeart/2005/8/layout/hProcess10"/>
    <dgm:cxn modelId="{85682DAF-1C99-471D-B154-3B6A3F213419}" srcId="{EF3E17E8-387F-4786-8F05-47926C16A41C}" destId="{826C4CA6-5442-4C1A-8570-5CB4CDDB59FB}" srcOrd="0" destOrd="0" parTransId="{1D5B663A-ACCE-48DC-BF87-F528EACF289D}" sibTransId="{32E27A74-F326-48DB-80B1-983E22ABA7AC}"/>
    <dgm:cxn modelId="{53D2627C-9F95-4256-A87A-75D6FC718D2F}" type="presOf" srcId="{B3D2341A-581F-4419-A6B9-449128ECF9CA}" destId="{4430E392-A62E-40CB-BE86-190CF8806577}" srcOrd="0" destOrd="4" presId="urn:microsoft.com/office/officeart/2005/8/layout/hProcess10"/>
    <dgm:cxn modelId="{9B5EFBE1-EE96-4E6E-965C-B3E0680F49EF}" srcId="{EF3E17E8-387F-4786-8F05-47926C16A41C}" destId="{93CA39F0-7855-491D-BCB7-91533102E939}" srcOrd="2" destOrd="0" parTransId="{FA942E2A-1049-45BD-93A4-FD8E75B5C815}" sibTransId="{7964552F-6538-47B0-93E7-E2FD9DC90769}"/>
    <dgm:cxn modelId="{45E19D82-2EEC-4A0E-A5E0-2C8DA195629C}" type="presOf" srcId="{65372C5E-E5F7-4B7B-9036-962A89E37EA7}" destId="{7F99A1D4-7565-4F69-AF5E-521362FFDA32}" srcOrd="0" destOrd="5" presId="urn:microsoft.com/office/officeart/2005/8/layout/hProcess10"/>
    <dgm:cxn modelId="{CCCA95F0-8EE2-4690-A2FE-A2F39C5EC601}" type="presOf" srcId="{826C4CA6-5442-4C1A-8570-5CB4CDDB59FB}" destId="{4430E392-A62E-40CB-BE86-190CF8806577}" srcOrd="0" destOrd="1" presId="urn:microsoft.com/office/officeart/2005/8/layout/hProcess10"/>
    <dgm:cxn modelId="{87E3A23A-4238-4A72-94EA-D945C82B8963}" type="presOf" srcId="{ED4316DE-4126-44F5-B94F-B72255346911}" destId="{7F99A1D4-7565-4F69-AF5E-521362FFDA32}" srcOrd="0" destOrd="3" presId="urn:microsoft.com/office/officeart/2005/8/layout/hProcess10"/>
    <dgm:cxn modelId="{840BB8DC-7E3A-4EB3-BC24-A444ACCAB35E}" srcId="{4123E62A-47A7-4138-B6D9-CAA895B0656B}" destId="{7661D9BE-A94E-46E2-B91E-181C4415DA13}" srcOrd="1" destOrd="0" parTransId="{1824B621-EC8D-42CB-A4CE-C111673CC2FF}" sibTransId="{333D579C-18E7-487C-BE10-EBEAAADDA662}"/>
    <dgm:cxn modelId="{3202E9C7-0F9F-4AC2-B51A-7C25F7C2A7C4}" srcId="{4123E62A-47A7-4138-B6D9-CAA895B0656B}" destId="{B2A32CE0-4E18-4A7E-81CB-043506AE4BFA}" srcOrd="0" destOrd="0" parTransId="{7FADF530-94F6-4E02-BB2F-DE341753A4BE}" sibTransId="{6450E257-462D-4B5B-9E61-8B9E98F13256}"/>
    <dgm:cxn modelId="{24D2FF51-4AD5-4AEC-A43F-9A72D6B3C74F}" type="presOf" srcId="{7661D9BE-A94E-46E2-B91E-181C4415DA13}" destId="{96DB80AA-CAC8-4A29-A585-B661BB0A702E}" srcOrd="0" destOrd="2" presId="urn:microsoft.com/office/officeart/2005/8/layout/hProcess10"/>
    <dgm:cxn modelId="{E6187CCC-E49F-4685-A0D5-E198976BF8FC}" type="presOf" srcId="{3CCF2044-C0B9-4CD6-9383-3434EA331532}" destId="{96DB80AA-CAC8-4A29-A585-B661BB0A702E}" srcOrd="0" destOrd="3" presId="urn:microsoft.com/office/officeart/2005/8/layout/hProcess10"/>
    <dgm:cxn modelId="{514366DD-6B0A-436E-9370-98EEEC283D8A}" type="presOf" srcId="{DCF136F7-3E3F-417A-9305-62435FB067E2}" destId="{4430E392-A62E-40CB-BE86-190CF8806577}" srcOrd="0" destOrd="2" presId="urn:microsoft.com/office/officeart/2005/8/layout/hProcess10"/>
    <dgm:cxn modelId="{963E8557-F153-45A2-8570-F21EA7D7ADAF}" srcId="{FB2D0944-D1C2-48C5-BB58-F3AEBF6B4B86}" destId="{A43E27F7-E9D4-4B0B-A457-6461EB20B387}" srcOrd="1" destOrd="0" parTransId="{96992C0D-96B1-41BE-970F-52F5020B7A5D}" sibTransId="{8DF0A4F3-8BBA-42A9-A306-671DA7988A90}"/>
    <dgm:cxn modelId="{450E42D6-5F9A-4473-A633-BDCAD9321BF6}" type="presOf" srcId="{EF3E17E8-387F-4786-8F05-47926C16A41C}" destId="{4430E392-A62E-40CB-BE86-190CF8806577}" srcOrd="0" destOrd="0" presId="urn:microsoft.com/office/officeart/2005/8/layout/hProcess10"/>
    <dgm:cxn modelId="{91B7B200-B5A0-484E-92D3-29E69167144C}" srcId="{FB2D0944-D1C2-48C5-BB58-F3AEBF6B4B86}" destId="{65372C5E-E5F7-4B7B-9036-962A89E37EA7}" srcOrd="4" destOrd="0" parTransId="{9DC5B03B-0B20-4AF6-A1E0-90A9C554F3B0}" sibTransId="{48BA74A4-A380-4B7D-802F-216F3CDD6EE9}"/>
    <dgm:cxn modelId="{AD1CC1E5-AF4B-4821-96F1-177D8057549A}" type="presParOf" srcId="{4E6DC983-EE58-46DA-A9B5-39DB7E6E5E0B}" destId="{7A4F6707-F8A6-4681-85FF-963E0858922F}" srcOrd="0" destOrd="0" presId="urn:microsoft.com/office/officeart/2005/8/layout/hProcess10"/>
    <dgm:cxn modelId="{2861C8E4-05A7-4B3E-AD8A-7C359ED08174}" type="presParOf" srcId="{7A4F6707-F8A6-4681-85FF-963E0858922F}" destId="{8A6E8034-6830-4BDE-BABE-57F23CFD7DFA}" srcOrd="0" destOrd="0" presId="urn:microsoft.com/office/officeart/2005/8/layout/hProcess10"/>
    <dgm:cxn modelId="{12099B07-4C03-4BE2-B875-B5B4E8083097}" type="presParOf" srcId="{7A4F6707-F8A6-4681-85FF-963E0858922F}" destId="{4430E392-A62E-40CB-BE86-190CF8806577}" srcOrd="1" destOrd="0" presId="urn:microsoft.com/office/officeart/2005/8/layout/hProcess10"/>
    <dgm:cxn modelId="{0F6E8C15-86B8-44D1-8E48-51100A3D68AA}" type="presParOf" srcId="{4E6DC983-EE58-46DA-A9B5-39DB7E6E5E0B}" destId="{0235194F-BAB2-4A03-8E17-340F855D37AB}" srcOrd="1" destOrd="0" presId="urn:microsoft.com/office/officeart/2005/8/layout/hProcess10"/>
    <dgm:cxn modelId="{CB55C7C7-4EC5-48E7-B5BC-F8A80DE8921C}" type="presParOf" srcId="{0235194F-BAB2-4A03-8E17-340F855D37AB}" destId="{7ECED77B-FD21-483C-8CB7-ABF5268D05A3}" srcOrd="0" destOrd="0" presId="urn:microsoft.com/office/officeart/2005/8/layout/hProcess10"/>
    <dgm:cxn modelId="{F3CF774C-9116-495A-9D48-E45C51822AFB}" type="presParOf" srcId="{4E6DC983-EE58-46DA-A9B5-39DB7E6E5E0B}" destId="{7B95E605-7E0E-4203-84EF-612EFE32C094}" srcOrd="2" destOrd="0" presId="urn:microsoft.com/office/officeart/2005/8/layout/hProcess10"/>
    <dgm:cxn modelId="{A9F0E8BB-206C-4A57-AA97-498402C13E00}" type="presParOf" srcId="{7B95E605-7E0E-4203-84EF-612EFE32C094}" destId="{F8A49B94-F776-4B8D-8B3C-CDDCCB857C4B}" srcOrd="0" destOrd="0" presId="urn:microsoft.com/office/officeart/2005/8/layout/hProcess10"/>
    <dgm:cxn modelId="{0A6246A2-ECAF-444E-9DF3-47B2E2DDDBB9}" type="presParOf" srcId="{7B95E605-7E0E-4203-84EF-612EFE32C094}" destId="{7F99A1D4-7565-4F69-AF5E-521362FFDA32}" srcOrd="1" destOrd="0" presId="urn:microsoft.com/office/officeart/2005/8/layout/hProcess10"/>
    <dgm:cxn modelId="{8CC5D779-E2A0-430C-A5A9-B91AABF3EA9A}" type="presParOf" srcId="{4E6DC983-EE58-46DA-A9B5-39DB7E6E5E0B}" destId="{99440036-98C5-4F99-B7B9-EA5148333D95}" srcOrd="3" destOrd="0" presId="urn:microsoft.com/office/officeart/2005/8/layout/hProcess10"/>
    <dgm:cxn modelId="{A60E1396-0B57-4F7B-A2C8-A737B06A8AFE}" type="presParOf" srcId="{99440036-98C5-4F99-B7B9-EA5148333D95}" destId="{EA62F683-1477-44F1-A48B-F9D77AAF36FA}" srcOrd="0" destOrd="0" presId="urn:microsoft.com/office/officeart/2005/8/layout/hProcess10"/>
    <dgm:cxn modelId="{A1C4BF93-B550-4AA1-846C-D096475ED3CE}" type="presParOf" srcId="{4E6DC983-EE58-46DA-A9B5-39DB7E6E5E0B}" destId="{DBAA54D3-F1E6-4E7A-B46F-31F4A4FFBC0F}" srcOrd="4" destOrd="0" presId="urn:microsoft.com/office/officeart/2005/8/layout/hProcess10"/>
    <dgm:cxn modelId="{8881BBB9-325E-42F8-B205-4856FAD6CC56}" type="presParOf" srcId="{DBAA54D3-F1E6-4E7A-B46F-31F4A4FFBC0F}" destId="{30409B24-EB2F-4A65-945A-D20F16792A4A}" srcOrd="0" destOrd="0" presId="urn:microsoft.com/office/officeart/2005/8/layout/hProcess10"/>
    <dgm:cxn modelId="{3E84FB36-FCEA-4BAC-9C6E-3669FD731372}" type="presParOf" srcId="{DBAA54D3-F1E6-4E7A-B46F-31F4A4FFBC0F}" destId="{96DB80AA-CAC8-4A29-A585-B661BB0A702E}"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14E2A-7ECC-455C-BA72-74652BECDD4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BE0B22F-7E5F-45E1-8B76-76E3DBB8BF60}">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2800" b="1" noProof="0" dirty="0" smtClean="0">
              <a:latin typeface="Verdana" panose="020B0604030504040204" pitchFamily="34" charset="0"/>
              <a:ea typeface="Verdana" panose="020B0604030504040204" pitchFamily="34" charset="0"/>
              <a:cs typeface="Verdana" panose="020B0604030504040204" pitchFamily="34" charset="0"/>
            </a:rPr>
            <a:t>Legislation</a:t>
          </a:r>
          <a:endParaRPr lang="en-US" sz="2800" b="1" noProof="0" dirty="0">
            <a:latin typeface="Verdana" panose="020B0604030504040204" pitchFamily="34" charset="0"/>
            <a:ea typeface="Verdana" panose="020B0604030504040204" pitchFamily="34" charset="0"/>
            <a:cs typeface="Verdana" panose="020B0604030504040204" pitchFamily="34" charset="0"/>
          </a:endParaRPr>
        </a:p>
      </dgm:t>
    </dgm:pt>
    <dgm:pt modelId="{6C2AC280-1C83-45C3-968A-4603467FB400}" type="parTrans" cxnId="{E51156B1-CC6B-4E7D-BC4A-460386ACB269}">
      <dgm:prSet/>
      <dgm:spPr/>
      <dgm:t>
        <a:bodyPr/>
        <a:lstStyle/>
        <a:p>
          <a:endParaRPr lang="en-US"/>
        </a:p>
      </dgm:t>
    </dgm:pt>
    <dgm:pt modelId="{D364DCCE-63FB-4CF7-AD99-51F08E1E0CB7}" type="sibTrans" cxnId="{E51156B1-CC6B-4E7D-BC4A-460386ACB269}">
      <dgm:prSet/>
      <dgm:spPr/>
      <dgm:t>
        <a:bodyPr/>
        <a:lstStyle/>
        <a:p>
          <a:endParaRPr lang="en-US"/>
        </a:p>
      </dgm:t>
    </dgm:pt>
    <dgm:pt modelId="{624B972A-0009-4DD2-83D1-A5328A330712}">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just"/>
          <a:r>
            <a:rPr lang="en-GB"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National Real Estate Cadastre Law</a:t>
          </a:r>
          <a:endParaRPr lang="en-US" sz="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8E75E0F-FA53-4FF8-A4DC-ED919446C3B3}" type="parTrans" cxnId="{0C6B48B8-4E95-42EB-9B76-A5D1B023DD29}">
      <dgm:prSet/>
      <dgm:spPr/>
      <dgm:t>
        <a:bodyPr/>
        <a:lstStyle/>
        <a:p>
          <a:endParaRPr lang="en-US"/>
        </a:p>
      </dgm:t>
    </dgm:pt>
    <dgm:pt modelId="{8EC1A256-1CB4-4B05-A013-11E19A7F6AB5}" type="sibTrans" cxnId="{0C6B48B8-4E95-42EB-9B76-A5D1B023DD29}">
      <dgm:prSet/>
      <dgm:spPr/>
      <dgm:t>
        <a:bodyPr/>
        <a:lstStyle/>
        <a:p>
          <a:endParaRPr lang="en-US"/>
        </a:p>
      </dgm:t>
    </dgm:pt>
    <dgm:pt modelId="{EC099146-EA3E-4565-889A-F554644F6B08}">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just"/>
          <a:r>
            <a:rPr lang="en-US"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Restricted Territories Information System</a:t>
          </a:r>
          <a:r>
            <a:rPr lang="en-US" altLang="lv-LV" sz="1200" b="1" dirty="0" smtClean="0"/>
            <a:t> </a:t>
          </a:r>
          <a:r>
            <a:rPr lang="en-US" altLang="lv-LV" sz="12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Law</a:t>
          </a:r>
          <a:endParaRPr lang="en-US"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2056E15-914C-4CA0-B30B-866D85C47C5F}" type="parTrans" cxnId="{06C9518F-2158-4A6B-BD7A-F8A1038AD250}">
      <dgm:prSet/>
      <dgm:spPr/>
      <dgm:t>
        <a:bodyPr/>
        <a:lstStyle/>
        <a:p>
          <a:endParaRPr lang="en-US"/>
        </a:p>
      </dgm:t>
    </dgm:pt>
    <dgm:pt modelId="{11A7F0C0-CFDF-4BCE-970F-9E73EA9C4FC3}" type="sibTrans" cxnId="{06C9518F-2158-4A6B-BD7A-F8A1038AD250}">
      <dgm:prSet/>
      <dgm:spPr/>
      <dgm:t>
        <a:bodyPr/>
        <a:lstStyle/>
        <a:p>
          <a:endParaRPr lang="en-US"/>
        </a:p>
      </dgm:t>
    </dgm:pt>
    <dgm:pt modelId="{29816730-0D74-4CF4-B280-913B3F88FB6C}">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just"/>
          <a:r>
            <a:rPr lang="lv-LV" altLang="lv-LV" sz="1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Cabinet</a:t>
          </a:r>
          <a:r>
            <a:rPr lang="lv-LV"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of</a:t>
          </a:r>
          <a:r>
            <a:rPr lang="lv-LV"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Ministers</a:t>
          </a:r>
          <a:r>
            <a:rPr lang="lv-LV"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Regulations</a:t>
          </a:r>
          <a:r>
            <a:rPr lang="lv-LV"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Nr.263 «</a:t>
          </a:r>
          <a:r>
            <a:rPr lang="en-US"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Regulations on the registration of Cadastre items and updating of the Cadastre data</a:t>
          </a:r>
          <a:r>
            <a:rPr lang="lv-LV" altLang="lv-LV"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i="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lv-LV" sz="1200" i="1" u="sng"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Encumbrances in Cadastre from Restricted Territories IS from Restricted Territories IS will be launched </a:t>
          </a:r>
          <a:r>
            <a:rPr lang="lv-LV" altLang="lv-LV" sz="1200" i="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5DBB1CA-80AE-4C51-BBA7-51D9527D5218}" type="parTrans" cxnId="{76642F77-EE50-4B19-969D-EFF528F2C86D}">
      <dgm:prSet/>
      <dgm:spPr/>
      <dgm:t>
        <a:bodyPr/>
        <a:lstStyle/>
        <a:p>
          <a:endParaRPr lang="en-US"/>
        </a:p>
      </dgm:t>
    </dgm:pt>
    <dgm:pt modelId="{7CDDDA31-02FA-4AAA-A0A6-D0A9926B8686}" type="sibTrans" cxnId="{76642F77-EE50-4B19-969D-EFF528F2C86D}">
      <dgm:prSet/>
      <dgm:spPr/>
      <dgm:t>
        <a:bodyPr/>
        <a:lstStyle/>
        <a:p>
          <a:endParaRPr lang="en-US"/>
        </a:p>
      </dgm:t>
    </dgm:pt>
    <dgm:pt modelId="{B1D541A0-FD75-4554-AF4F-D150D4E046BD}">
      <dgm:prSet phldrT="[Text]" phldr="1"/>
      <dgm:spPr/>
      <dgm:t>
        <a:bodyPr/>
        <a:lstStyle/>
        <a:p>
          <a:endParaRPr lang="en-US" dirty="0"/>
        </a:p>
      </dgm:t>
    </dgm:pt>
    <dgm:pt modelId="{5FC915BA-7E80-4B26-981F-A516A6EC35BE}" type="parTrans" cxnId="{B9786894-7BA9-4FF1-B3CB-9AA1A7580133}">
      <dgm:prSet/>
      <dgm:spPr/>
      <dgm:t>
        <a:bodyPr/>
        <a:lstStyle/>
        <a:p>
          <a:endParaRPr lang="en-US"/>
        </a:p>
      </dgm:t>
    </dgm:pt>
    <dgm:pt modelId="{84116211-CE87-469F-B09F-AF682159F004}" type="sibTrans" cxnId="{B9786894-7BA9-4FF1-B3CB-9AA1A7580133}">
      <dgm:prSet/>
      <dgm:spPr/>
      <dgm:t>
        <a:bodyPr/>
        <a:lstStyle/>
        <a:p>
          <a:endParaRPr lang="en-US"/>
        </a:p>
      </dgm:t>
    </dgm:pt>
    <dgm:pt modelId="{28FF06D9-AB0B-432F-97A5-1DD791A441F2}">
      <dgm:prSet phldrT="[Text]"/>
      <dgm:spPr/>
      <dgm:t>
        <a:bodyPr/>
        <a:lstStyle/>
        <a:p>
          <a:endParaRPr lang="en-US" dirty="0"/>
        </a:p>
      </dgm:t>
    </dgm:pt>
    <dgm:pt modelId="{71FCA666-36D4-47CD-9167-E13DCFB8B69B}" type="parTrans" cxnId="{9A8F6CB6-BA9D-4973-81C8-06F9E5FAEBF7}">
      <dgm:prSet/>
      <dgm:spPr/>
      <dgm:t>
        <a:bodyPr/>
        <a:lstStyle/>
        <a:p>
          <a:endParaRPr lang="en-US"/>
        </a:p>
      </dgm:t>
    </dgm:pt>
    <dgm:pt modelId="{A8972DCA-134A-4EBE-892D-3D8F4FBA4718}" type="sibTrans" cxnId="{9A8F6CB6-BA9D-4973-81C8-06F9E5FAEBF7}">
      <dgm:prSet/>
      <dgm:spPr/>
      <dgm:t>
        <a:bodyPr/>
        <a:lstStyle/>
        <a:p>
          <a:endParaRPr lang="en-US"/>
        </a:p>
      </dgm:t>
    </dgm:pt>
    <dgm:pt modelId="{9725D949-2B5C-4C42-AD81-F584E6FF3BB0}">
      <dgm:prSe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just"/>
          <a:r>
            <a:rPr lang="en-US" altLang="lv-LV" sz="12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Cabinet of Ministers Regulations Nr.61 «Regulations on Restricted Territories Information System establishment and maintenance and restricted territories and encumbrances classification»</a:t>
          </a:r>
        </a:p>
      </dgm:t>
    </dgm:pt>
    <dgm:pt modelId="{268455A7-3B81-4E80-B33F-3C699F007C64}" type="parTrans" cxnId="{EA18C667-9DDF-4BE0-BB9C-A5944DB0BAD8}">
      <dgm:prSet/>
      <dgm:spPr/>
      <dgm:t>
        <a:bodyPr/>
        <a:lstStyle/>
        <a:p>
          <a:endParaRPr lang="en-US"/>
        </a:p>
      </dgm:t>
    </dgm:pt>
    <dgm:pt modelId="{A7262E2D-1CBA-4769-816D-A31182D23507}" type="sibTrans" cxnId="{EA18C667-9DDF-4BE0-BB9C-A5944DB0BAD8}">
      <dgm:prSet/>
      <dgm:spPr/>
      <dgm:t>
        <a:bodyPr/>
        <a:lstStyle/>
        <a:p>
          <a:endParaRPr lang="en-US"/>
        </a:p>
      </dgm:t>
    </dgm:pt>
    <dgm:pt modelId="{30EDF3DA-ECFC-4FBF-AF01-456364DCB22C}" type="pres">
      <dgm:prSet presAssocID="{9C414E2A-7ECC-455C-BA72-74652BECDD4D}" presName="diagram" presStyleCnt="0">
        <dgm:presLayoutVars>
          <dgm:chMax val="1"/>
          <dgm:dir/>
          <dgm:animLvl val="ctr"/>
          <dgm:resizeHandles val="exact"/>
        </dgm:presLayoutVars>
      </dgm:prSet>
      <dgm:spPr/>
      <dgm:t>
        <a:bodyPr/>
        <a:lstStyle/>
        <a:p>
          <a:endParaRPr lang="en-US"/>
        </a:p>
      </dgm:t>
    </dgm:pt>
    <dgm:pt modelId="{14E5C16C-4D8F-47CA-904B-F738F788E542}" type="pres">
      <dgm:prSet presAssocID="{9C414E2A-7ECC-455C-BA72-74652BECDD4D}" presName="matrix" presStyleCnt="0"/>
      <dgm:spPr/>
    </dgm:pt>
    <dgm:pt modelId="{903F63D2-E5F8-4DC8-80FD-AF88FEF33E41}" type="pres">
      <dgm:prSet presAssocID="{9C414E2A-7ECC-455C-BA72-74652BECDD4D}" presName="tile1" presStyleLbl="node1" presStyleIdx="0" presStyleCnt="4"/>
      <dgm:spPr/>
      <dgm:t>
        <a:bodyPr/>
        <a:lstStyle/>
        <a:p>
          <a:endParaRPr lang="en-US"/>
        </a:p>
      </dgm:t>
    </dgm:pt>
    <dgm:pt modelId="{9DE9B6BE-2345-43D0-AC17-B77F344CB961}" type="pres">
      <dgm:prSet presAssocID="{9C414E2A-7ECC-455C-BA72-74652BECDD4D}" presName="tile1text" presStyleLbl="node1" presStyleIdx="0" presStyleCnt="4">
        <dgm:presLayoutVars>
          <dgm:chMax val="0"/>
          <dgm:chPref val="0"/>
          <dgm:bulletEnabled val="1"/>
        </dgm:presLayoutVars>
      </dgm:prSet>
      <dgm:spPr/>
      <dgm:t>
        <a:bodyPr/>
        <a:lstStyle/>
        <a:p>
          <a:endParaRPr lang="en-US"/>
        </a:p>
      </dgm:t>
    </dgm:pt>
    <dgm:pt modelId="{F91D8671-012E-43B5-9355-AD02FA362FB1}" type="pres">
      <dgm:prSet presAssocID="{9C414E2A-7ECC-455C-BA72-74652BECDD4D}" presName="tile2" presStyleLbl="node1" presStyleIdx="1" presStyleCnt="4" custLinFactNeighborX="3860"/>
      <dgm:spPr/>
      <dgm:t>
        <a:bodyPr/>
        <a:lstStyle/>
        <a:p>
          <a:endParaRPr lang="en-US"/>
        </a:p>
      </dgm:t>
    </dgm:pt>
    <dgm:pt modelId="{C07DDFC6-EF27-4569-BD99-64AA042046A3}" type="pres">
      <dgm:prSet presAssocID="{9C414E2A-7ECC-455C-BA72-74652BECDD4D}" presName="tile2text" presStyleLbl="node1" presStyleIdx="1" presStyleCnt="4">
        <dgm:presLayoutVars>
          <dgm:chMax val="0"/>
          <dgm:chPref val="0"/>
          <dgm:bulletEnabled val="1"/>
        </dgm:presLayoutVars>
      </dgm:prSet>
      <dgm:spPr/>
      <dgm:t>
        <a:bodyPr/>
        <a:lstStyle/>
        <a:p>
          <a:endParaRPr lang="en-US"/>
        </a:p>
      </dgm:t>
    </dgm:pt>
    <dgm:pt modelId="{73CFDDF1-30C4-49D0-B5AA-56F26D26D2F8}" type="pres">
      <dgm:prSet presAssocID="{9C414E2A-7ECC-455C-BA72-74652BECDD4D}" presName="tile3" presStyleLbl="node1" presStyleIdx="2" presStyleCnt="4"/>
      <dgm:spPr/>
      <dgm:t>
        <a:bodyPr/>
        <a:lstStyle/>
        <a:p>
          <a:endParaRPr lang="en-US"/>
        </a:p>
      </dgm:t>
    </dgm:pt>
    <dgm:pt modelId="{E698B737-A124-4FA9-9C3C-EE441DF6359C}" type="pres">
      <dgm:prSet presAssocID="{9C414E2A-7ECC-455C-BA72-74652BECDD4D}" presName="tile3text" presStyleLbl="node1" presStyleIdx="2" presStyleCnt="4">
        <dgm:presLayoutVars>
          <dgm:chMax val="0"/>
          <dgm:chPref val="0"/>
          <dgm:bulletEnabled val="1"/>
        </dgm:presLayoutVars>
      </dgm:prSet>
      <dgm:spPr/>
      <dgm:t>
        <a:bodyPr/>
        <a:lstStyle/>
        <a:p>
          <a:endParaRPr lang="en-US"/>
        </a:p>
      </dgm:t>
    </dgm:pt>
    <dgm:pt modelId="{4477E3E2-E9EE-4A51-8817-B5A2DC593646}" type="pres">
      <dgm:prSet presAssocID="{9C414E2A-7ECC-455C-BA72-74652BECDD4D}" presName="tile4" presStyleLbl="node1" presStyleIdx="3" presStyleCnt="4"/>
      <dgm:spPr/>
      <dgm:t>
        <a:bodyPr/>
        <a:lstStyle/>
        <a:p>
          <a:endParaRPr lang="en-US"/>
        </a:p>
      </dgm:t>
    </dgm:pt>
    <dgm:pt modelId="{8E4C1ED9-E1C9-4470-875E-0E5EEFB0FF55}" type="pres">
      <dgm:prSet presAssocID="{9C414E2A-7ECC-455C-BA72-74652BECDD4D}" presName="tile4text" presStyleLbl="node1" presStyleIdx="3" presStyleCnt="4">
        <dgm:presLayoutVars>
          <dgm:chMax val="0"/>
          <dgm:chPref val="0"/>
          <dgm:bulletEnabled val="1"/>
        </dgm:presLayoutVars>
      </dgm:prSet>
      <dgm:spPr/>
      <dgm:t>
        <a:bodyPr/>
        <a:lstStyle/>
        <a:p>
          <a:endParaRPr lang="en-US"/>
        </a:p>
      </dgm:t>
    </dgm:pt>
    <dgm:pt modelId="{EBE9F78D-DCC0-44BC-97FE-C770F0005B99}" type="pres">
      <dgm:prSet presAssocID="{9C414E2A-7ECC-455C-BA72-74652BECDD4D}" presName="centerTile" presStyleLbl="fgShp" presStyleIdx="0" presStyleCnt="1" custScaleX="133140" custScaleY="97687" custLinFactNeighborX="-1535" custLinFactNeighborY="-12480">
        <dgm:presLayoutVars>
          <dgm:chMax val="0"/>
          <dgm:chPref val="0"/>
        </dgm:presLayoutVars>
      </dgm:prSet>
      <dgm:spPr/>
      <dgm:t>
        <a:bodyPr/>
        <a:lstStyle/>
        <a:p>
          <a:endParaRPr lang="en-US"/>
        </a:p>
      </dgm:t>
    </dgm:pt>
  </dgm:ptLst>
  <dgm:cxnLst>
    <dgm:cxn modelId="{87960594-2F0D-43AF-B192-ADECC4FD70D2}" type="presOf" srcId="{EC099146-EA3E-4565-889A-F554644F6B08}" destId="{F91D8671-012E-43B5-9355-AD02FA362FB1}" srcOrd="0" destOrd="0" presId="urn:microsoft.com/office/officeart/2005/8/layout/matrix1"/>
    <dgm:cxn modelId="{BD11E996-A90A-4CBD-8D26-954BA875CF0B}" type="presOf" srcId="{624B972A-0009-4DD2-83D1-A5328A330712}" destId="{903F63D2-E5F8-4DC8-80FD-AF88FEF33E41}" srcOrd="0" destOrd="0" presId="urn:microsoft.com/office/officeart/2005/8/layout/matrix1"/>
    <dgm:cxn modelId="{E51156B1-CC6B-4E7D-BC4A-460386ACB269}" srcId="{9C414E2A-7ECC-455C-BA72-74652BECDD4D}" destId="{ABE0B22F-7E5F-45E1-8B76-76E3DBB8BF60}" srcOrd="0" destOrd="0" parTransId="{6C2AC280-1C83-45C3-968A-4603467FB400}" sibTransId="{D364DCCE-63FB-4CF7-AD99-51F08E1E0CB7}"/>
    <dgm:cxn modelId="{6669A581-6CA1-4674-8FA9-C020FEBB9F5F}" type="presOf" srcId="{EC099146-EA3E-4565-889A-F554644F6B08}" destId="{C07DDFC6-EF27-4569-BD99-64AA042046A3}" srcOrd="1" destOrd="0" presId="urn:microsoft.com/office/officeart/2005/8/layout/matrix1"/>
    <dgm:cxn modelId="{06C9518F-2158-4A6B-BD7A-F8A1038AD250}" srcId="{ABE0B22F-7E5F-45E1-8B76-76E3DBB8BF60}" destId="{EC099146-EA3E-4565-889A-F554644F6B08}" srcOrd="1" destOrd="0" parTransId="{42056E15-914C-4CA0-B30B-866D85C47C5F}" sibTransId="{11A7F0C0-CFDF-4BCE-970F-9E73EA9C4FC3}"/>
    <dgm:cxn modelId="{E9DDDC89-A5F4-487E-8AC7-B775F0B02216}" type="presOf" srcId="{9C414E2A-7ECC-455C-BA72-74652BECDD4D}" destId="{30EDF3DA-ECFC-4FBF-AF01-456364DCB22C}" srcOrd="0" destOrd="0" presId="urn:microsoft.com/office/officeart/2005/8/layout/matrix1"/>
    <dgm:cxn modelId="{A7E51A37-998D-4D90-A7AC-CF380D45C8A4}" type="presOf" srcId="{9725D949-2B5C-4C42-AD81-F584E6FF3BB0}" destId="{4477E3E2-E9EE-4A51-8817-B5A2DC593646}" srcOrd="0" destOrd="0" presId="urn:microsoft.com/office/officeart/2005/8/layout/matrix1"/>
    <dgm:cxn modelId="{B9786894-7BA9-4FF1-B3CB-9AA1A7580133}" srcId="{ABE0B22F-7E5F-45E1-8B76-76E3DBB8BF60}" destId="{B1D541A0-FD75-4554-AF4F-D150D4E046BD}" srcOrd="4" destOrd="0" parTransId="{5FC915BA-7E80-4B26-981F-A516A6EC35BE}" sibTransId="{84116211-CE87-469F-B09F-AF682159F004}"/>
    <dgm:cxn modelId="{3B85333A-77F3-4C88-BDCE-6920F6A2E370}" type="presOf" srcId="{29816730-0D74-4CF4-B280-913B3F88FB6C}" destId="{E698B737-A124-4FA9-9C3C-EE441DF6359C}" srcOrd="1" destOrd="0" presId="urn:microsoft.com/office/officeart/2005/8/layout/matrix1"/>
    <dgm:cxn modelId="{1491CCE5-6D19-41F2-9D35-296314019ACA}" type="presOf" srcId="{624B972A-0009-4DD2-83D1-A5328A330712}" destId="{9DE9B6BE-2345-43D0-AC17-B77F344CB961}" srcOrd="1" destOrd="0" presId="urn:microsoft.com/office/officeart/2005/8/layout/matrix1"/>
    <dgm:cxn modelId="{0C6B48B8-4E95-42EB-9B76-A5D1B023DD29}" srcId="{ABE0B22F-7E5F-45E1-8B76-76E3DBB8BF60}" destId="{624B972A-0009-4DD2-83D1-A5328A330712}" srcOrd="0" destOrd="0" parTransId="{18E75E0F-FA53-4FF8-A4DC-ED919446C3B3}" sibTransId="{8EC1A256-1CB4-4B05-A013-11E19A7F6AB5}"/>
    <dgm:cxn modelId="{0C3E00B5-A517-4B10-B36A-C81E566225A0}" type="presOf" srcId="{9725D949-2B5C-4C42-AD81-F584E6FF3BB0}" destId="{8E4C1ED9-E1C9-4470-875E-0E5EEFB0FF55}" srcOrd="1" destOrd="0" presId="urn:microsoft.com/office/officeart/2005/8/layout/matrix1"/>
    <dgm:cxn modelId="{9A8F6CB6-BA9D-4973-81C8-06F9E5FAEBF7}" srcId="{9C414E2A-7ECC-455C-BA72-74652BECDD4D}" destId="{28FF06D9-AB0B-432F-97A5-1DD791A441F2}" srcOrd="1" destOrd="0" parTransId="{71FCA666-36D4-47CD-9167-E13DCFB8B69B}" sibTransId="{A8972DCA-134A-4EBE-892D-3D8F4FBA4718}"/>
    <dgm:cxn modelId="{EA18C667-9DDF-4BE0-BB9C-A5944DB0BAD8}" srcId="{ABE0B22F-7E5F-45E1-8B76-76E3DBB8BF60}" destId="{9725D949-2B5C-4C42-AD81-F584E6FF3BB0}" srcOrd="3" destOrd="0" parTransId="{268455A7-3B81-4E80-B33F-3C699F007C64}" sibTransId="{A7262E2D-1CBA-4769-816D-A31182D23507}"/>
    <dgm:cxn modelId="{BF6F4130-52BC-4051-B87D-0D0FD01BE354}" type="presOf" srcId="{29816730-0D74-4CF4-B280-913B3F88FB6C}" destId="{73CFDDF1-30C4-49D0-B5AA-56F26D26D2F8}" srcOrd="0" destOrd="0" presId="urn:microsoft.com/office/officeart/2005/8/layout/matrix1"/>
    <dgm:cxn modelId="{AA1B60EC-1A05-400A-BD2A-40C7BBCDCEBA}" type="presOf" srcId="{ABE0B22F-7E5F-45E1-8B76-76E3DBB8BF60}" destId="{EBE9F78D-DCC0-44BC-97FE-C770F0005B99}" srcOrd="0" destOrd="0" presId="urn:microsoft.com/office/officeart/2005/8/layout/matrix1"/>
    <dgm:cxn modelId="{76642F77-EE50-4B19-969D-EFF528F2C86D}" srcId="{ABE0B22F-7E5F-45E1-8B76-76E3DBB8BF60}" destId="{29816730-0D74-4CF4-B280-913B3F88FB6C}" srcOrd="2" destOrd="0" parTransId="{A5DBB1CA-80AE-4C51-BBA7-51D9527D5218}" sibTransId="{7CDDDA31-02FA-4AAA-A0A6-D0A9926B8686}"/>
    <dgm:cxn modelId="{1DB8581E-DB60-41BF-8619-C730F8D22F0B}" type="presParOf" srcId="{30EDF3DA-ECFC-4FBF-AF01-456364DCB22C}" destId="{14E5C16C-4D8F-47CA-904B-F738F788E542}" srcOrd="0" destOrd="0" presId="urn:microsoft.com/office/officeart/2005/8/layout/matrix1"/>
    <dgm:cxn modelId="{538F4753-63AE-4DE8-85E1-37F048C8BA51}" type="presParOf" srcId="{14E5C16C-4D8F-47CA-904B-F738F788E542}" destId="{903F63D2-E5F8-4DC8-80FD-AF88FEF33E41}" srcOrd="0" destOrd="0" presId="urn:microsoft.com/office/officeart/2005/8/layout/matrix1"/>
    <dgm:cxn modelId="{C454A74E-7005-40C1-AE32-36CAE7432BBA}" type="presParOf" srcId="{14E5C16C-4D8F-47CA-904B-F738F788E542}" destId="{9DE9B6BE-2345-43D0-AC17-B77F344CB961}" srcOrd="1" destOrd="0" presId="urn:microsoft.com/office/officeart/2005/8/layout/matrix1"/>
    <dgm:cxn modelId="{262C008A-A232-4C5B-9713-3E2A30CF511A}" type="presParOf" srcId="{14E5C16C-4D8F-47CA-904B-F738F788E542}" destId="{F91D8671-012E-43B5-9355-AD02FA362FB1}" srcOrd="2" destOrd="0" presId="urn:microsoft.com/office/officeart/2005/8/layout/matrix1"/>
    <dgm:cxn modelId="{2859978F-014F-435B-8FBB-34978C1E1580}" type="presParOf" srcId="{14E5C16C-4D8F-47CA-904B-F738F788E542}" destId="{C07DDFC6-EF27-4569-BD99-64AA042046A3}" srcOrd="3" destOrd="0" presId="urn:microsoft.com/office/officeart/2005/8/layout/matrix1"/>
    <dgm:cxn modelId="{F8C02FCE-7A82-4FAB-9DCB-DBC0F7270E83}" type="presParOf" srcId="{14E5C16C-4D8F-47CA-904B-F738F788E542}" destId="{73CFDDF1-30C4-49D0-B5AA-56F26D26D2F8}" srcOrd="4" destOrd="0" presId="urn:microsoft.com/office/officeart/2005/8/layout/matrix1"/>
    <dgm:cxn modelId="{9B9173D2-8595-4716-AD93-D15838A6C1AB}" type="presParOf" srcId="{14E5C16C-4D8F-47CA-904B-F738F788E542}" destId="{E698B737-A124-4FA9-9C3C-EE441DF6359C}" srcOrd="5" destOrd="0" presId="urn:microsoft.com/office/officeart/2005/8/layout/matrix1"/>
    <dgm:cxn modelId="{D9A94B7B-3508-4417-8BDB-A1E021560678}" type="presParOf" srcId="{14E5C16C-4D8F-47CA-904B-F738F788E542}" destId="{4477E3E2-E9EE-4A51-8817-B5A2DC593646}" srcOrd="6" destOrd="0" presId="urn:microsoft.com/office/officeart/2005/8/layout/matrix1"/>
    <dgm:cxn modelId="{A586DCEB-4ED6-4541-99DC-0F2DB42A3A91}" type="presParOf" srcId="{14E5C16C-4D8F-47CA-904B-F738F788E542}" destId="{8E4C1ED9-E1C9-4470-875E-0E5EEFB0FF55}" srcOrd="7" destOrd="0" presId="urn:microsoft.com/office/officeart/2005/8/layout/matrix1"/>
    <dgm:cxn modelId="{438FF8E3-E794-4AD2-9D46-A596BF10C0C3}" type="presParOf" srcId="{30EDF3DA-ECFC-4FBF-AF01-456364DCB22C}" destId="{EBE9F78D-DCC0-44BC-97FE-C770F0005B99}"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BB064-D2F0-48B2-85AC-09827CE00F7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CE45A40C-98B8-469A-9016-C061679608DF}">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2000" b="1" noProof="0" dirty="0" smtClean="0">
              <a:latin typeface="Verdana" panose="020B0604030504040204" pitchFamily="34" charset="0"/>
              <a:ea typeface="Verdana" panose="020B0604030504040204" pitchFamily="34" charset="0"/>
              <a:cs typeface="Verdana" panose="020B0604030504040204" pitchFamily="34" charset="0"/>
            </a:rPr>
            <a:t>E-services</a:t>
          </a:r>
          <a:endParaRPr lang="en-US" sz="2000" b="1" noProof="0" dirty="0">
            <a:latin typeface="Verdana" panose="020B0604030504040204" pitchFamily="34" charset="0"/>
            <a:ea typeface="Verdana" panose="020B0604030504040204" pitchFamily="34" charset="0"/>
            <a:cs typeface="Verdana" panose="020B0604030504040204" pitchFamily="34" charset="0"/>
          </a:endParaRPr>
        </a:p>
      </dgm:t>
    </dgm:pt>
    <dgm:pt modelId="{4781B8D7-230F-4217-AAB8-7801289F469E}" type="parTrans" cxnId="{05511C17-193C-4609-A5C8-DE3A626F329B}">
      <dgm:prSet/>
      <dgm:spPr/>
      <dgm:t>
        <a:bodyPr/>
        <a:lstStyle/>
        <a:p>
          <a:endParaRPr lang="en-US"/>
        </a:p>
      </dgm:t>
    </dgm:pt>
    <dgm:pt modelId="{F294569D-0976-4EDD-8BED-703BC2EC8F48}" type="sibTrans" cxnId="{05511C17-193C-4609-A5C8-DE3A626F329B}">
      <dgm:prSet/>
      <dgm:spPr/>
      <dgm:t>
        <a:bodyPr/>
        <a:lstStyle/>
        <a:p>
          <a:endParaRPr lang="en-US"/>
        </a:p>
      </dgm:t>
    </dgm:pt>
    <dgm:pt modelId="{C9519BD4-6D75-48D9-B6A6-9588C98934F1}">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1600" b="1" noProof="0" dirty="0" smtClean="0">
              <a:latin typeface="Verdana" panose="020B0604030504040204" pitchFamily="34" charset="0"/>
              <a:ea typeface="Verdana" panose="020B0604030504040204" pitchFamily="34" charset="0"/>
              <a:cs typeface="Verdana" panose="020B0604030504040204" pitchFamily="34" charset="0"/>
            </a:rPr>
            <a:t>Data browsing </a:t>
          </a:r>
          <a:r>
            <a:rPr lang="en-US" sz="1600" b="1" noProof="0" dirty="0" smtClean="0">
              <a:solidFill>
                <a:srgbClr val="93374D"/>
              </a:solidFill>
              <a:latin typeface="Verdana" panose="020B0604030504040204" pitchFamily="34" charset="0"/>
              <a:ea typeface="Verdana" panose="020B0604030504040204" pitchFamily="34" charset="0"/>
              <a:cs typeface="Verdana" panose="020B0604030504040204" pitchFamily="34" charset="0"/>
            </a:rPr>
            <a:t>without</a:t>
          </a:r>
          <a:r>
            <a:rPr lang="en-US" sz="1600" b="1" noProof="0" dirty="0" smtClean="0">
              <a:latin typeface="Verdana" panose="020B0604030504040204" pitchFamily="34" charset="0"/>
              <a:ea typeface="Verdana" panose="020B0604030504040204" pitchFamily="34" charset="0"/>
              <a:cs typeface="Verdana" panose="020B0604030504040204" pitchFamily="34" charset="0"/>
            </a:rPr>
            <a:t> contract</a:t>
          </a:r>
          <a:endParaRPr lang="en-US" sz="1600" b="0" noProof="0" dirty="0">
            <a:latin typeface="Verdana" panose="020B0604030504040204" pitchFamily="34" charset="0"/>
            <a:ea typeface="Verdana" panose="020B0604030504040204" pitchFamily="34" charset="0"/>
            <a:cs typeface="Verdana" panose="020B0604030504040204" pitchFamily="34" charset="0"/>
          </a:endParaRPr>
        </a:p>
      </dgm:t>
    </dgm:pt>
    <dgm:pt modelId="{8F959CCC-B63E-4017-BF97-3D9693FAABDF}" type="parTrans" cxnId="{6898138C-575F-4C48-8CD8-BF49FEAE1B28}">
      <dgm:prSet>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en-US"/>
        </a:p>
      </dgm:t>
    </dgm:pt>
    <dgm:pt modelId="{904AEE4A-4E19-4A03-AECE-59F3E015F1E6}" type="sibTrans" cxnId="{6898138C-575F-4C48-8CD8-BF49FEAE1B28}">
      <dgm:prSet/>
      <dgm:spPr/>
      <dgm:t>
        <a:bodyPr/>
        <a:lstStyle/>
        <a:p>
          <a:endParaRPr lang="en-US"/>
        </a:p>
      </dgm:t>
    </dgm:pt>
    <dgm:pt modelId="{8E4BAE37-382A-4DEC-B8C5-416FA44946D8}">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l"/>
          <a:r>
            <a:rPr lang="en-US" altLang="en-US" sz="1600" noProof="0" dirty="0" smtClean="0">
              <a:latin typeface="Verdana" panose="020B0604030504040204" pitchFamily="34" charset="0"/>
              <a:ea typeface="Verdana" panose="020B0604030504040204" pitchFamily="34" charset="0"/>
              <a:cs typeface="Verdana" panose="020B0604030504040204" pitchFamily="34" charset="0"/>
            </a:rPr>
            <a:t>Read-only spatial data of Restricted Territories IS</a:t>
          </a:r>
        </a:p>
        <a:p>
          <a:pPr algn="l"/>
          <a:endParaRPr lang="en-US" altLang="en-US" sz="1600" noProof="0" dirty="0" smtClean="0">
            <a:latin typeface="Verdana" panose="020B0604030504040204" pitchFamily="34" charset="0"/>
            <a:ea typeface="Verdana" panose="020B0604030504040204" pitchFamily="34" charset="0"/>
            <a:cs typeface="Verdana" panose="020B0604030504040204" pitchFamily="34" charset="0"/>
          </a:endParaRPr>
        </a:p>
        <a:p>
          <a:pPr algn="l"/>
          <a:endParaRPr lang="en-US" altLang="en-US" sz="1600" noProof="0" dirty="0" smtClean="0">
            <a:latin typeface="Verdana" panose="020B0604030504040204" pitchFamily="34" charset="0"/>
            <a:ea typeface="Verdana" panose="020B0604030504040204" pitchFamily="34" charset="0"/>
            <a:cs typeface="Verdana" panose="020B0604030504040204" pitchFamily="34" charset="0"/>
          </a:endParaRPr>
        </a:p>
        <a:p>
          <a:pPr algn="l"/>
          <a:endParaRPr lang="en-US" sz="1600" noProof="0" dirty="0" smtClean="0">
            <a:latin typeface="Verdana" panose="020B0604030504040204" pitchFamily="34" charset="0"/>
            <a:ea typeface="Verdana" panose="020B0604030504040204" pitchFamily="34" charset="0"/>
            <a:cs typeface="Verdana" panose="020B0604030504040204" pitchFamily="34" charset="0"/>
          </a:endParaRPr>
        </a:p>
        <a:p>
          <a:pPr algn="l"/>
          <a:endParaRPr lang="en-US" sz="1600" noProof="0" dirty="0">
            <a:latin typeface="Verdana" panose="020B0604030504040204" pitchFamily="34" charset="0"/>
            <a:ea typeface="Verdana" panose="020B0604030504040204" pitchFamily="34" charset="0"/>
            <a:cs typeface="Verdana" panose="020B0604030504040204" pitchFamily="34" charset="0"/>
          </a:endParaRPr>
        </a:p>
      </dgm:t>
    </dgm:pt>
    <dgm:pt modelId="{F394E322-FC31-42EF-815E-397C4FB8C45E}" type="parTrans" cxnId="{BA9C58C0-42A5-4087-B5B8-044B388C3AF2}">
      <dgm:prSet>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en-US"/>
        </a:p>
      </dgm:t>
    </dgm:pt>
    <dgm:pt modelId="{42D8EC51-83CF-4D5A-9AD8-ACB4BF43786D}" type="sibTrans" cxnId="{BA9C58C0-42A5-4087-B5B8-044B388C3AF2}">
      <dgm:prSet/>
      <dgm:spPr/>
      <dgm:t>
        <a:bodyPr/>
        <a:lstStyle/>
        <a:p>
          <a:endParaRPr lang="en-US"/>
        </a:p>
      </dgm:t>
    </dgm:pt>
    <dgm:pt modelId="{0B5AA47A-0EA0-45DA-8603-FD6A0289B773}">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1600" b="1" noProof="0" dirty="0" smtClean="0">
              <a:latin typeface="Verdana" panose="020B0604030504040204" pitchFamily="34" charset="0"/>
              <a:ea typeface="Verdana" panose="020B0604030504040204" pitchFamily="34" charset="0"/>
              <a:cs typeface="Verdana" panose="020B0604030504040204" pitchFamily="34" charset="0"/>
            </a:rPr>
            <a:t>Data browsing </a:t>
          </a:r>
          <a:r>
            <a:rPr lang="en-US" sz="1600" b="1" noProof="0" dirty="0" smtClean="0">
              <a:solidFill>
                <a:srgbClr val="93374D"/>
              </a:solidFill>
              <a:latin typeface="Verdana" panose="020B0604030504040204" pitchFamily="34" charset="0"/>
              <a:ea typeface="Verdana" panose="020B0604030504040204" pitchFamily="34" charset="0"/>
              <a:cs typeface="Verdana" panose="020B0604030504040204" pitchFamily="34" charset="0"/>
            </a:rPr>
            <a:t>with</a:t>
          </a:r>
          <a:r>
            <a:rPr lang="en-US" sz="1600" b="1" noProof="0" dirty="0" smtClean="0">
              <a:latin typeface="Verdana" panose="020B0604030504040204" pitchFamily="34" charset="0"/>
              <a:ea typeface="Verdana" panose="020B0604030504040204" pitchFamily="34" charset="0"/>
              <a:cs typeface="Verdana" panose="020B0604030504040204" pitchFamily="34" charset="0"/>
            </a:rPr>
            <a:t> contract</a:t>
          </a:r>
          <a:endParaRPr lang="en-US" sz="1600" b="0" noProof="0" dirty="0">
            <a:latin typeface="Verdana" panose="020B0604030504040204" pitchFamily="34" charset="0"/>
            <a:ea typeface="Verdana" panose="020B0604030504040204" pitchFamily="34" charset="0"/>
            <a:cs typeface="Verdana" panose="020B0604030504040204" pitchFamily="34" charset="0"/>
          </a:endParaRPr>
        </a:p>
      </dgm:t>
    </dgm:pt>
    <dgm:pt modelId="{4FC4817F-6DF6-47C3-A6AE-C715EF90C0CD}" type="parTrans" cxnId="{E91D2D15-3B36-4064-8CD5-ABEDB244DD2B}">
      <dgm:prSet>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en-US"/>
        </a:p>
      </dgm:t>
    </dgm:pt>
    <dgm:pt modelId="{7205E05D-BE52-42AA-8E7F-1C8CF382FEBF}" type="sibTrans" cxnId="{E91D2D15-3B36-4064-8CD5-ABEDB244DD2B}">
      <dgm:prSet/>
      <dgm:spPr/>
      <dgm:t>
        <a:bodyPr/>
        <a:lstStyle/>
        <a:p>
          <a:endParaRPr lang="en-US"/>
        </a:p>
      </dgm:t>
    </dgm:pt>
    <dgm:pt modelId="{83DD1D99-D904-47C7-9618-C3156DE6DB63}">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l"/>
          <a:r>
            <a:rPr lang="en-US" altLang="en-US" sz="1600" noProof="0" dirty="0" smtClean="0">
              <a:latin typeface="Verdana" panose="020B0604030504040204" pitchFamily="34" charset="0"/>
              <a:ea typeface="Verdana" panose="020B0604030504040204" pitchFamily="34" charset="0"/>
              <a:cs typeface="Verdana" panose="020B0604030504040204" pitchFamily="34" charset="0"/>
            </a:rPr>
            <a:t>a) Download spatial data of Restricted Territories IS</a:t>
          </a:r>
        </a:p>
        <a:p>
          <a:pPr algn="l"/>
          <a:endParaRPr lang="en-US" altLang="en-US" sz="1600" noProof="0" dirty="0" smtClean="0">
            <a:latin typeface="Verdana" panose="020B0604030504040204" pitchFamily="34" charset="0"/>
            <a:ea typeface="Verdana" panose="020B0604030504040204" pitchFamily="34" charset="0"/>
            <a:cs typeface="Verdana" panose="020B0604030504040204" pitchFamily="34" charset="0"/>
          </a:endParaRPr>
        </a:p>
        <a:p>
          <a:pPr algn="l"/>
          <a:r>
            <a:rPr lang="en-US" altLang="en-US" sz="1600" noProof="0" dirty="0" smtClean="0">
              <a:latin typeface="Verdana" panose="020B0604030504040204" pitchFamily="34" charset="0"/>
              <a:ea typeface="Verdana" panose="020B0604030504040204" pitchFamily="34" charset="0"/>
              <a:cs typeface="Verdana" panose="020B0604030504040204" pitchFamily="34" charset="0"/>
            </a:rPr>
            <a:t>b) Data request for restricted territories</a:t>
          </a:r>
        </a:p>
        <a:p>
          <a:pPr algn="l"/>
          <a:endParaRPr lang="en-US" altLang="en-US" sz="1600" noProof="0" dirty="0" smtClean="0">
            <a:latin typeface="Verdana" panose="020B0604030504040204" pitchFamily="34" charset="0"/>
            <a:ea typeface="Verdana" panose="020B0604030504040204" pitchFamily="34" charset="0"/>
            <a:cs typeface="Verdana" panose="020B0604030504040204" pitchFamily="34" charset="0"/>
          </a:endParaRPr>
        </a:p>
        <a:p>
          <a:pPr algn="l"/>
          <a:r>
            <a:rPr lang="en-US" altLang="en-US" sz="1600" noProof="0" dirty="0" smtClean="0">
              <a:latin typeface="Verdana" panose="020B0604030504040204" pitchFamily="34" charset="0"/>
              <a:ea typeface="Verdana" panose="020B0604030504040204" pitchFamily="34" charset="0"/>
              <a:cs typeface="Verdana" panose="020B0604030504040204" pitchFamily="34" charset="0"/>
            </a:rPr>
            <a:t>c) Data provider’s objects with restricted territories</a:t>
          </a:r>
        </a:p>
      </dgm:t>
    </dgm:pt>
    <dgm:pt modelId="{9DA341A8-3DAA-4EE6-ADC2-21ED2FA87641}" type="parTrans" cxnId="{3349F062-C116-4018-926B-0620971CFF10}">
      <dgm:prSet>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en-US"/>
        </a:p>
      </dgm:t>
    </dgm:pt>
    <dgm:pt modelId="{E3256837-EDE7-4476-A5C7-95D913951D34}" type="sibTrans" cxnId="{3349F062-C116-4018-926B-0620971CFF10}">
      <dgm:prSet/>
      <dgm:spPr/>
      <dgm:t>
        <a:bodyPr/>
        <a:lstStyle/>
        <a:p>
          <a:endParaRPr lang="en-US"/>
        </a:p>
      </dgm:t>
    </dgm:pt>
    <dgm:pt modelId="{9D8953A9-9367-4C94-B35A-5AAFDE803E27}" type="pres">
      <dgm:prSet presAssocID="{B71BB064-D2F0-48B2-85AC-09827CE00F73}" presName="Name0" presStyleCnt="0">
        <dgm:presLayoutVars>
          <dgm:chPref val="1"/>
          <dgm:dir/>
          <dgm:animOne val="branch"/>
          <dgm:animLvl val="lvl"/>
          <dgm:resizeHandles/>
        </dgm:presLayoutVars>
      </dgm:prSet>
      <dgm:spPr/>
      <dgm:t>
        <a:bodyPr/>
        <a:lstStyle/>
        <a:p>
          <a:endParaRPr lang="lv-LV"/>
        </a:p>
      </dgm:t>
    </dgm:pt>
    <dgm:pt modelId="{23AC6BCE-CC37-4284-8274-33AB677DCAED}" type="pres">
      <dgm:prSet presAssocID="{CE45A40C-98B8-469A-9016-C061679608DF}" presName="vertOne" presStyleCnt="0"/>
      <dgm:spPr/>
    </dgm:pt>
    <dgm:pt modelId="{87018EB5-71FB-44D8-8B9A-BBC5F937E686}" type="pres">
      <dgm:prSet presAssocID="{CE45A40C-98B8-469A-9016-C061679608DF}" presName="txOne" presStyleLbl="node0" presStyleIdx="0" presStyleCnt="1">
        <dgm:presLayoutVars>
          <dgm:chPref val="3"/>
        </dgm:presLayoutVars>
      </dgm:prSet>
      <dgm:spPr/>
      <dgm:t>
        <a:bodyPr/>
        <a:lstStyle/>
        <a:p>
          <a:endParaRPr lang="lv-LV"/>
        </a:p>
      </dgm:t>
    </dgm:pt>
    <dgm:pt modelId="{21795400-E59C-4E47-A0B3-6214DF33A3C4}" type="pres">
      <dgm:prSet presAssocID="{CE45A40C-98B8-469A-9016-C061679608DF}" presName="parTransOne" presStyleCnt="0"/>
      <dgm:spPr/>
    </dgm:pt>
    <dgm:pt modelId="{35F609DB-EEDA-4F59-BCDF-D0E2976EB113}" type="pres">
      <dgm:prSet presAssocID="{CE45A40C-98B8-469A-9016-C061679608DF}" presName="horzOne" presStyleCnt="0"/>
      <dgm:spPr/>
    </dgm:pt>
    <dgm:pt modelId="{3F31AA6F-55C3-4A8B-BF7D-C3221498F39A}" type="pres">
      <dgm:prSet presAssocID="{C9519BD4-6D75-48D9-B6A6-9588C98934F1}" presName="vertTwo" presStyleCnt="0"/>
      <dgm:spPr/>
    </dgm:pt>
    <dgm:pt modelId="{85891185-8EA8-479E-9E17-F4F3EA9BF27F}" type="pres">
      <dgm:prSet presAssocID="{C9519BD4-6D75-48D9-B6A6-9588C98934F1}" presName="txTwo" presStyleLbl="node2" presStyleIdx="0" presStyleCnt="2" custScaleY="60107">
        <dgm:presLayoutVars>
          <dgm:chPref val="3"/>
        </dgm:presLayoutVars>
      </dgm:prSet>
      <dgm:spPr/>
      <dgm:t>
        <a:bodyPr/>
        <a:lstStyle/>
        <a:p>
          <a:endParaRPr lang="lv-LV"/>
        </a:p>
      </dgm:t>
    </dgm:pt>
    <dgm:pt modelId="{3CE5B64E-35C4-47DB-9B6D-4FC778243EE7}" type="pres">
      <dgm:prSet presAssocID="{C9519BD4-6D75-48D9-B6A6-9588C98934F1}" presName="parTransTwo" presStyleCnt="0"/>
      <dgm:spPr/>
    </dgm:pt>
    <dgm:pt modelId="{775FF99E-C12D-4DA0-828D-DB118CE34B89}" type="pres">
      <dgm:prSet presAssocID="{C9519BD4-6D75-48D9-B6A6-9588C98934F1}" presName="horzTwo" presStyleCnt="0"/>
      <dgm:spPr/>
    </dgm:pt>
    <dgm:pt modelId="{884E378F-884C-42B8-BE88-53034A751A1F}" type="pres">
      <dgm:prSet presAssocID="{8E4BAE37-382A-4DEC-B8C5-416FA44946D8}" presName="vertThree" presStyleCnt="0"/>
      <dgm:spPr/>
    </dgm:pt>
    <dgm:pt modelId="{254560AB-4E46-463B-9D66-84186B81D6F8}" type="pres">
      <dgm:prSet presAssocID="{8E4BAE37-382A-4DEC-B8C5-416FA44946D8}" presName="txThree" presStyleLbl="node3" presStyleIdx="0" presStyleCnt="2" custScaleY="315805">
        <dgm:presLayoutVars>
          <dgm:chPref val="3"/>
        </dgm:presLayoutVars>
      </dgm:prSet>
      <dgm:spPr/>
      <dgm:t>
        <a:bodyPr/>
        <a:lstStyle/>
        <a:p>
          <a:endParaRPr lang="lv-LV"/>
        </a:p>
      </dgm:t>
    </dgm:pt>
    <dgm:pt modelId="{8B4D0814-CA95-42B2-8E76-F30223D19EF4}" type="pres">
      <dgm:prSet presAssocID="{8E4BAE37-382A-4DEC-B8C5-416FA44946D8}" presName="horzThree" presStyleCnt="0"/>
      <dgm:spPr/>
    </dgm:pt>
    <dgm:pt modelId="{CDC7FC3D-391F-4EA2-B1AB-8959A0D9EA1F}" type="pres">
      <dgm:prSet presAssocID="{904AEE4A-4E19-4A03-AECE-59F3E015F1E6}" presName="sibSpaceTwo" presStyleCnt="0"/>
      <dgm:spPr/>
    </dgm:pt>
    <dgm:pt modelId="{1A8047E1-4E24-4775-9620-BB1E65DB22E7}" type="pres">
      <dgm:prSet presAssocID="{0B5AA47A-0EA0-45DA-8603-FD6A0289B773}" presName="vertTwo" presStyleCnt="0"/>
      <dgm:spPr/>
    </dgm:pt>
    <dgm:pt modelId="{0441EDA9-A773-437D-A15B-D7E2EB0F610A}" type="pres">
      <dgm:prSet presAssocID="{0B5AA47A-0EA0-45DA-8603-FD6A0289B773}" presName="txTwo" presStyleLbl="node2" presStyleIdx="1" presStyleCnt="2" custScaleY="59935">
        <dgm:presLayoutVars>
          <dgm:chPref val="3"/>
        </dgm:presLayoutVars>
      </dgm:prSet>
      <dgm:spPr/>
      <dgm:t>
        <a:bodyPr/>
        <a:lstStyle/>
        <a:p>
          <a:endParaRPr lang="lv-LV"/>
        </a:p>
      </dgm:t>
    </dgm:pt>
    <dgm:pt modelId="{29574A24-0F40-4882-8BD3-0EB5B16AFA0C}" type="pres">
      <dgm:prSet presAssocID="{0B5AA47A-0EA0-45DA-8603-FD6A0289B773}" presName="parTransTwo" presStyleCnt="0"/>
      <dgm:spPr/>
    </dgm:pt>
    <dgm:pt modelId="{9DE3805D-D099-4BA6-8E19-00882E0C9EBB}" type="pres">
      <dgm:prSet presAssocID="{0B5AA47A-0EA0-45DA-8603-FD6A0289B773}" presName="horzTwo" presStyleCnt="0"/>
      <dgm:spPr/>
    </dgm:pt>
    <dgm:pt modelId="{E6ECFCC6-9AE7-4BD6-B026-EDDB22DA9E41}" type="pres">
      <dgm:prSet presAssocID="{83DD1D99-D904-47C7-9618-C3156DE6DB63}" presName="vertThree" presStyleCnt="0"/>
      <dgm:spPr/>
    </dgm:pt>
    <dgm:pt modelId="{90C060C5-782E-459A-8E29-4EE2675BEC24}" type="pres">
      <dgm:prSet presAssocID="{83DD1D99-D904-47C7-9618-C3156DE6DB63}" presName="txThree" presStyleLbl="node3" presStyleIdx="1" presStyleCnt="2" custScaleY="320555">
        <dgm:presLayoutVars>
          <dgm:chPref val="3"/>
        </dgm:presLayoutVars>
      </dgm:prSet>
      <dgm:spPr/>
      <dgm:t>
        <a:bodyPr/>
        <a:lstStyle/>
        <a:p>
          <a:endParaRPr lang="lv-LV"/>
        </a:p>
      </dgm:t>
    </dgm:pt>
    <dgm:pt modelId="{5B69C394-6821-470D-AB99-3AB537636DFF}" type="pres">
      <dgm:prSet presAssocID="{83DD1D99-D904-47C7-9618-C3156DE6DB63}" presName="horzThree" presStyleCnt="0"/>
      <dgm:spPr/>
    </dgm:pt>
  </dgm:ptLst>
  <dgm:cxnLst>
    <dgm:cxn modelId="{F42DC9F1-85D7-4F90-BE42-D4FA6510FD4F}" type="presOf" srcId="{0B5AA47A-0EA0-45DA-8603-FD6A0289B773}" destId="{0441EDA9-A773-437D-A15B-D7E2EB0F610A}" srcOrd="0" destOrd="0" presId="urn:microsoft.com/office/officeart/2005/8/layout/hierarchy4"/>
    <dgm:cxn modelId="{E24676B1-085A-4973-A750-29DA46A121BC}" type="presOf" srcId="{8E4BAE37-382A-4DEC-B8C5-416FA44946D8}" destId="{254560AB-4E46-463B-9D66-84186B81D6F8}" srcOrd="0" destOrd="0" presId="urn:microsoft.com/office/officeart/2005/8/layout/hierarchy4"/>
    <dgm:cxn modelId="{6898138C-575F-4C48-8CD8-BF49FEAE1B28}" srcId="{CE45A40C-98B8-469A-9016-C061679608DF}" destId="{C9519BD4-6D75-48D9-B6A6-9588C98934F1}" srcOrd="0" destOrd="0" parTransId="{8F959CCC-B63E-4017-BF97-3D9693FAABDF}" sibTransId="{904AEE4A-4E19-4A03-AECE-59F3E015F1E6}"/>
    <dgm:cxn modelId="{F90FBF00-D740-4273-B778-096212514613}" type="presOf" srcId="{CE45A40C-98B8-469A-9016-C061679608DF}" destId="{87018EB5-71FB-44D8-8B9A-BBC5F937E686}" srcOrd="0" destOrd="0" presId="urn:microsoft.com/office/officeart/2005/8/layout/hierarchy4"/>
    <dgm:cxn modelId="{BA9C58C0-42A5-4087-B5B8-044B388C3AF2}" srcId="{C9519BD4-6D75-48D9-B6A6-9588C98934F1}" destId="{8E4BAE37-382A-4DEC-B8C5-416FA44946D8}" srcOrd="0" destOrd="0" parTransId="{F394E322-FC31-42EF-815E-397C4FB8C45E}" sibTransId="{42D8EC51-83CF-4D5A-9AD8-ACB4BF43786D}"/>
    <dgm:cxn modelId="{73897390-8F18-4137-A1B9-74E66C71F7A1}" type="presOf" srcId="{83DD1D99-D904-47C7-9618-C3156DE6DB63}" destId="{90C060C5-782E-459A-8E29-4EE2675BEC24}" srcOrd="0" destOrd="0" presId="urn:microsoft.com/office/officeart/2005/8/layout/hierarchy4"/>
    <dgm:cxn modelId="{3349F062-C116-4018-926B-0620971CFF10}" srcId="{0B5AA47A-0EA0-45DA-8603-FD6A0289B773}" destId="{83DD1D99-D904-47C7-9618-C3156DE6DB63}" srcOrd="0" destOrd="0" parTransId="{9DA341A8-3DAA-4EE6-ADC2-21ED2FA87641}" sibTransId="{E3256837-EDE7-4476-A5C7-95D913951D34}"/>
    <dgm:cxn modelId="{E04076F4-BAF5-41EF-AE37-8CAD31016A36}" type="presOf" srcId="{C9519BD4-6D75-48D9-B6A6-9588C98934F1}" destId="{85891185-8EA8-479E-9E17-F4F3EA9BF27F}" srcOrd="0" destOrd="0" presId="urn:microsoft.com/office/officeart/2005/8/layout/hierarchy4"/>
    <dgm:cxn modelId="{E91D2D15-3B36-4064-8CD5-ABEDB244DD2B}" srcId="{CE45A40C-98B8-469A-9016-C061679608DF}" destId="{0B5AA47A-0EA0-45DA-8603-FD6A0289B773}" srcOrd="1" destOrd="0" parTransId="{4FC4817F-6DF6-47C3-A6AE-C715EF90C0CD}" sibTransId="{7205E05D-BE52-42AA-8E7F-1C8CF382FEBF}"/>
    <dgm:cxn modelId="{05511C17-193C-4609-A5C8-DE3A626F329B}" srcId="{B71BB064-D2F0-48B2-85AC-09827CE00F73}" destId="{CE45A40C-98B8-469A-9016-C061679608DF}" srcOrd="0" destOrd="0" parTransId="{4781B8D7-230F-4217-AAB8-7801289F469E}" sibTransId="{F294569D-0976-4EDD-8BED-703BC2EC8F48}"/>
    <dgm:cxn modelId="{933F95E7-A55E-486A-AEC7-821F2A887333}" type="presOf" srcId="{B71BB064-D2F0-48B2-85AC-09827CE00F73}" destId="{9D8953A9-9367-4C94-B35A-5AAFDE803E27}" srcOrd="0" destOrd="0" presId="urn:microsoft.com/office/officeart/2005/8/layout/hierarchy4"/>
    <dgm:cxn modelId="{B2AFFAAC-B678-44B9-AB62-A7EFCD6FAD87}" type="presParOf" srcId="{9D8953A9-9367-4C94-B35A-5AAFDE803E27}" destId="{23AC6BCE-CC37-4284-8274-33AB677DCAED}" srcOrd="0" destOrd="0" presId="urn:microsoft.com/office/officeart/2005/8/layout/hierarchy4"/>
    <dgm:cxn modelId="{30942AB5-68E8-4A2B-AE42-5A55B9E65FAD}" type="presParOf" srcId="{23AC6BCE-CC37-4284-8274-33AB677DCAED}" destId="{87018EB5-71FB-44D8-8B9A-BBC5F937E686}" srcOrd="0" destOrd="0" presId="urn:microsoft.com/office/officeart/2005/8/layout/hierarchy4"/>
    <dgm:cxn modelId="{BECA21D3-9F30-4BCD-8EC1-6C01A0AEB0EE}" type="presParOf" srcId="{23AC6BCE-CC37-4284-8274-33AB677DCAED}" destId="{21795400-E59C-4E47-A0B3-6214DF33A3C4}" srcOrd="1" destOrd="0" presId="urn:microsoft.com/office/officeart/2005/8/layout/hierarchy4"/>
    <dgm:cxn modelId="{8FF0EF1D-73A3-4ACC-B434-AD656B9B581E}" type="presParOf" srcId="{23AC6BCE-CC37-4284-8274-33AB677DCAED}" destId="{35F609DB-EEDA-4F59-BCDF-D0E2976EB113}" srcOrd="2" destOrd="0" presId="urn:microsoft.com/office/officeart/2005/8/layout/hierarchy4"/>
    <dgm:cxn modelId="{7DF0A6CC-C4DC-4894-86DD-B8E9EA0F62E1}" type="presParOf" srcId="{35F609DB-EEDA-4F59-BCDF-D0E2976EB113}" destId="{3F31AA6F-55C3-4A8B-BF7D-C3221498F39A}" srcOrd="0" destOrd="0" presId="urn:microsoft.com/office/officeart/2005/8/layout/hierarchy4"/>
    <dgm:cxn modelId="{03318EBA-35AD-4AEF-9DA9-B7A2CF52D147}" type="presParOf" srcId="{3F31AA6F-55C3-4A8B-BF7D-C3221498F39A}" destId="{85891185-8EA8-479E-9E17-F4F3EA9BF27F}" srcOrd="0" destOrd="0" presId="urn:microsoft.com/office/officeart/2005/8/layout/hierarchy4"/>
    <dgm:cxn modelId="{01940C5C-A3E2-4440-ACE8-04B0B3610E49}" type="presParOf" srcId="{3F31AA6F-55C3-4A8B-BF7D-C3221498F39A}" destId="{3CE5B64E-35C4-47DB-9B6D-4FC778243EE7}" srcOrd="1" destOrd="0" presId="urn:microsoft.com/office/officeart/2005/8/layout/hierarchy4"/>
    <dgm:cxn modelId="{09EDDD0D-DD08-4170-882C-3753D8A342CE}" type="presParOf" srcId="{3F31AA6F-55C3-4A8B-BF7D-C3221498F39A}" destId="{775FF99E-C12D-4DA0-828D-DB118CE34B89}" srcOrd="2" destOrd="0" presId="urn:microsoft.com/office/officeart/2005/8/layout/hierarchy4"/>
    <dgm:cxn modelId="{74924726-8772-4B0A-B949-7C13A5FA88AA}" type="presParOf" srcId="{775FF99E-C12D-4DA0-828D-DB118CE34B89}" destId="{884E378F-884C-42B8-BE88-53034A751A1F}" srcOrd="0" destOrd="0" presId="urn:microsoft.com/office/officeart/2005/8/layout/hierarchy4"/>
    <dgm:cxn modelId="{D450232A-5AA4-415B-ADFC-534A61FD1B40}" type="presParOf" srcId="{884E378F-884C-42B8-BE88-53034A751A1F}" destId="{254560AB-4E46-463B-9D66-84186B81D6F8}" srcOrd="0" destOrd="0" presId="urn:microsoft.com/office/officeart/2005/8/layout/hierarchy4"/>
    <dgm:cxn modelId="{89AA14EE-8D64-4FD5-9567-285FDE7D0184}" type="presParOf" srcId="{884E378F-884C-42B8-BE88-53034A751A1F}" destId="{8B4D0814-CA95-42B2-8E76-F30223D19EF4}" srcOrd="1" destOrd="0" presId="urn:microsoft.com/office/officeart/2005/8/layout/hierarchy4"/>
    <dgm:cxn modelId="{3237A8BD-DC4E-4E07-9B69-DA754BD71C56}" type="presParOf" srcId="{35F609DB-EEDA-4F59-BCDF-D0E2976EB113}" destId="{CDC7FC3D-391F-4EA2-B1AB-8959A0D9EA1F}" srcOrd="1" destOrd="0" presId="urn:microsoft.com/office/officeart/2005/8/layout/hierarchy4"/>
    <dgm:cxn modelId="{A87FF6C8-48D6-47D9-87AB-CC98F69D5086}" type="presParOf" srcId="{35F609DB-EEDA-4F59-BCDF-D0E2976EB113}" destId="{1A8047E1-4E24-4775-9620-BB1E65DB22E7}" srcOrd="2" destOrd="0" presId="urn:microsoft.com/office/officeart/2005/8/layout/hierarchy4"/>
    <dgm:cxn modelId="{813A78A8-90A9-4C01-87FB-DFD60B11E87D}" type="presParOf" srcId="{1A8047E1-4E24-4775-9620-BB1E65DB22E7}" destId="{0441EDA9-A773-437D-A15B-D7E2EB0F610A}" srcOrd="0" destOrd="0" presId="urn:microsoft.com/office/officeart/2005/8/layout/hierarchy4"/>
    <dgm:cxn modelId="{E246D3BD-2E1E-41CE-9D91-0C7181ED95EE}" type="presParOf" srcId="{1A8047E1-4E24-4775-9620-BB1E65DB22E7}" destId="{29574A24-0F40-4882-8BD3-0EB5B16AFA0C}" srcOrd="1" destOrd="0" presId="urn:microsoft.com/office/officeart/2005/8/layout/hierarchy4"/>
    <dgm:cxn modelId="{C199E92A-BF0E-4841-AD6D-1138D0227CD6}" type="presParOf" srcId="{1A8047E1-4E24-4775-9620-BB1E65DB22E7}" destId="{9DE3805D-D099-4BA6-8E19-00882E0C9EBB}" srcOrd="2" destOrd="0" presId="urn:microsoft.com/office/officeart/2005/8/layout/hierarchy4"/>
    <dgm:cxn modelId="{53BE8E48-80B7-48AA-97D2-089A021AF730}" type="presParOf" srcId="{9DE3805D-D099-4BA6-8E19-00882E0C9EBB}" destId="{E6ECFCC6-9AE7-4BD6-B026-EDDB22DA9E41}" srcOrd="0" destOrd="0" presId="urn:microsoft.com/office/officeart/2005/8/layout/hierarchy4"/>
    <dgm:cxn modelId="{5B239331-A178-4978-B3B0-90A6584D9DFD}" type="presParOf" srcId="{E6ECFCC6-9AE7-4BD6-B026-EDDB22DA9E41}" destId="{90C060C5-782E-459A-8E29-4EE2675BEC24}" srcOrd="0" destOrd="0" presId="urn:microsoft.com/office/officeart/2005/8/layout/hierarchy4"/>
    <dgm:cxn modelId="{3A45B816-2374-4103-A364-EA12193F7F85}" type="presParOf" srcId="{E6ECFCC6-9AE7-4BD6-B026-EDDB22DA9E41}" destId="{5B69C394-6821-470D-AB99-3AB537636DF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414E2A-7ECC-455C-BA72-74652BECDD4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BE0B22F-7E5F-45E1-8B76-76E3DBB8BF60}">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2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Problems</a:t>
          </a:r>
          <a:endParaRPr lang="en-US" sz="2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C2AC280-1C83-45C3-968A-4603467FB400}" type="parTrans" cxnId="{E51156B1-CC6B-4E7D-BC4A-460386ACB269}">
      <dgm:prSet/>
      <dgm:spPr/>
      <dgm:t>
        <a:bodyPr/>
        <a:lstStyle/>
        <a:p>
          <a:endParaRPr lang="en-US"/>
        </a:p>
      </dgm:t>
    </dgm:pt>
    <dgm:pt modelId="{D364DCCE-63FB-4CF7-AD99-51F08E1E0CB7}" type="sibTrans" cxnId="{E51156B1-CC6B-4E7D-BC4A-460386ACB269}">
      <dgm:prSet/>
      <dgm:spPr/>
      <dgm:t>
        <a:bodyPr/>
        <a:lstStyle/>
        <a:p>
          <a:endParaRPr lang="en-US"/>
        </a:p>
      </dgm:t>
    </dgm:pt>
    <dgm:pt modelId="{624B972A-0009-4DD2-83D1-A5328A330712}">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en-US"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with different accuracy submitted.</a:t>
          </a:r>
          <a:endParaRPr lang="en-US"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8E75E0F-FA53-4FF8-A4DC-ED919446C3B3}" type="parTrans" cxnId="{0C6B48B8-4E95-42EB-9B76-A5D1B023DD29}">
      <dgm:prSet/>
      <dgm:spPr/>
      <dgm:t>
        <a:bodyPr/>
        <a:lstStyle/>
        <a:p>
          <a:endParaRPr lang="en-US"/>
        </a:p>
      </dgm:t>
    </dgm:pt>
    <dgm:pt modelId="{8EC1A256-1CB4-4B05-A013-11E19A7F6AB5}" type="sibTrans" cxnId="{0C6B48B8-4E95-42EB-9B76-A5D1B023DD29}">
      <dgm:prSet/>
      <dgm:spPr/>
      <dgm:t>
        <a:bodyPr/>
        <a:lstStyle/>
        <a:p>
          <a:endParaRPr lang="en-US"/>
        </a:p>
      </dgm:t>
    </dgm:pt>
    <dgm:pt modelId="{EC099146-EA3E-4565-889A-F554644F6B08}">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endParaRPr lang="lv-LV" alt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lv-LV" alt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alt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Restricted Territories IS will be «refilled» gradually.</a:t>
          </a:r>
        </a:p>
        <a:p>
          <a:pPr algn="ctr"/>
          <a:endParaRPr lang="lv-LV" alt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2056E15-914C-4CA0-B30B-866D85C47C5F}" type="parTrans" cxnId="{06C9518F-2158-4A6B-BD7A-F8A1038AD250}">
      <dgm:prSet/>
      <dgm:spPr/>
      <dgm:t>
        <a:bodyPr/>
        <a:lstStyle/>
        <a:p>
          <a:endParaRPr lang="en-US"/>
        </a:p>
      </dgm:t>
    </dgm:pt>
    <dgm:pt modelId="{11A7F0C0-CFDF-4BCE-970F-9E73EA9C4FC3}" type="sibTrans" cxnId="{06C9518F-2158-4A6B-BD7A-F8A1038AD250}">
      <dgm:prSet/>
      <dgm:spPr/>
      <dgm:t>
        <a:bodyPr/>
        <a:lstStyle/>
        <a:p>
          <a:endParaRPr lang="en-US"/>
        </a:p>
      </dgm:t>
    </dgm:pt>
    <dgm:pt modelId="{29816730-0D74-4CF4-B280-913B3F88FB6C}">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ctr"/>
          <a:r>
            <a:rPr lang="en-US" altLang="en-US"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must be informed about changes of cadastral values.</a:t>
          </a:r>
          <a:endParaRPr lang="en-US"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5DBB1CA-80AE-4C51-BBA7-51D9527D5218}" type="parTrans" cxnId="{76642F77-EE50-4B19-969D-EFF528F2C86D}">
      <dgm:prSet/>
      <dgm:spPr/>
      <dgm:t>
        <a:bodyPr/>
        <a:lstStyle/>
        <a:p>
          <a:endParaRPr lang="en-US"/>
        </a:p>
      </dgm:t>
    </dgm:pt>
    <dgm:pt modelId="{7CDDDA31-02FA-4AAA-A0A6-D0A9926B8686}" type="sibTrans" cxnId="{76642F77-EE50-4B19-969D-EFF528F2C86D}">
      <dgm:prSet/>
      <dgm:spPr/>
      <dgm:t>
        <a:bodyPr/>
        <a:lstStyle/>
        <a:p>
          <a:endParaRPr lang="en-US"/>
        </a:p>
      </dgm:t>
    </dgm:pt>
    <dgm:pt modelId="{85DE4F33-7E45-4D9C-9C9D-5F3C23540DC2}">
      <dgm:prSe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alt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won’t be data of all restricted territories at the beginning.</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D0788EB-45E2-4696-82A1-1D83E3DF2A43}" type="sibTrans" cxnId="{27B06E7B-509C-4DAC-B157-25DFFB9E2B3D}">
      <dgm:prSet/>
      <dgm:spPr/>
      <dgm:t>
        <a:bodyPr/>
        <a:lstStyle/>
        <a:p>
          <a:endParaRPr lang="en-US"/>
        </a:p>
      </dgm:t>
    </dgm:pt>
    <dgm:pt modelId="{F8B49A6D-9204-43F5-9E34-16F7F4041C51}" type="parTrans" cxnId="{27B06E7B-509C-4DAC-B157-25DFFB9E2B3D}">
      <dgm:prSet/>
      <dgm:spPr/>
      <dgm:t>
        <a:bodyPr/>
        <a:lstStyle/>
        <a:p>
          <a:endParaRPr lang="en-US"/>
        </a:p>
      </dgm:t>
    </dgm:pt>
    <dgm:pt modelId="{88C18B8E-F750-4624-9582-9621EFF2B7B1}">
      <dgm:prSet/>
      <dgm:spPr/>
      <dgm:t>
        <a:bodyPr/>
        <a:lstStyle/>
        <a:p>
          <a:endParaRPr lang="lv-LV"/>
        </a:p>
      </dgm:t>
    </dgm:pt>
    <dgm:pt modelId="{063BA3F5-7BB9-4366-A2C3-8368E3735B78}" type="parTrans" cxnId="{4B0464A8-DA3B-468A-8565-8E675A5AC241}">
      <dgm:prSet/>
      <dgm:spPr/>
      <dgm:t>
        <a:bodyPr/>
        <a:lstStyle/>
        <a:p>
          <a:endParaRPr lang="lv-LV"/>
        </a:p>
      </dgm:t>
    </dgm:pt>
    <dgm:pt modelId="{E9D2E215-4152-48FC-871E-9527079F4DC1}" type="sibTrans" cxnId="{4B0464A8-DA3B-468A-8565-8E675A5AC241}">
      <dgm:prSet/>
      <dgm:spPr/>
      <dgm:t>
        <a:bodyPr/>
        <a:lstStyle/>
        <a:p>
          <a:endParaRPr lang="lv-LV"/>
        </a:p>
      </dgm:t>
    </dgm:pt>
    <dgm:pt modelId="{30EDF3DA-ECFC-4FBF-AF01-456364DCB22C}" type="pres">
      <dgm:prSet presAssocID="{9C414E2A-7ECC-455C-BA72-74652BECDD4D}" presName="diagram" presStyleCnt="0">
        <dgm:presLayoutVars>
          <dgm:chMax val="1"/>
          <dgm:dir/>
          <dgm:animLvl val="ctr"/>
          <dgm:resizeHandles val="exact"/>
        </dgm:presLayoutVars>
      </dgm:prSet>
      <dgm:spPr/>
      <dgm:t>
        <a:bodyPr/>
        <a:lstStyle/>
        <a:p>
          <a:endParaRPr lang="en-US"/>
        </a:p>
      </dgm:t>
    </dgm:pt>
    <dgm:pt modelId="{14E5C16C-4D8F-47CA-904B-F738F788E542}" type="pres">
      <dgm:prSet presAssocID="{9C414E2A-7ECC-455C-BA72-74652BECDD4D}" presName="matrix" presStyleCnt="0"/>
      <dgm:spPr/>
    </dgm:pt>
    <dgm:pt modelId="{903F63D2-E5F8-4DC8-80FD-AF88FEF33E41}" type="pres">
      <dgm:prSet presAssocID="{9C414E2A-7ECC-455C-BA72-74652BECDD4D}" presName="tile1" presStyleLbl="node1" presStyleIdx="0" presStyleCnt="4" custLinFactNeighborX="0"/>
      <dgm:spPr/>
      <dgm:t>
        <a:bodyPr/>
        <a:lstStyle/>
        <a:p>
          <a:endParaRPr lang="en-US"/>
        </a:p>
      </dgm:t>
    </dgm:pt>
    <dgm:pt modelId="{9DE9B6BE-2345-43D0-AC17-B77F344CB961}" type="pres">
      <dgm:prSet presAssocID="{9C414E2A-7ECC-455C-BA72-74652BECDD4D}" presName="tile1text" presStyleLbl="node1" presStyleIdx="0" presStyleCnt="4">
        <dgm:presLayoutVars>
          <dgm:chMax val="0"/>
          <dgm:chPref val="0"/>
          <dgm:bulletEnabled val="1"/>
        </dgm:presLayoutVars>
      </dgm:prSet>
      <dgm:spPr/>
      <dgm:t>
        <a:bodyPr/>
        <a:lstStyle/>
        <a:p>
          <a:endParaRPr lang="en-US"/>
        </a:p>
      </dgm:t>
    </dgm:pt>
    <dgm:pt modelId="{F91D8671-012E-43B5-9355-AD02FA362FB1}" type="pres">
      <dgm:prSet presAssocID="{9C414E2A-7ECC-455C-BA72-74652BECDD4D}" presName="tile2" presStyleLbl="node1" presStyleIdx="1" presStyleCnt="4" custLinFactNeighborX="3860"/>
      <dgm:spPr/>
      <dgm:t>
        <a:bodyPr/>
        <a:lstStyle/>
        <a:p>
          <a:endParaRPr lang="en-US"/>
        </a:p>
      </dgm:t>
    </dgm:pt>
    <dgm:pt modelId="{C07DDFC6-EF27-4569-BD99-64AA042046A3}" type="pres">
      <dgm:prSet presAssocID="{9C414E2A-7ECC-455C-BA72-74652BECDD4D}" presName="tile2text" presStyleLbl="node1" presStyleIdx="1" presStyleCnt="4">
        <dgm:presLayoutVars>
          <dgm:chMax val="0"/>
          <dgm:chPref val="0"/>
          <dgm:bulletEnabled val="1"/>
        </dgm:presLayoutVars>
      </dgm:prSet>
      <dgm:spPr/>
      <dgm:t>
        <a:bodyPr/>
        <a:lstStyle/>
        <a:p>
          <a:endParaRPr lang="en-US"/>
        </a:p>
      </dgm:t>
    </dgm:pt>
    <dgm:pt modelId="{73CFDDF1-30C4-49D0-B5AA-56F26D26D2F8}" type="pres">
      <dgm:prSet presAssocID="{9C414E2A-7ECC-455C-BA72-74652BECDD4D}" presName="tile3" presStyleLbl="node1" presStyleIdx="2" presStyleCnt="4"/>
      <dgm:spPr/>
      <dgm:t>
        <a:bodyPr/>
        <a:lstStyle/>
        <a:p>
          <a:endParaRPr lang="en-US"/>
        </a:p>
      </dgm:t>
    </dgm:pt>
    <dgm:pt modelId="{E698B737-A124-4FA9-9C3C-EE441DF6359C}" type="pres">
      <dgm:prSet presAssocID="{9C414E2A-7ECC-455C-BA72-74652BECDD4D}" presName="tile3text" presStyleLbl="node1" presStyleIdx="2" presStyleCnt="4">
        <dgm:presLayoutVars>
          <dgm:chMax val="0"/>
          <dgm:chPref val="0"/>
          <dgm:bulletEnabled val="1"/>
        </dgm:presLayoutVars>
      </dgm:prSet>
      <dgm:spPr/>
      <dgm:t>
        <a:bodyPr/>
        <a:lstStyle/>
        <a:p>
          <a:endParaRPr lang="en-US"/>
        </a:p>
      </dgm:t>
    </dgm:pt>
    <dgm:pt modelId="{4477E3E2-E9EE-4A51-8817-B5A2DC593646}" type="pres">
      <dgm:prSet presAssocID="{9C414E2A-7ECC-455C-BA72-74652BECDD4D}" presName="tile4" presStyleLbl="node1" presStyleIdx="3" presStyleCnt="4" custLinFactNeighborX="4354" custLinFactNeighborY="0"/>
      <dgm:spPr/>
      <dgm:t>
        <a:bodyPr/>
        <a:lstStyle/>
        <a:p>
          <a:endParaRPr lang="en-US"/>
        </a:p>
      </dgm:t>
    </dgm:pt>
    <dgm:pt modelId="{8E4C1ED9-E1C9-4470-875E-0E5EEFB0FF55}" type="pres">
      <dgm:prSet presAssocID="{9C414E2A-7ECC-455C-BA72-74652BECDD4D}" presName="tile4text" presStyleLbl="node1" presStyleIdx="3" presStyleCnt="4">
        <dgm:presLayoutVars>
          <dgm:chMax val="0"/>
          <dgm:chPref val="0"/>
          <dgm:bulletEnabled val="1"/>
        </dgm:presLayoutVars>
      </dgm:prSet>
      <dgm:spPr/>
      <dgm:t>
        <a:bodyPr/>
        <a:lstStyle/>
        <a:p>
          <a:endParaRPr lang="en-US"/>
        </a:p>
      </dgm:t>
    </dgm:pt>
    <dgm:pt modelId="{EBE9F78D-DCC0-44BC-97FE-C770F0005B99}" type="pres">
      <dgm:prSet presAssocID="{9C414E2A-7ECC-455C-BA72-74652BECDD4D}" presName="centerTile" presStyleLbl="fgShp" presStyleIdx="0" presStyleCnt="1" custScaleX="133140" custScaleY="97687" custLinFactNeighborX="-4366" custLinFactNeighborY="20023">
        <dgm:presLayoutVars>
          <dgm:chMax val="0"/>
          <dgm:chPref val="0"/>
        </dgm:presLayoutVars>
      </dgm:prSet>
      <dgm:spPr/>
      <dgm:t>
        <a:bodyPr/>
        <a:lstStyle/>
        <a:p>
          <a:endParaRPr lang="en-US"/>
        </a:p>
      </dgm:t>
    </dgm:pt>
  </dgm:ptLst>
  <dgm:cxnLst>
    <dgm:cxn modelId="{326D23A6-53C7-4DEF-8F41-455B608712BE}" type="presOf" srcId="{85DE4F33-7E45-4D9C-9C9D-5F3C23540DC2}" destId="{4477E3E2-E9EE-4A51-8817-B5A2DC593646}" srcOrd="0" destOrd="0" presId="urn:microsoft.com/office/officeart/2005/8/layout/matrix1"/>
    <dgm:cxn modelId="{E51156B1-CC6B-4E7D-BC4A-460386ACB269}" srcId="{9C414E2A-7ECC-455C-BA72-74652BECDD4D}" destId="{ABE0B22F-7E5F-45E1-8B76-76E3DBB8BF60}" srcOrd="0" destOrd="0" parTransId="{6C2AC280-1C83-45C3-968A-4603467FB400}" sibTransId="{D364DCCE-63FB-4CF7-AD99-51F08E1E0CB7}"/>
    <dgm:cxn modelId="{06C9518F-2158-4A6B-BD7A-F8A1038AD250}" srcId="{ABE0B22F-7E5F-45E1-8B76-76E3DBB8BF60}" destId="{EC099146-EA3E-4565-889A-F554644F6B08}" srcOrd="1" destOrd="0" parTransId="{42056E15-914C-4CA0-B30B-866D85C47C5F}" sibTransId="{11A7F0C0-CFDF-4BCE-970F-9E73EA9C4FC3}"/>
    <dgm:cxn modelId="{08450976-AE04-4AF0-858D-FB23CFFE5E79}" type="presOf" srcId="{29816730-0D74-4CF4-B280-913B3F88FB6C}" destId="{E698B737-A124-4FA9-9C3C-EE441DF6359C}" srcOrd="1" destOrd="0" presId="urn:microsoft.com/office/officeart/2005/8/layout/matrix1"/>
    <dgm:cxn modelId="{286DD412-58BC-483E-8DE8-57FA0717F02A}" type="presOf" srcId="{624B972A-0009-4DD2-83D1-A5328A330712}" destId="{9DE9B6BE-2345-43D0-AC17-B77F344CB961}" srcOrd="1" destOrd="0" presId="urn:microsoft.com/office/officeart/2005/8/layout/matrix1"/>
    <dgm:cxn modelId="{EBC3294C-159A-4C54-A037-3B7E7CCA7E2F}" type="presOf" srcId="{85DE4F33-7E45-4D9C-9C9D-5F3C23540DC2}" destId="{8E4C1ED9-E1C9-4470-875E-0E5EEFB0FF55}" srcOrd="1" destOrd="0" presId="urn:microsoft.com/office/officeart/2005/8/layout/matrix1"/>
    <dgm:cxn modelId="{E4B3AF34-730A-495F-A3FB-3B69BC515820}" type="presOf" srcId="{EC099146-EA3E-4565-889A-F554644F6B08}" destId="{C07DDFC6-EF27-4569-BD99-64AA042046A3}" srcOrd="1" destOrd="0" presId="urn:microsoft.com/office/officeart/2005/8/layout/matrix1"/>
    <dgm:cxn modelId="{9385F6D8-01DF-4357-AF7D-6F0A54303D04}" type="presOf" srcId="{EC099146-EA3E-4565-889A-F554644F6B08}" destId="{F91D8671-012E-43B5-9355-AD02FA362FB1}" srcOrd="0" destOrd="0" presId="urn:microsoft.com/office/officeart/2005/8/layout/matrix1"/>
    <dgm:cxn modelId="{8A7D97F5-B593-442C-95B2-3D2B18123FC1}" type="presOf" srcId="{9C414E2A-7ECC-455C-BA72-74652BECDD4D}" destId="{30EDF3DA-ECFC-4FBF-AF01-456364DCB22C}" srcOrd="0" destOrd="0" presId="urn:microsoft.com/office/officeart/2005/8/layout/matrix1"/>
    <dgm:cxn modelId="{0C6B48B8-4E95-42EB-9B76-A5D1B023DD29}" srcId="{ABE0B22F-7E5F-45E1-8B76-76E3DBB8BF60}" destId="{624B972A-0009-4DD2-83D1-A5328A330712}" srcOrd="0" destOrd="0" parTransId="{18E75E0F-FA53-4FF8-A4DC-ED919446C3B3}" sibTransId="{8EC1A256-1CB4-4B05-A013-11E19A7F6AB5}"/>
    <dgm:cxn modelId="{4B0464A8-DA3B-468A-8565-8E675A5AC241}" srcId="{ABE0B22F-7E5F-45E1-8B76-76E3DBB8BF60}" destId="{88C18B8E-F750-4624-9582-9621EFF2B7B1}" srcOrd="4" destOrd="0" parTransId="{063BA3F5-7BB9-4366-A2C3-8368E3735B78}" sibTransId="{E9D2E215-4152-48FC-871E-9527079F4DC1}"/>
    <dgm:cxn modelId="{35B4740D-0C6D-4105-BD21-AF4AAE39A3CC}" type="presOf" srcId="{29816730-0D74-4CF4-B280-913B3F88FB6C}" destId="{73CFDDF1-30C4-49D0-B5AA-56F26D26D2F8}" srcOrd="0" destOrd="0" presId="urn:microsoft.com/office/officeart/2005/8/layout/matrix1"/>
    <dgm:cxn modelId="{BC29613F-1032-4ED6-8602-AEA439CCDC01}" type="presOf" srcId="{ABE0B22F-7E5F-45E1-8B76-76E3DBB8BF60}" destId="{EBE9F78D-DCC0-44BC-97FE-C770F0005B99}" srcOrd="0" destOrd="0" presId="urn:microsoft.com/office/officeart/2005/8/layout/matrix1"/>
    <dgm:cxn modelId="{20AE4B5A-0F5D-4396-88E2-2B7A1116E305}" type="presOf" srcId="{624B972A-0009-4DD2-83D1-A5328A330712}" destId="{903F63D2-E5F8-4DC8-80FD-AF88FEF33E41}" srcOrd="0" destOrd="0" presId="urn:microsoft.com/office/officeart/2005/8/layout/matrix1"/>
    <dgm:cxn modelId="{27B06E7B-509C-4DAC-B157-25DFFB9E2B3D}" srcId="{ABE0B22F-7E5F-45E1-8B76-76E3DBB8BF60}" destId="{85DE4F33-7E45-4D9C-9C9D-5F3C23540DC2}" srcOrd="3" destOrd="0" parTransId="{F8B49A6D-9204-43F5-9E34-16F7F4041C51}" sibTransId="{6D0788EB-45E2-4696-82A1-1D83E3DF2A43}"/>
    <dgm:cxn modelId="{76642F77-EE50-4B19-969D-EFF528F2C86D}" srcId="{ABE0B22F-7E5F-45E1-8B76-76E3DBB8BF60}" destId="{29816730-0D74-4CF4-B280-913B3F88FB6C}" srcOrd="2" destOrd="0" parTransId="{A5DBB1CA-80AE-4C51-BBA7-51D9527D5218}" sibTransId="{7CDDDA31-02FA-4AAA-A0A6-D0A9926B8686}"/>
    <dgm:cxn modelId="{ABBCB149-8BD4-4F51-BA30-592B1C698D8C}" type="presParOf" srcId="{30EDF3DA-ECFC-4FBF-AF01-456364DCB22C}" destId="{14E5C16C-4D8F-47CA-904B-F738F788E542}" srcOrd="0" destOrd="0" presId="urn:microsoft.com/office/officeart/2005/8/layout/matrix1"/>
    <dgm:cxn modelId="{9893495B-2629-48E1-9A53-1A4D7923A027}" type="presParOf" srcId="{14E5C16C-4D8F-47CA-904B-F738F788E542}" destId="{903F63D2-E5F8-4DC8-80FD-AF88FEF33E41}" srcOrd="0" destOrd="0" presId="urn:microsoft.com/office/officeart/2005/8/layout/matrix1"/>
    <dgm:cxn modelId="{D6ECAC84-537C-4139-934C-9731BD7A8D29}" type="presParOf" srcId="{14E5C16C-4D8F-47CA-904B-F738F788E542}" destId="{9DE9B6BE-2345-43D0-AC17-B77F344CB961}" srcOrd="1" destOrd="0" presId="urn:microsoft.com/office/officeart/2005/8/layout/matrix1"/>
    <dgm:cxn modelId="{72E11388-1CAD-456C-B534-66BAEF85021D}" type="presParOf" srcId="{14E5C16C-4D8F-47CA-904B-F738F788E542}" destId="{F91D8671-012E-43B5-9355-AD02FA362FB1}" srcOrd="2" destOrd="0" presId="urn:microsoft.com/office/officeart/2005/8/layout/matrix1"/>
    <dgm:cxn modelId="{AEE3533A-3C7E-48A1-8037-E60CD3008D52}" type="presParOf" srcId="{14E5C16C-4D8F-47CA-904B-F738F788E542}" destId="{C07DDFC6-EF27-4569-BD99-64AA042046A3}" srcOrd="3" destOrd="0" presId="urn:microsoft.com/office/officeart/2005/8/layout/matrix1"/>
    <dgm:cxn modelId="{15BDAC4D-9649-4B0D-BD7F-BCC1F070D17A}" type="presParOf" srcId="{14E5C16C-4D8F-47CA-904B-F738F788E542}" destId="{73CFDDF1-30C4-49D0-B5AA-56F26D26D2F8}" srcOrd="4" destOrd="0" presId="urn:microsoft.com/office/officeart/2005/8/layout/matrix1"/>
    <dgm:cxn modelId="{46436C14-EDE1-44FA-A669-F2036BD944F3}" type="presParOf" srcId="{14E5C16C-4D8F-47CA-904B-F738F788E542}" destId="{E698B737-A124-4FA9-9C3C-EE441DF6359C}" srcOrd="5" destOrd="0" presId="urn:microsoft.com/office/officeart/2005/8/layout/matrix1"/>
    <dgm:cxn modelId="{225A9910-D990-4B2F-9E64-0A96F0D4F1E5}" type="presParOf" srcId="{14E5C16C-4D8F-47CA-904B-F738F788E542}" destId="{4477E3E2-E9EE-4A51-8817-B5A2DC593646}" srcOrd="6" destOrd="0" presId="urn:microsoft.com/office/officeart/2005/8/layout/matrix1"/>
    <dgm:cxn modelId="{0696340E-1C38-413F-9FC5-E788550FC7C0}" type="presParOf" srcId="{14E5C16C-4D8F-47CA-904B-F738F788E542}" destId="{8E4C1ED9-E1C9-4470-875E-0E5EEFB0FF55}" srcOrd="7" destOrd="0" presId="urn:microsoft.com/office/officeart/2005/8/layout/matrix1"/>
    <dgm:cxn modelId="{7594DB85-92BC-4FC2-867B-F017BF15F7DC}" type="presParOf" srcId="{30EDF3DA-ECFC-4FBF-AF01-456364DCB22C}" destId="{EBE9F78D-DCC0-44BC-97FE-C770F0005B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14E2A-7ECC-455C-BA72-74652BECDD4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BE0B22F-7E5F-45E1-8B76-76E3DBB8BF60}">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sz="2400" b="1"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Benefits</a:t>
          </a:r>
          <a:endParaRPr lang="en-US" sz="2400" b="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C2AC280-1C83-45C3-968A-4603467FB400}" type="parTrans" cxnId="{E51156B1-CC6B-4E7D-BC4A-460386ACB269}">
      <dgm:prSet/>
      <dgm:spPr/>
      <dgm:t>
        <a:bodyPr/>
        <a:lstStyle/>
        <a:p>
          <a:endParaRPr lang="en-US"/>
        </a:p>
      </dgm:t>
    </dgm:pt>
    <dgm:pt modelId="{D364DCCE-63FB-4CF7-AD99-51F08E1E0CB7}" type="sibTrans" cxnId="{E51156B1-CC6B-4E7D-BC4A-460386ACB269}">
      <dgm:prSet/>
      <dgm:spPr/>
      <dgm:t>
        <a:bodyPr/>
        <a:lstStyle/>
        <a:p>
          <a:endParaRPr lang="en-US"/>
        </a:p>
      </dgm:t>
    </dgm:pt>
    <dgm:pt modelId="{624B972A-0009-4DD2-83D1-A5328A330712}">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ctr"/>
          <a:endParaRPr lang="en-US" altLang="lv-LV"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en-US" altLang="lv-LV"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US" altLang="lv-LV"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of encumbrances in Cadastre are depicted and up to date.</a:t>
          </a:r>
        </a:p>
        <a:p>
          <a:pPr algn="ctr"/>
          <a:r>
            <a:rPr lang="en-US" altLang="lv-LV"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has access to data. </a:t>
          </a:r>
        </a:p>
      </dgm:t>
    </dgm:pt>
    <dgm:pt modelId="{18E75E0F-FA53-4FF8-A4DC-ED919446C3B3}" type="parTrans" cxnId="{0C6B48B8-4E95-42EB-9B76-A5D1B023DD29}">
      <dgm:prSet/>
      <dgm:spPr/>
      <dgm:t>
        <a:bodyPr/>
        <a:lstStyle/>
        <a:p>
          <a:endParaRPr lang="en-US"/>
        </a:p>
      </dgm:t>
    </dgm:pt>
    <dgm:pt modelId="{8EC1A256-1CB4-4B05-A013-11E19A7F6AB5}" type="sibTrans" cxnId="{0C6B48B8-4E95-42EB-9B76-A5D1B023DD29}">
      <dgm:prSet/>
      <dgm:spPr/>
      <dgm:t>
        <a:bodyPr/>
        <a:lstStyle/>
        <a:p>
          <a:endParaRPr lang="en-US"/>
        </a:p>
      </dgm:t>
    </dgm:pt>
    <dgm:pt modelId="{EC099146-EA3E-4565-889A-F554644F6B08}">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ctr"/>
          <a:endParaRPr lang="lv-LV" sz="16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6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Less inconvenience for data providers. They  won’t need to </a:t>
          </a:r>
          <a:r>
            <a:rPr lang="en-US" sz="1600" b="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initiate</a:t>
          </a:r>
          <a:r>
            <a:rPr lang="en-US" sz="16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cadastral surveying of land to register up to date encumbrances in Cadastre.</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2056E15-914C-4CA0-B30B-866D85C47C5F}" type="parTrans" cxnId="{06C9518F-2158-4A6B-BD7A-F8A1038AD250}">
      <dgm:prSet/>
      <dgm:spPr/>
      <dgm:t>
        <a:bodyPr/>
        <a:lstStyle/>
        <a:p>
          <a:endParaRPr lang="en-US"/>
        </a:p>
      </dgm:t>
    </dgm:pt>
    <dgm:pt modelId="{11A7F0C0-CFDF-4BCE-970F-9E73EA9C4FC3}" type="sibTrans" cxnId="{06C9518F-2158-4A6B-BD7A-F8A1038AD250}">
      <dgm:prSet/>
      <dgm:spPr/>
      <dgm:t>
        <a:bodyPr/>
        <a:lstStyle/>
        <a:p>
          <a:endParaRPr lang="en-US"/>
        </a:p>
      </dgm:t>
    </dgm:pt>
    <dgm:pt modelId="{29816730-0D74-4CF4-B280-913B3F88FB6C}">
      <dgm:prSet phldrT="[Tex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pPr algn="ctr"/>
          <a:r>
            <a:rPr lang="en-US"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Research shows that the number of encumbrances will significantly increase in Cadastre if Restricted Territories IS will be «full».</a:t>
          </a:r>
        </a:p>
      </dgm:t>
    </dgm:pt>
    <dgm:pt modelId="{A5DBB1CA-80AE-4C51-BBA7-51D9527D5218}" type="parTrans" cxnId="{76642F77-EE50-4B19-969D-EFF528F2C86D}">
      <dgm:prSet/>
      <dgm:spPr/>
      <dgm:t>
        <a:bodyPr/>
        <a:lstStyle/>
        <a:p>
          <a:endParaRPr lang="en-US"/>
        </a:p>
      </dgm:t>
    </dgm:pt>
    <dgm:pt modelId="{7CDDDA31-02FA-4AAA-A0A6-D0A9926B8686}" type="sibTrans" cxnId="{76642F77-EE50-4B19-969D-EFF528F2C86D}">
      <dgm:prSet/>
      <dgm:spPr/>
      <dgm:t>
        <a:bodyPr/>
        <a:lstStyle/>
        <a:p>
          <a:endParaRPr lang="en-US"/>
        </a:p>
      </dgm:t>
    </dgm:pt>
    <dgm:pt modelId="{8C6DA513-6498-4764-8280-1DBD6512AD91}">
      <dgm:prSet custT="1">
        <dgm:style>
          <a:lnRef idx="2">
            <a:schemeClr val="accent2"/>
          </a:lnRef>
          <a:fillRef idx="1">
            <a:schemeClr val="lt1"/>
          </a:fillRef>
          <a:effectRef idx="0">
            <a:schemeClr val="accent2"/>
          </a:effectRef>
          <a:fontRef idx="minor">
            <a:schemeClr val="dk1"/>
          </a:fontRef>
        </dgm:style>
      </dgm:prSet>
      <dgm:spPr>
        <a:ln>
          <a:solidFill>
            <a:srgbClr val="93374D"/>
          </a:solidFill>
        </a:ln>
      </dgm:spPr>
      <dgm:t>
        <a:bodyPr/>
        <a:lstStyle/>
        <a:p>
          <a:r>
            <a:rPr lang="en-US" altLang="en-US"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will have easy access to information about an encumbered territory in his/her property.</a:t>
          </a:r>
        </a:p>
      </dgm:t>
    </dgm:pt>
    <dgm:pt modelId="{EB1C09C5-C77E-4617-88A5-C5E0D82ED6F6}" type="parTrans" cxnId="{35FEFFA0-64CF-46AA-8B68-457889747EEF}">
      <dgm:prSet/>
      <dgm:spPr/>
      <dgm:t>
        <a:bodyPr/>
        <a:lstStyle/>
        <a:p>
          <a:endParaRPr lang="en-US"/>
        </a:p>
      </dgm:t>
    </dgm:pt>
    <dgm:pt modelId="{07EEEA9D-3057-41FD-876F-FD0A18FCAC44}" type="sibTrans" cxnId="{35FEFFA0-64CF-46AA-8B68-457889747EEF}">
      <dgm:prSet/>
      <dgm:spPr/>
      <dgm:t>
        <a:bodyPr/>
        <a:lstStyle/>
        <a:p>
          <a:endParaRPr lang="en-US"/>
        </a:p>
      </dgm:t>
    </dgm:pt>
    <dgm:pt modelId="{30EDF3DA-ECFC-4FBF-AF01-456364DCB22C}" type="pres">
      <dgm:prSet presAssocID="{9C414E2A-7ECC-455C-BA72-74652BECDD4D}" presName="diagram" presStyleCnt="0">
        <dgm:presLayoutVars>
          <dgm:chMax val="1"/>
          <dgm:dir/>
          <dgm:animLvl val="ctr"/>
          <dgm:resizeHandles val="exact"/>
        </dgm:presLayoutVars>
      </dgm:prSet>
      <dgm:spPr/>
      <dgm:t>
        <a:bodyPr/>
        <a:lstStyle/>
        <a:p>
          <a:endParaRPr lang="en-US"/>
        </a:p>
      </dgm:t>
    </dgm:pt>
    <dgm:pt modelId="{14E5C16C-4D8F-47CA-904B-F738F788E542}" type="pres">
      <dgm:prSet presAssocID="{9C414E2A-7ECC-455C-BA72-74652BECDD4D}" presName="matrix" presStyleCnt="0"/>
      <dgm:spPr/>
    </dgm:pt>
    <dgm:pt modelId="{903F63D2-E5F8-4DC8-80FD-AF88FEF33E41}" type="pres">
      <dgm:prSet presAssocID="{9C414E2A-7ECC-455C-BA72-74652BECDD4D}" presName="tile1" presStyleLbl="node1" presStyleIdx="0" presStyleCnt="4" custLinFactNeighborX="0"/>
      <dgm:spPr/>
      <dgm:t>
        <a:bodyPr/>
        <a:lstStyle/>
        <a:p>
          <a:endParaRPr lang="en-US"/>
        </a:p>
      </dgm:t>
    </dgm:pt>
    <dgm:pt modelId="{9DE9B6BE-2345-43D0-AC17-B77F344CB961}" type="pres">
      <dgm:prSet presAssocID="{9C414E2A-7ECC-455C-BA72-74652BECDD4D}" presName="tile1text" presStyleLbl="node1" presStyleIdx="0" presStyleCnt="4">
        <dgm:presLayoutVars>
          <dgm:chMax val="0"/>
          <dgm:chPref val="0"/>
          <dgm:bulletEnabled val="1"/>
        </dgm:presLayoutVars>
      </dgm:prSet>
      <dgm:spPr/>
      <dgm:t>
        <a:bodyPr/>
        <a:lstStyle/>
        <a:p>
          <a:endParaRPr lang="en-US"/>
        </a:p>
      </dgm:t>
    </dgm:pt>
    <dgm:pt modelId="{F91D8671-012E-43B5-9355-AD02FA362FB1}" type="pres">
      <dgm:prSet presAssocID="{9C414E2A-7ECC-455C-BA72-74652BECDD4D}" presName="tile2" presStyleLbl="node1" presStyleIdx="1" presStyleCnt="4" custLinFactNeighborX="3860"/>
      <dgm:spPr/>
      <dgm:t>
        <a:bodyPr/>
        <a:lstStyle/>
        <a:p>
          <a:endParaRPr lang="en-US"/>
        </a:p>
      </dgm:t>
    </dgm:pt>
    <dgm:pt modelId="{C07DDFC6-EF27-4569-BD99-64AA042046A3}" type="pres">
      <dgm:prSet presAssocID="{9C414E2A-7ECC-455C-BA72-74652BECDD4D}" presName="tile2text" presStyleLbl="node1" presStyleIdx="1" presStyleCnt="4">
        <dgm:presLayoutVars>
          <dgm:chMax val="0"/>
          <dgm:chPref val="0"/>
          <dgm:bulletEnabled val="1"/>
        </dgm:presLayoutVars>
      </dgm:prSet>
      <dgm:spPr/>
      <dgm:t>
        <a:bodyPr/>
        <a:lstStyle/>
        <a:p>
          <a:endParaRPr lang="en-US"/>
        </a:p>
      </dgm:t>
    </dgm:pt>
    <dgm:pt modelId="{73CFDDF1-30C4-49D0-B5AA-56F26D26D2F8}" type="pres">
      <dgm:prSet presAssocID="{9C414E2A-7ECC-455C-BA72-74652BECDD4D}" presName="tile3" presStyleLbl="node1" presStyleIdx="2" presStyleCnt="4"/>
      <dgm:spPr/>
      <dgm:t>
        <a:bodyPr/>
        <a:lstStyle/>
        <a:p>
          <a:endParaRPr lang="en-US"/>
        </a:p>
      </dgm:t>
    </dgm:pt>
    <dgm:pt modelId="{E698B737-A124-4FA9-9C3C-EE441DF6359C}" type="pres">
      <dgm:prSet presAssocID="{9C414E2A-7ECC-455C-BA72-74652BECDD4D}" presName="tile3text" presStyleLbl="node1" presStyleIdx="2" presStyleCnt="4">
        <dgm:presLayoutVars>
          <dgm:chMax val="0"/>
          <dgm:chPref val="0"/>
          <dgm:bulletEnabled val="1"/>
        </dgm:presLayoutVars>
      </dgm:prSet>
      <dgm:spPr/>
      <dgm:t>
        <a:bodyPr/>
        <a:lstStyle/>
        <a:p>
          <a:endParaRPr lang="en-US"/>
        </a:p>
      </dgm:t>
    </dgm:pt>
    <dgm:pt modelId="{4477E3E2-E9EE-4A51-8817-B5A2DC593646}" type="pres">
      <dgm:prSet presAssocID="{9C414E2A-7ECC-455C-BA72-74652BECDD4D}" presName="tile4" presStyleLbl="node1" presStyleIdx="3" presStyleCnt="4"/>
      <dgm:spPr/>
      <dgm:t>
        <a:bodyPr/>
        <a:lstStyle/>
        <a:p>
          <a:endParaRPr lang="en-US"/>
        </a:p>
      </dgm:t>
    </dgm:pt>
    <dgm:pt modelId="{8E4C1ED9-E1C9-4470-875E-0E5EEFB0FF55}" type="pres">
      <dgm:prSet presAssocID="{9C414E2A-7ECC-455C-BA72-74652BECDD4D}" presName="tile4text" presStyleLbl="node1" presStyleIdx="3" presStyleCnt="4">
        <dgm:presLayoutVars>
          <dgm:chMax val="0"/>
          <dgm:chPref val="0"/>
          <dgm:bulletEnabled val="1"/>
        </dgm:presLayoutVars>
      </dgm:prSet>
      <dgm:spPr/>
      <dgm:t>
        <a:bodyPr/>
        <a:lstStyle/>
        <a:p>
          <a:endParaRPr lang="en-US"/>
        </a:p>
      </dgm:t>
    </dgm:pt>
    <dgm:pt modelId="{EBE9F78D-DCC0-44BC-97FE-C770F0005B99}" type="pres">
      <dgm:prSet presAssocID="{9C414E2A-7ECC-455C-BA72-74652BECDD4D}" presName="centerTile" presStyleLbl="fgShp" presStyleIdx="0" presStyleCnt="1" custScaleX="107771" custScaleY="87003" custLinFactNeighborX="-910" custLinFactNeighborY="819">
        <dgm:presLayoutVars>
          <dgm:chMax val="0"/>
          <dgm:chPref val="0"/>
        </dgm:presLayoutVars>
      </dgm:prSet>
      <dgm:spPr/>
      <dgm:t>
        <a:bodyPr/>
        <a:lstStyle/>
        <a:p>
          <a:endParaRPr lang="en-US"/>
        </a:p>
      </dgm:t>
    </dgm:pt>
  </dgm:ptLst>
  <dgm:cxnLst>
    <dgm:cxn modelId="{E51156B1-CC6B-4E7D-BC4A-460386ACB269}" srcId="{9C414E2A-7ECC-455C-BA72-74652BECDD4D}" destId="{ABE0B22F-7E5F-45E1-8B76-76E3DBB8BF60}" srcOrd="0" destOrd="0" parTransId="{6C2AC280-1C83-45C3-968A-4603467FB400}" sibTransId="{D364DCCE-63FB-4CF7-AD99-51F08E1E0CB7}"/>
    <dgm:cxn modelId="{06C9518F-2158-4A6B-BD7A-F8A1038AD250}" srcId="{ABE0B22F-7E5F-45E1-8B76-76E3DBB8BF60}" destId="{EC099146-EA3E-4565-889A-F554644F6B08}" srcOrd="1" destOrd="0" parTransId="{42056E15-914C-4CA0-B30B-866D85C47C5F}" sibTransId="{11A7F0C0-CFDF-4BCE-970F-9E73EA9C4FC3}"/>
    <dgm:cxn modelId="{E4046B8B-6523-4AAF-9394-7DFB2C505322}" type="presOf" srcId="{624B972A-0009-4DD2-83D1-A5328A330712}" destId="{903F63D2-E5F8-4DC8-80FD-AF88FEF33E41}" srcOrd="0" destOrd="0" presId="urn:microsoft.com/office/officeart/2005/8/layout/matrix1"/>
    <dgm:cxn modelId="{4127B962-4E3F-433E-B88C-F8F385985B22}" type="presOf" srcId="{ABE0B22F-7E5F-45E1-8B76-76E3DBB8BF60}" destId="{EBE9F78D-DCC0-44BC-97FE-C770F0005B99}" srcOrd="0" destOrd="0" presId="urn:microsoft.com/office/officeart/2005/8/layout/matrix1"/>
    <dgm:cxn modelId="{D026ED6E-7AF8-4538-8004-032E98907FDD}" type="presOf" srcId="{8C6DA513-6498-4764-8280-1DBD6512AD91}" destId="{4477E3E2-E9EE-4A51-8817-B5A2DC593646}" srcOrd="0" destOrd="0" presId="urn:microsoft.com/office/officeart/2005/8/layout/matrix1"/>
    <dgm:cxn modelId="{67AF9A46-7A35-4C69-9676-2034CEA659EA}" type="presOf" srcId="{29816730-0D74-4CF4-B280-913B3F88FB6C}" destId="{73CFDDF1-30C4-49D0-B5AA-56F26D26D2F8}" srcOrd="0" destOrd="0" presId="urn:microsoft.com/office/officeart/2005/8/layout/matrix1"/>
    <dgm:cxn modelId="{35FEFFA0-64CF-46AA-8B68-457889747EEF}" srcId="{ABE0B22F-7E5F-45E1-8B76-76E3DBB8BF60}" destId="{8C6DA513-6498-4764-8280-1DBD6512AD91}" srcOrd="3" destOrd="0" parTransId="{EB1C09C5-C77E-4617-88A5-C5E0D82ED6F6}" sibTransId="{07EEEA9D-3057-41FD-876F-FD0A18FCAC44}"/>
    <dgm:cxn modelId="{0C6B48B8-4E95-42EB-9B76-A5D1B023DD29}" srcId="{ABE0B22F-7E5F-45E1-8B76-76E3DBB8BF60}" destId="{624B972A-0009-4DD2-83D1-A5328A330712}" srcOrd="0" destOrd="0" parTransId="{18E75E0F-FA53-4FF8-A4DC-ED919446C3B3}" sibTransId="{8EC1A256-1CB4-4B05-A013-11E19A7F6AB5}"/>
    <dgm:cxn modelId="{EB426021-DD80-4853-A615-CCA3DBF923A6}" type="presOf" srcId="{EC099146-EA3E-4565-889A-F554644F6B08}" destId="{F91D8671-012E-43B5-9355-AD02FA362FB1}" srcOrd="0" destOrd="0" presId="urn:microsoft.com/office/officeart/2005/8/layout/matrix1"/>
    <dgm:cxn modelId="{4C8C01DA-21F3-4928-9CBA-D56A8FE0B5A9}" type="presOf" srcId="{9C414E2A-7ECC-455C-BA72-74652BECDD4D}" destId="{30EDF3DA-ECFC-4FBF-AF01-456364DCB22C}" srcOrd="0" destOrd="0" presId="urn:microsoft.com/office/officeart/2005/8/layout/matrix1"/>
    <dgm:cxn modelId="{F4A49988-9821-44C6-9D20-779028EDEF88}" type="presOf" srcId="{29816730-0D74-4CF4-B280-913B3F88FB6C}" destId="{E698B737-A124-4FA9-9C3C-EE441DF6359C}" srcOrd="1" destOrd="0" presId="urn:microsoft.com/office/officeart/2005/8/layout/matrix1"/>
    <dgm:cxn modelId="{B554ADCF-FC8C-4910-9CDB-ED92C118442A}" type="presOf" srcId="{624B972A-0009-4DD2-83D1-A5328A330712}" destId="{9DE9B6BE-2345-43D0-AC17-B77F344CB961}" srcOrd="1" destOrd="0" presId="urn:microsoft.com/office/officeart/2005/8/layout/matrix1"/>
    <dgm:cxn modelId="{12269094-CD14-481C-8F16-9EBED65388C1}" type="presOf" srcId="{EC099146-EA3E-4565-889A-F554644F6B08}" destId="{C07DDFC6-EF27-4569-BD99-64AA042046A3}" srcOrd="1" destOrd="0" presId="urn:microsoft.com/office/officeart/2005/8/layout/matrix1"/>
    <dgm:cxn modelId="{76642F77-EE50-4B19-969D-EFF528F2C86D}" srcId="{ABE0B22F-7E5F-45E1-8B76-76E3DBB8BF60}" destId="{29816730-0D74-4CF4-B280-913B3F88FB6C}" srcOrd="2" destOrd="0" parTransId="{A5DBB1CA-80AE-4C51-BBA7-51D9527D5218}" sibTransId="{7CDDDA31-02FA-4AAA-A0A6-D0A9926B8686}"/>
    <dgm:cxn modelId="{0369D343-FB1E-4ED1-A454-6596CB002FCD}" type="presOf" srcId="{8C6DA513-6498-4764-8280-1DBD6512AD91}" destId="{8E4C1ED9-E1C9-4470-875E-0E5EEFB0FF55}" srcOrd="1" destOrd="0" presId="urn:microsoft.com/office/officeart/2005/8/layout/matrix1"/>
    <dgm:cxn modelId="{E9B59115-E010-4D75-A26A-10088AAA8364}" type="presParOf" srcId="{30EDF3DA-ECFC-4FBF-AF01-456364DCB22C}" destId="{14E5C16C-4D8F-47CA-904B-F738F788E542}" srcOrd="0" destOrd="0" presId="urn:microsoft.com/office/officeart/2005/8/layout/matrix1"/>
    <dgm:cxn modelId="{9E4023CE-7F1D-4EBB-9B5C-8DEF11ACD3C5}" type="presParOf" srcId="{14E5C16C-4D8F-47CA-904B-F738F788E542}" destId="{903F63D2-E5F8-4DC8-80FD-AF88FEF33E41}" srcOrd="0" destOrd="0" presId="urn:microsoft.com/office/officeart/2005/8/layout/matrix1"/>
    <dgm:cxn modelId="{08F50440-7208-4050-B372-2D5AFC82FE4C}" type="presParOf" srcId="{14E5C16C-4D8F-47CA-904B-F738F788E542}" destId="{9DE9B6BE-2345-43D0-AC17-B77F344CB961}" srcOrd="1" destOrd="0" presId="urn:microsoft.com/office/officeart/2005/8/layout/matrix1"/>
    <dgm:cxn modelId="{C9773FD2-70A4-4799-825D-2F048C92FC7B}" type="presParOf" srcId="{14E5C16C-4D8F-47CA-904B-F738F788E542}" destId="{F91D8671-012E-43B5-9355-AD02FA362FB1}" srcOrd="2" destOrd="0" presId="urn:microsoft.com/office/officeart/2005/8/layout/matrix1"/>
    <dgm:cxn modelId="{0963D0AA-631B-48C0-B645-6DD557A61259}" type="presParOf" srcId="{14E5C16C-4D8F-47CA-904B-F738F788E542}" destId="{C07DDFC6-EF27-4569-BD99-64AA042046A3}" srcOrd="3" destOrd="0" presId="urn:microsoft.com/office/officeart/2005/8/layout/matrix1"/>
    <dgm:cxn modelId="{5BCE872D-4F21-4016-BE0E-950402950A91}" type="presParOf" srcId="{14E5C16C-4D8F-47CA-904B-F738F788E542}" destId="{73CFDDF1-30C4-49D0-B5AA-56F26D26D2F8}" srcOrd="4" destOrd="0" presId="urn:microsoft.com/office/officeart/2005/8/layout/matrix1"/>
    <dgm:cxn modelId="{1E614A0C-79C7-4F9B-B9C8-7B48467340E0}" type="presParOf" srcId="{14E5C16C-4D8F-47CA-904B-F738F788E542}" destId="{E698B737-A124-4FA9-9C3C-EE441DF6359C}" srcOrd="5" destOrd="0" presId="urn:microsoft.com/office/officeart/2005/8/layout/matrix1"/>
    <dgm:cxn modelId="{D56D23DC-A71D-4E99-9E16-D1C50BFC76AD}" type="presParOf" srcId="{14E5C16C-4D8F-47CA-904B-F738F788E542}" destId="{4477E3E2-E9EE-4A51-8817-B5A2DC593646}" srcOrd="6" destOrd="0" presId="urn:microsoft.com/office/officeart/2005/8/layout/matrix1"/>
    <dgm:cxn modelId="{3568B3AA-1827-4296-97D2-DA23400CA5F8}" type="presParOf" srcId="{14E5C16C-4D8F-47CA-904B-F738F788E542}" destId="{8E4C1ED9-E1C9-4470-875E-0E5EEFB0FF55}" srcOrd="7" destOrd="0" presId="urn:microsoft.com/office/officeart/2005/8/layout/matrix1"/>
    <dgm:cxn modelId="{B4372E2E-0782-4C10-B2A9-A0A28959C805}" type="presParOf" srcId="{30EDF3DA-ECFC-4FBF-AF01-456364DCB22C}" destId="{EBE9F78D-DCC0-44BC-97FE-C770F0005B9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E8034-6830-4BDE-BABE-57F23CFD7DFA}">
      <dsp:nvSpPr>
        <dsp:cNvPr id="0" name=""/>
        <dsp:cNvSpPr/>
      </dsp:nvSpPr>
      <dsp:spPr>
        <a:xfrm>
          <a:off x="351221" y="1215568"/>
          <a:ext cx="1672587" cy="16087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0E392-A62E-40CB-BE86-190CF8806577}">
      <dsp:nvSpPr>
        <dsp:cNvPr id="0" name=""/>
        <dsp:cNvSpPr/>
      </dsp:nvSpPr>
      <dsp:spPr>
        <a:xfrm>
          <a:off x="2" y="2573056"/>
          <a:ext cx="2578782" cy="3028557"/>
        </a:xfrm>
        <a:prstGeom prst="roundRect">
          <a:avLst>
            <a:gd name="adj" fmla="val 10000"/>
          </a:avLst>
        </a:prstGeom>
        <a:solidFill>
          <a:schemeClr val="bg1"/>
        </a:solidFill>
        <a:ln w="25400" cap="flat" cmpd="sng" algn="ctr">
          <a:solidFill>
            <a:srgbClr val="9337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Sources of protection zones and other encumbered territories</a:t>
          </a:r>
          <a:endParaRPr lang="lv-LV" sz="1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622300">
            <a:lnSpc>
              <a:spcPct val="90000"/>
            </a:lnSpc>
            <a:spcBef>
              <a:spcPct val="0"/>
            </a:spcBef>
            <a:spcAft>
              <a:spcPct val="35000"/>
            </a:spcAft>
          </a:pPr>
          <a:r>
            <a:rPr lang="en-US" sz="1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1400" b="1"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Spatial plan</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Detailed plan</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Land use planning project</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Municipality decisions etc.</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75532" y="2648586"/>
        <a:ext cx="2427722" cy="2877497"/>
      </dsp:txXfrm>
    </dsp:sp>
    <dsp:sp modelId="{0235194F-BAB2-4A03-8E17-340F855D37AB}">
      <dsp:nvSpPr>
        <dsp:cNvPr id="0" name=""/>
        <dsp:cNvSpPr/>
      </dsp:nvSpPr>
      <dsp:spPr>
        <a:xfrm rot="21590498">
          <a:off x="2166281" y="1846795"/>
          <a:ext cx="1204438" cy="337512"/>
        </a:xfrm>
        <a:prstGeom prst="stripedRightArrow">
          <a:avLst/>
        </a:prstGeom>
        <a:solidFill>
          <a:srgbClr val="93374D"/>
        </a:solidFill>
        <a:ln>
          <a:solidFill>
            <a:srgbClr val="93374D"/>
          </a:solidFill>
          <a:prstDash val="solid"/>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dirty="0"/>
        </a:p>
      </dsp:txBody>
      <dsp:txXfrm>
        <a:off x="2166281" y="1914437"/>
        <a:ext cx="1103184" cy="202508"/>
      </dsp:txXfrm>
    </dsp:sp>
    <dsp:sp modelId="{F8A49B94-F776-4B8D-8B3C-CDDCCB857C4B}">
      <dsp:nvSpPr>
        <dsp:cNvPr id="0" name=""/>
        <dsp:cNvSpPr/>
      </dsp:nvSpPr>
      <dsp:spPr>
        <a:xfrm>
          <a:off x="3442268" y="1207025"/>
          <a:ext cx="1672587" cy="160870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9A1D4-7565-4F69-AF5E-521362FFDA32}">
      <dsp:nvSpPr>
        <dsp:cNvPr id="0" name=""/>
        <dsp:cNvSpPr/>
      </dsp:nvSpPr>
      <dsp:spPr>
        <a:xfrm>
          <a:off x="3004595" y="2693253"/>
          <a:ext cx="2646204" cy="2414468"/>
        </a:xfrm>
        <a:prstGeom prst="roundRect">
          <a:avLst>
            <a:gd name="adj" fmla="val 10000"/>
          </a:avLst>
        </a:prstGeom>
        <a:solidFill>
          <a:schemeClr val="bg1"/>
        </a:solidFill>
        <a:ln w="25400" cap="flat" cmpd="sng" algn="ctr">
          <a:solidFill>
            <a:srgbClr val="9337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Surveyor</a:t>
          </a:r>
        </a:p>
        <a:p>
          <a:pPr lvl="0" algn="ctr" defTabSz="622300">
            <a:lnSpc>
              <a:spcPct val="90000"/>
            </a:lnSpc>
            <a:spcBef>
              <a:spcPct val="0"/>
            </a:spcBef>
            <a:spcAft>
              <a:spcPct val="35000"/>
            </a:spcAft>
          </a:pPr>
          <a:endParaRPr lang="en-US" sz="1800" b="1"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Collects information</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Field works</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Creates plans of encumbrances</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075312" y="2763970"/>
        <a:ext cx="2504770" cy="2273034"/>
      </dsp:txXfrm>
    </dsp:sp>
    <dsp:sp modelId="{99440036-98C5-4F99-B7B9-EA5148333D95}">
      <dsp:nvSpPr>
        <dsp:cNvPr id="0" name=""/>
        <dsp:cNvSpPr/>
      </dsp:nvSpPr>
      <dsp:spPr>
        <a:xfrm rot="21559491">
          <a:off x="5226590" y="1823603"/>
          <a:ext cx="1331669" cy="337512"/>
        </a:xfrm>
        <a:prstGeom prst="stripedRightArrow">
          <a:avLst/>
        </a:prstGeom>
        <a:solidFill>
          <a:srgbClr val="93374D"/>
        </a:solidFill>
        <a:ln w="25400" cap="flat" cmpd="sng" algn="ctr">
          <a:solidFill>
            <a:srgbClr val="93374D"/>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noProof="0" dirty="0"/>
        </a:p>
      </dsp:txBody>
      <dsp:txXfrm>
        <a:off x="5226594" y="1891702"/>
        <a:ext cx="1230415" cy="202508"/>
      </dsp:txXfrm>
    </dsp:sp>
    <dsp:sp modelId="{30409B24-EB2F-4A65-945A-D20F16792A4A}">
      <dsp:nvSpPr>
        <dsp:cNvPr id="0" name=""/>
        <dsp:cNvSpPr/>
      </dsp:nvSpPr>
      <dsp:spPr>
        <a:xfrm>
          <a:off x="6595940" y="1169862"/>
          <a:ext cx="1672587" cy="160870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DB80AA-CAC8-4A29-A585-B661BB0A702E}">
      <dsp:nvSpPr>
        <dsp:cNvPr id="0" name=""/>
        <dsp:cNvSpPr/>
      </dsp:nvSpPr>
      <dsp:spPr>
        <a:xfrm>
          <a:off x="6316997" y="2509609"/>
          <a:ext cx="2393863" cy="2831797"/>
        </a:xfrm>
        <a:prstGeom prst="roundRect">
          <a:avLst>
            <a:gd name="adj" fmla="val 10000"/>
          </a:avLst>
        </a:prstGeom>
        <a:solidFill>
          <a:schemeClr val="bg1"/>
        </a:solidFill>
        <a:ln w="25400" cap="flat" cmpd="sng" algn="ctr">
          <a:solidFill>
            <a:srgbClr val="9337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Cadastre Information System</a:t>
          </a:r>
        </a:p>
        <a:p>
          <a:pPr lvl="0" algn="l" defTabSz="622300">
            <a:lnSpc>
              <a:spcPct val="90000"/>
            </a:lnSpc>
            <a:spcBef>
              <a:spcPct val="0"/>
            </a:spcBef>
            <a:spcAft>
              <a:spcPct val="35000"/>
            </a:spcAft>
          </a:pPr>
          <a:endParaRPr lang="en-US" sz="1400" b="1"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are registered all encumbrances from plan in textual data;</a:t>
          </a: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are depicted only road servitude</a:t>
          </a:r>
          <a:r>
            <a:rPr lang="lv-LV"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in spatial data</a:t>
          </a:r>
        </a:p>
        <a:p>
          <a:pPr marL="114300" lvl="1" indent="-114300" algn="l" defTabSz="622300">
            <a:lnSpc>
              <a:spcPct val="90000"/>
            </a:lnSpc>
            <a:spcBef>
              <a:spcPct val="0"/>
            </a:spcBef>
            <a:spcAft>
              <a:spcPct val="15000"/>
            </a:spcAft>
            <a:buChar char="••"/>
          </a:pPr>
          <a:endParaRPr lang="en-US" sz="14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Char char="••"/>
          </a:pPr>
          <a:endParaRPr lang="en-US" sz="14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6387111" y="2579723"/>
        <a:ext cx="2253635" cy="2691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63D2-E5F8-4DC8-80FD-AF88FEF33E41}">
      <dsp:nvSpPr>
        <dsp:cNvPr id="0" name=""/>
        <dsp:cNvSpPr/>
      </dsp:nvSpPr>
      <dsp:spPr>
        <a:xfrm rot="16200000">
          <a:off x="812006" y="-812006"/>
          <a:ext cx="1781174" cy="3405187"/>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n-GB"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National Real Estate Cadastre Law</a:t>
          </a:r>
          <a:endParaRPr lang="en-US" sz="12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5400000">
        <a:off x="0" y="0"/>
        <a:ext cx="3405187" cy="1335881"/>
      </dsp:txXfrm>
    </dsp:sp>
    <dsp:sp modelId="{F91D8671-012E-43B5-9355-AD02FA362FB1}">
      <dsp:nvSpPr>
        <dsp:cNvPr id="0" name=""/>
        <dsp:cNvSpPr/>
      </dsp:nvSpPr>
      <dsp:spPr>
        <a:xfrm>
          <a:off x="3405187" y="0"/>
          <a:ext cx="3405187" cy="1781174"/>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n-US"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Restricted Territories Information System</a:t>
          </a:r>
          <a:r>
            <a:rPr lang="en-US" altLang="lv-LV" sz="1200" b="1" kern="1200" dirty="0" smtClean="0"/>
            <a:t> </a:t>
          </a:r>
          <a:r>
            <a:rPr lang="en-US" altLang="lv-LV" sz="12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Law</a:t>
          </a:r>
          <a:endParaRPr lang="en-US" sz="12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405187" y="0"/>
        <a:ext cx="3405187" cy="1335881"/>
      </dsp:txXfrm>
    </dsp:sp>
    <dsp:sp modelId="{73CFDDF1-30C4-49D0-B5AA-56F26D26D2F8}">
      <dsp:nvSpPr>
        <dsp:cNvPr id="0" name=""/>
        <dsp:cNvSpPr/>
      </dsp:nvSpPr>
      <dsp:spPr>
        <a:xfrm rot="10800000">
          <a:off x="0" y="1781174"/>
          <a:ext cx="3405187" cy="1781174"/>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lv-LV" altLang="lv-LV" sz="1200" b="1"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Cabinet</a:t>
          </a:r>
          <a:r>
            <a:rPr lang="lv-LV"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of</a:t>
          </a:r>
          <a:r>
            <a:rPr lang="lv-LV"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Ministers</a:t>
          </a:r>
          <a:r>
            <a:rPr lang="lv-LV"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b="1"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Regulations</a:t>
          </a:r>
          <a:r>
            <a:rPr lang="lv-LV"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Nr.263 «</a:t>
          </a:r>
          <a:r>
            <a:rPr lang="en-US"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Regulations on the registration of Cadastre items and updating of the Cadastre data</a:t>
          </a:r>
          <a:r>
            <a:rPr lang="lv-LV" altLang="lv-LV" sz="12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altLang="lv-LV" sz="1200" i="1" u="sng"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lv-LV" sz="1200" i="1" u="sng"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Encumbrances in Cadastre from Restricted Territories IS from Restricted Territories IS will be launched </a:t>
          </a:r>
          <a:r>
            <a:rPr lang="lv-LV" altLang="lv-LV" sz="1200" i="1" u="sng"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10800000">
        <a:off x="0" y="2226468"/>
        <a:ext cx="3405187" cy="1335881"/>
      </dsp:txXfrm>
    </dsp:sp>
    <dsp:sp modelId="{4477E3E2-E9EE-4A51-8817-B5A2DC593646}">
      <dsp:nvSpPr>
        <dsp:cNvPr id="0" name=""/>
        <dsp:cNvSpPr/>
      </dsp:nvSpPr>
      <dsp:spPr>
        <a:xfrm rot="5400000">
          <a:off x="4217193" y="969168"/>
          <a:ext cx="1781174" cy="3405187"/>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n-US" altLang="lv-LV" sz="12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Cabinet of Ministers Regulations Nr.61 «Regulations on Restricted Territories Information System establishment and maintenance and restricted territories and encumbrances classification»</a:t>
          </a:r>
        </a:p>
      </dsp:txBody>
      <dsp:txXfrm rot="-5400000">
        <a:off x="3405187" y="2226468"/>
        <a:ext cx="3405187" cy="1335881"/>
      </dsp:txXfrm>
    </dsp:sp>
    <dsp:sp modelId="{EBE9F78D-DCC0-44BC-97FE-C770F0005B99}">
      <dsp:nvSpPr>
        <dsp:cNvPr id="0" name=""/>
        <dsp:cNvSpPr/>
      </dsp:nvSpPr>
      <dsp:spPr>
        <a:xfrm>
          <a:off x="2013725" y="1235035"/>
          <a:ext cx="2720199" cy="869988"/>
        </a:xfrm>
        <a:prstGeom prst="round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noProof="0" dirty="0" smtClean="0">
              <a:latin typeface="Verdana" panose="020B0604030504040204" pitchFamily="34" charset="0"/>
              <a:ea typeface="Verdana" panose="020B0604030504040204" pitchFamily="34" charset="0"/>
              <a:cs typeface="Verdana" panose="020B0604030504040204" pitchFamily="34" charset="0"/>
            </a:rPr>
            <a:t>Legislation</a:t>
          </a:r>
          <a:endParaRPr lang="en-US" sz="2800" b="1"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2056194" y="1277504"/>
        <a:ext cx="2635261" cy="785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18EB5-71FB-44D8-8B9A-BBC5F937E686}">
      <dsp:nvSpPr>
        <dsp:cNvPr id="0" name=""/>
        <dsp:cNvSpPr/>
      </dsp:nvSpPr>
      <dsp:spPr>
        <a:xfrm>
          <a:off x="2615" y="30"/>
          <a:ext cx="7081368" cy="999852"/>
        </a:xfrm>
        <a:prstGeom prst="roundRect">
          <a:avLst>
            <a:gd name="adj" fmla="val 10000"/>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0" dirty="0" smtClean="0">
              <a:latin typeface="Verdana" panose="020B0604030504040204" pitchFamily="34" charset="0"/>
              <a:ea typeface="Verdana" panose="020B0604030504040204" pitchFamily="34" charset="0"/>
              <a:cs typeface="Verdana" panose="020B0604030504040204" pitchFamily="34" charset="0"/>
            </a:rPr>
            <a:t>E-services</a:t>
          </a:r>
          <a:endParaRPr lang="en-US" sz="2000" b="1"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31900" y="29315"/>
        <a:ext cx="7022798" cy="941282"/>
      </dsp:txXfrm>
    </dsp:sp>
    <dsp:sp modelId="{85891185-8EA8-479E-9E17-F4F3EA9BF27F}">
      <dsp:nvSpPr>
        <dsp:cNvPr id="0" name=""/>
        <dsp:cNvSpPr/>
      </dsp:nvSpPr>
      <dsp:spPr>
        <a:xfrm>
          <a:off x="9527" y="1079814"/>
          <a:ext cx="3391335" cy="600981"/>
        </a:xfrm>
        <a:prstGeom prst="roundRect">
          <a:avLst>
            <a:gd name="adj" fmla="val 10000"/>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latin typeface="Verdana" panose="020B0604030504040204" pitchFamily="34" charset="0"/>
              <a:ea typeface="Verdana" panose="020B0604030504040204" pitchFamily="34" charset="0"/>
              <a:cs typeface="Verdana" panose="020B0604030504040204" pitchFamily="34" charset="0"/>
            </a:rPr>
            <a:t>Data browsing </a:t>
          </a:r>
          <a:r>
            <a:rPr lang="en-US" sz="1600" b="1" kern="1200" noProof="0" dirty="0" smtClean="0">
              <a:solidFill>
                <a:srgbClr val="93374D"/>
              </a:solidFill>
              <a:latin typeface="Verdana" panose="020B0604030504040204" pitchFamily="34" charset="0"/>
              <a:ea typeface="Verdana" panose="020B0604030504040204" pitchFamily="34" charset="0"/>
              <a:cs typeface="Verdana" panose="020B0604030504040204" pitchFamily="34" charset="0"/>
            </a:rPr>
            <a:t>without</a:t>
          </a:r>
          <a:r>
            <a:rPr lang="en-US" sz="1600" b="1" kern="1200" noProof="0" dirty="0" smtClean="0">
              <a:latin typeface="Verdana" panose="020B0604030504040204" pitchFamily="34" charset="0"/>
              <a:ea typeface="Verdana" panose="020B0604030504040204" pitchFamily="34" charset="0"/>
              <a:cs typeface="Verdana" panose="020B0604030504040204" pitchFamily="34" charset="0"/>
            </a:rPr>
            <a:t> contract</a:t>
          </a:r>
          <a:endParaRPr lang="en-US" sz="1600" b="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27129" y="1097416"/>
        <a:ext cx="3356131" cy="565777"/>
      </dsp:txXfrm>
    </dsp:sp>
    <dsp:sp modelId="{254560AB-4E46-463B-9D66-84186B81D6F8}">
      <dsp:nvSpPr>
        <dsp:cNvPr id="0" name=""/>
        <dsp:cNvSpPr/>
      </dsp:nvSpPr>
      <dsp:spPr>
        <a:xfrm>
          <a:off x="16141" y="1760727"/>
          <a:ext cx="3378107" cy="3157582"/>
        </a:xfrm>
        <a:prstGeom prst="roundRect">
          <a:avLst>
            <a:gd name="adj" fmla="val 10000"/>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rPr>
            <a:t>Read-only spatial data of Restricted Territories IS</a:t>
          </a:r>
        </a:p>
        <a:p>
          <a:pPr lvl="0" algn="l" defTabSz="711200">
            <a:lnSpc>
              <a:spcPct val="90000"/>
            </a:lnSpc>
            <a:spcBef>
              <a:spcPct val="0"/>
            </a:spcBef>
            <a:spcAft>
              <a:spcPct val="35000"/>
            </a:spcAft>
          </a:pPr>
          <a:endPar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endParaRPr>
        </a:p>
        <a:p>
          <a:pPr lvl="0" algn="l" defTabSz="711200">
            <a:lnSpc>
              <a:spcPct val="90000"/>
            </a:lnSpc>
            <a:spcBef>
              <a:spcPct val="0"/>
            </a:spcBef>
            <a:spcAft>
              <a:spcPct val="35000"/>
            </a:spcAft>
          </a:pPr>
          <a:endPar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endParaRPr>
        </a:p>
        <a:p>
          <a:pPr lvl="0" algn="l" defTabSz="711200">
            <a:lnSpc>
              <a:spcPct val="90000"/>
            </a:lnSpc>
            <a:spcBef>
              <a:spcPct val="0"/>
            </a:spcBef>
            <a:spcAft>
              <a:spcPct val="35000"/>
            </a:spcAft>
          </a:pPr>
          <a:endParaRPr lang="en-US" sz="1600" kern="1200" noProof="0" dirty="0" smtClean="0">
            <a:latin typeface="Verdana" panose="020B0604030504040204" pitchFamily="34" charset="0"/>
            <a:ea typeface="Verdana" panose="020B0604030504040204" pitchFamily="34" charset="0"/>
            <a:cs typeface="Verdana" panose="020B0604030504040204" pitchFamily="34" charset="0"/>
          </a:endParaRPr>
        </a:p>
        <a:p>
          <a:pPr lvl="0" algn="l" defTabSz="711200">
            <a:lnSpc>
              <a:spcPct val="90000"/>
            </a:lnSpc>
            <a:spcBef>
              <a:spcPct val="0"/>
            </a:spcBef>
            <a:spcAft>
              <a:spcPct val="35000"/>
            </a:spcAft>
          </a:pPr>
          <a:endParaRPr lang="en-US" sz="160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108623" y="1853209"/>
        <a:ext cx="3193143" cy="2972618"/>
      </dsp:txXfrm>
    </dsp:sp>
    <dsp:sp modelId="{0441EDA9-A773-437D-A15B-D7E2EB0F610A}">
      <dsp:nvSpPr>
        <dsp:cNvPr id="0" name=""/>
        <dsp:cNvSpPr/>
      </dsp:nvSpPr>
      <dsp:spPr>
        <a:xfrm>
          <a:off x="3685736" y="1079814"/>
          <a:ext cx="3391335" cy="599261"/>
        </a:xfrm>
        <a:prstGeom prst="roundRect">
          <a:avLst>
            <a:gd name="adj" fmla="val 10000"/>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noProof="0" dirty="0" smtClean="0">
              <a:latin typeface="Verdana" panose="020B0604030504040204" pitchFamily="34" charset="0"/>
              <a:ea typeface="Verdana" panose="020B0604030504040204" pitchFamily="34" charset="0"/>
              <a:cs typeface="Verdana" panose="020B0604030504040204" pitchFamily="34" charset="0"/>
            </a:rPr>
            <a:t>Data browsing </a:t>
          </a:r>
          <a:r>
            <a:rPr lang="en-US" sz="1600" b="1" kern="1200" noProof="0" dirty="0" smtClean="0">
              <a:solidFill>
                <a:srgbClr val="93374D"/>
              </a:solidFill>
              <a:latin typeface="Verdana" panose="020B0604030504040204" pitchFamily="34" charset="0"/>
              <a:ea typeface="Verdana" panose="020B0604030504040204" pitchFamily="34" charset="0"/>
              <a:cs typeface="Verdana" panose="020B0604030504040204" pitchFamily="34" charset="0"/>
            </a:rPr>
            <a:t>with</a:t>
          </a:r>
          <a:r>
            <a:rPr lang="en-US" sz="1600" b="1" kern="1200" noProof="0" dirty="0" smtClean="0">
              <a:latin typeface="Verdana" panose="020B0604030504040204" pitchFamily="34" charset="0"/>
              <a:ea typeface="Verdana" panose="020B0604030504040204" pitchFamily="34" charset="0"/>
              <a:cs typeface="Verdana" panose="020B0604030504040204" pitchFamily="34" charset="0"/>
            </a:rPr>
            <a:t> contract</a:t>
          </a:r>
          <a:endParaRPr lang="en-US" sz="1600" b="0" kern="1200" noProof="0" dirty="0">
            <a:latin typeface="Verdana" panose="020B0604030504040204" pitchFamily="34" charset="0"/>
            <a:ea typeface="Verdana" panose="020B0604030504040204" pitchFamily="34" charset="0"/>
            <a:cs typeface="Verdana" panose="020B0604030504040204" pitchFamily="34" charset="0"/>
          </a:endParaRPr>
        </a:p>
      </dsp:txBody>
      <dsp:txXfrm>
        <a:off x="3703288" y="1097366"/>
        <a:ext cx="3356231" cy="564157"/>
      </dsp:txXfrm>
    </dsp:sp>
    <dsp:sp modelId="{90C060C5-782E-459A-8E29-4EE2675BEC24}">
      <dsp:nvSpPr>
        <dsp:cNvPr id="0" name=""/>
        <dsp:cNvSpPr/>
      </dsp:nvSpPr>
      <dsp:spPr>
        <a:xfrm>
          <a:off x="3692350" y="1759007"/>
          <a:ext cx="3378107" cy="3205075"/>
        </a:xfrm>
        <a:prstGeom prst="roundRect">
          <a:avLst>
            <a:gd name="adj" fmla="val 10000"/>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rPr>
            <a:t>a) Download spatial data of Restricted Territories IS</a:t>
          </a:r>
        </a:p>
        <a:p>
          <a:pPr lvl="0" algn="l" defTabSz="711200">
            <a:lnSpc>
              <a:spcPct val="90000"/>
            </a:lnSpc>
            <a:spcBef>
              <a:spcPct val="0"/>
            </a:spcBef>
            <a:spcAft>
              <a:spcPct val="35000"/>
            </a:spcAft>
          </a:pPr>
          <a:endPar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endParaRPr>
        </a:p>
        <a:p>
          <a:pPr lvl="0" algn="l" defTabSz="711200">
            <a:lnSpc>
              <a:spcPct val="90000"/>
            </a:lnSpc>
            <a:spcBef>
              <a:spcPct val="0"/>
            </a:spcBef>
            <a:spcAft>
              <a:spcPct val="35000"/>
            </a:spcAft>
          </a:pPr>
          <a:r>
            <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rPr>
            <a:t>b) Data request for restricted territories</a:t>
          </a:r>
        </a:p>
        <a:p>
          <a:pPr lvl="0" algn="l" defTabSz="711200">
            <a:lnSpc>
              <a:spcPct val="90000"/>
            </a:lnSpc>
            <a:spcBef>
              <a:spcPct val="0"/>
            </a:spcBef>
            <a:spcAft>
              <a:spcPct val="35000"/>
            </a:spcAft>
          </a:pPr>
          <a:endPar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endParaRPr>
        </a:p>
        <a:p>
          <a:pPr lvl="0" algn="l" defTabSz="711200">
            <a:lnSpc>
              <a:spcPct val="90000"/>
            </a:lnSpc>
            <a:spcBef>
              <a:spcPct val="0"/>
            </a:spcBef>
            <a:spcAft>
              <a:spcPct val="35000"/>
            </a:spcAft>
          </a:pPr>
          <a:r>
            <a:rPr lang="en-US" altLang="en-US" sz="1600" kern="1200" noProof="0" dirty="0" smtClean="0">
              <a:latin typeface="Verdana" panose="020B0604030504040204" pitchFamily="34" charset="0"/>
              <a:ea typeface="Verdana" panose="020B0604030504040204" pitchFamily="34" charset="0"/>
              <a:cs typeface="Verdana" panose="020B0604030504040204" pitchFamily="34" charset="0"/>
            </a:rPr>
            <a:t>c) Data provider’s objects with restricted territories</a:t>
          </a:r>
        </a:p>
      </dsp:txBody>
      <dsp:txXfrm>
        <a:off x="3786223" y="1852880"/>
        <a:ext cx="3190361" cy="3017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63D2-E5F8-4DC8-80FD-AF88FEF33E41}">
      <dsp:nvSpPr>
        <dsp:cNvPr id="0" name=""/>
        <dsp:cNvSpPr/>
      </dsp:nvSpPr>
      <dsp:spPr>
        <a:xfrm rot="16200000">
          <a:off x="664194" y="-664194"/>
          <a:ext cx="1852612" cy="3181001"/>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711200">
            <a:lnSpc>
              <a:spcPct val="90000"/>
            </a:lnSpc>
            <a:spcBef>
              <a:spcPct val="0"/>
            </a:spcBef>
            <a:spcAft>
              <a:spcPct val="35000"/>
            </a:spcAft>
          </a:pPr>
          <a:r>
            <a:rPr lang="en-US"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with different accuracy submitted.</a:t>
          </a:r>
          <a:endParaRPr lang="en-US"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5400000">
        <a:off x="0" y="0"/>
        <a:ext cx="3181001" cy="1389459"/>
      </dsp:txXfrm>
    </dsp:sp>
    <dsp:sp modelId="{F91D8671-012E-43B5-9355-AD02FA362FB1}">
      <dsp:nvSpPr>
        <dsp:cNvPr id="0" name=""/>
        <dsp:cNvSpPr/>
      </dsp:nvSpPr>
      <dsp:spPr>
        <a:xfrm>
          <a:off x="3181001" y="0"/>
          <a:ext cx="3181001" cy="1852612"/>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endParaRPr lang="lv-LV" altLang="en-U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defTabSz="711200">
            <a:lnSpc>
              <a:spcPct val="90000"/>
            </a:lnSpc>
            <a:spcBef>
              <a:spcPct val="0"/>
            </a:spcBef>
            <a:spcAft>
              <a:spcPct val="35000"/>
            </a:spcAft>
          </a:pPr>
          <a:endParaRPr lang="lv-LV" altLang="en-U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defTabSz="711200">
            <a:lnSpc>
              <a:spcPct val="90000"/>
            </a:lnSpc>
            <a:spcBef>
              <a:spcPct val="0"/>
            </a:spcBef>
            <a:spcAft>
              <a:spcPct val="35000"/>
            </a:spcAft>
          </a:pPr>
          <a:r>
            <a:rPr lang="en-US" altLang="en-U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Restricted Territories IS will be «refilled» gradually.</a:t>
          </a:r>
        </a:p>
        <a:p>
          <a:pPr lvl="0" algn="ctr" defTabSz="711200">
            <a:lnSpc>
              <a:spcPct val="90000"/>
            </a:lnSpc>
            <a:spcBef>
              <a:spcPct val="0"/>
            </a:spcBef>
            <a:spcAft>
              <a:spcPct val="35000"/>
            </a:spcAft>
          </a:pPr>
          <a:endParaRPr lang="lv-LV" altLang="en-U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181001" y="0"/>
        <a:ext cx="3181001" cy="1389459"/>
      </dsp:txXfrm>
    </dsp:sp>
    <dsp:sp modelId="{73CFDDF1-30C4-49D0-B5AA-56F26D26D2F8}">
      <dsp:nvSpPr>
        <dsp:cNvPr id="0" name=""/>
        <dsp:cNvSpPr/>
      </dsp:nvSpPr>
      <dsp:spPr>
        <a:xfrm rot="10800000">
          <a:off x="0" y="1852612"/>
          <a:ext cx="3181001" cy="1852612"/>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must be informed about changes of cadastral values.</a:t>
          </a:r>
          <a:endParaRPr lang="en-US" sz="160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10800000">
        <a:off x="0" y="2315765"/>
        <a:ext cx="3181001" cy="1389459"/>
      </dsp:txXfrm>
    </dsp:sp>
    <dsp:sp modelId="{4477E3E2-E9EE-4A51-8817-B5A2DC593646}">
      <dsp:nvSpPr>
        <dsp:cNvPr id="0" name=""/>
        <dsp:cNvSpPr/>
      </dsp:nvSpPr>
      <dsp:spPr>
        <a:xfrm rot="5400000">
          <a:off x="3845196" y="1188417"/>
          <a:ext cx="1852612" cy="3181001"/>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There won’t be data of all restricted territories at the beginning.</a:t>
          </a:r>
          <a:endParaRPr lang="en-US" sz="1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5400000">
        <a:off x="3181001" y="2315765"/>
        <a:ext cx="3181001" cy="1389459"/>
      </dsp:txXfrm>
    </dsp:sp>
    <dsp:sp modelId="{EBE9F78D-DCC0-44BC-97FE-C770F0005B99}">
      <dsp:nvSpPr>
        <dsp:cNvPr id="0" name=""/>
        <dsp:cNvSpPr/>
      </dsp:nvSpPr>
      <dsp:spPr>
        <a:xfrm>
          <a:off x="1827116" y="1585646"/>
          <a:ext cx="2541111" cy="904880"/>
        </a:xfrm>
        <a:prstGeom prst="round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Problems</a:t>
          </a:r>
          <a:endParaRPr lang="en-US" sz="2400" b="1"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1871289" y="1629819"/>
        <a:ext cx="2452765" cy="816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63D2-E5F8-4DC8-80FD-AF88FEF33E41}">
      <dsp:nvSpPr>
        <dsp:cNvPr id="0" name=""/>
        <dsp:cNvSpPr/>
      </dsp:nvSpPr>
      <dsp:spPr>
        <a:xfrm rot="16200000">
          <a:off x="347265" y="-347265"/>
          <a:ext cx="2277269" cy="2971800"/>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altLang="lv-LV"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711200">
            <a:lnSpc>
              <a:spcPct val="90000"/>
            </a:lnSpc>
            <a:spcBef>
              <a:spcPct val="0"/>
            </a:spcBef>
            <a:spcAft>
              <a:spcPct val="35000"/>
            </a:spcAft>
          </a:pPr>
          <a:endParaRPr lang="en-US" altLang="lv-LV"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711200">
            <a:lnSpc>
              <a:spcPct val="90000"/>
            </a:lnSpc>
            <a:spcBef>
              <a:spcPct val="0"/>
            </a:spcBef>
            <a:spcAft>
              <a:spcPct val="35000"/>
            </a:spcAft>
          </a:pPr>
          <a:r>
            <a:rPr lang="en-US" altLang="lv-LV"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Data of encumbrances in Cadastre are depicted and up to date.</a:t>
          </a:r>
        </a:p>
        <a:p>
          <a:pPr lvl="0" algn="ctr" defTabSz="711200">
            <a:lnSpc>
              <a:spcPct val="90000"/>
            </a:lnSpc>
            <a:spcBef>
              <a:spcPct val="0"/>
            </a:spcBef>
            <a:spcAft>
              <a:spcPct val="35000"/>
            </a:spcAft>
          </a:pPr>
          <a:r>
            <a:rPr lang="en-US" altLang="lv-LV"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has access to data. </a:t>
          </a:r>
        </a:p>
      </dsp:txBody>
      <dsp:txXfrm rot="5400000">
        <a:off x="0" y="0"/>
        <a:ext cx="2971800" cy="1707951"/>
      </dsp:txXfrm>
    </dsp:sp>
    <dsp:sp modelId="{F91D8671-012E-43B5-9355-AD02FA362FB1}">
      <dsp:nvSpPr>
        <dsp:cNvPr id="0" name=""/>
        <dsp:cNvSpPr/>
      </dsp:nvSpPr>
      <dsp:spPr>
        <a:xfrm>
          <a:off x="2971800" y="0"/>
          <a:ext cx="2971800" cy="2277269"/>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lv-LV" sz="16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711200">
            <a:lnSpc>
              <a:spcPct val="90000"/>
            </a:lnSpc>
            <a:spcBef>
              <a:spcPct val="0"/>
            </a:spcBef>
            <a:spcAft>
              <a:spcPct val="35000"/>
            </a:spcAft>
          </a:pPr>
          <a:endParaRPr lang="lv-LV" sz="16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ctr" defTabSz="711200">
            <a:lnSpc>
              <a:spcPct val="90000"/>
            </a:lnSpc>
            <a:spcBef>
              <a:spcPct val="0"/>
            </a:spcBef>
            <a:spcAft>
              <a:spcPct val="35000"/>
            </a:spcAft>
          </a:pPr>
          <a:r>
            <a:rPr lang="en-US" sz="16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Less inconvenience for data providers. They  won’t need to </a:t>
          </a:r>
          <a:r>
            <a:rPr lang="en-US" sz="1600" b="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initiate</a:t>
          </a:r>
          <a:r>
            <a:rPr lang="en-US" sz="16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cadastral surveying of land to register up to date encumbrances in Cadastre.</a:t>
          </a:r>
          <a:endParaRPr lang="en-US" sz="16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971800" y="0"/>
        <a:ext cx="2971800" cy="1707951"/>
      </dsp:txXfrm>
    </dsp:sp>
    <dsp:sp modelId="{73CFDDF1-30C4-49D0-B5AA-56F26D26D2F8}">
      <dsp:nvSpPr>
        <dsp:cNvPr id="0" name=""/>
        <dsp:cNvSpPr/>
      </dsp:nvSpPr>
      <dsp:spPr>
        <a:xfrm rot="10800000">
          <a:off x="0" y="2277269"/>
          <a:ext cx="2971800" cy="2277269"/>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Research shows that the number of encumbrances will significantly increase in Cadastre if Restricted Territories IS will be «full».</a:t>
          </a:r>
        </a:p>
      </dsp:txBody>
      <dsp:txXfrm rot="10800000">
        <a:off x="0" y="2846586"/>
        <a:ext cx="2971800" cy="1707951"/>
      </dsp:txXfrm>
    </dsp:sp>
    <dsp:sp modelId="{4477E3E2-E9EE-4A51-8817-B5A2DC593646}">
      <dsp:nvSpPr>
        <dsp:cNvPr id="0" name=""/>
        <dsp:cNvSpPr/>
      </dsp:nvSpPr>
      <dsp:spPr>
        <a:xfrm rot="5400000">
          <a:off x="3319065" y="1930003"/>
          <a:ext cx="2277269" cy="2971800"/>
        </a:xfrm>
        <a:prstGeom prst="round1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altLang="en-US" sz="16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Society will have easy access to information about an encumbered territory in his/her property.</a:t>
          </a:r>
        </a:p>
      </dsp:txBody>
      <dsp:txXfrm rot="-5400000">
        <a:off x="2971800" y="2846586"/>
        <a:ext cx="2971800" cy="1707951"/>
      </dsp:txXfrm>
    </dsp:sp>
    <dsp:sp modelId="{EBE9F78D-DCC0-44BC-97FE-C770F0005B99}">
      <dsp:nvSpPr>
        <dsp:cNvPr id="0" name=""/>
        <dsp:cNvSpPr/>
      </dsp:nvSpPr>
      <dsp:spPr>
        <a:xfrm>
          <a:off x="1994752" y="1791271"/>
          <a:ext cx="1921643" cy="990646"/>
        </a:xfrm>
        <a:prstGeom prst="roundRect">
          <a:avLst/>
        </a:prstGeom>
        <a:solidFill>
          <a:schemeClr val="lt1"/>
        </a:solidFill>
        <a:ln w="25400" cap="flat" cmpd="sng" algn="ctr">
          <a:solidFill>
            <a:srgbClr val="9337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Benefits</a:t>
          </a:r>
          <a:endParaRPr lang="en-US" sz="2400" b="1"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043111" y="1839630"/>
        <a:ext cx="1824925" cy="8939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0.50114</cdr:x>
      <cdr:y>0.39874</cdr:y>
    </cdr:from>
    <cdr:to>
      <cdr:x>0.769</cdr:x>
      <cdr:y>0.52196</cdr:y>
    </cdr:to>
    <cdr:sp macro="" textlink="">
      <cdr:nvSpPr>
        <cdr:cNvPr id="2" name="Rounded Rectangular Callout 5"/>
        <cdr:cNvSpPr/>
      </cdr:nvSpPr>
      <cdr:spPr>
        <a:xfrm xmlns:a="http://schemas.openxmlformats.org/drawingml/2006/main">
          <a:off x="3475037" y="2003424"/>
          <a:ext cx="1857376" cy="619125"/>
        </a:xfrm>
        <a:prstGeom xmlns:a="http://schemas.openxmlformats.org/drawingml/2006/main" prst="wedgeRoundRectCallout">
          <a:avLst>
            <a:gd name="adj1" fmla="val 52284"/>
            <a:gd name="adj2" fmla="val 144271"/>
            <a:gd name="adj3" fmla="val 16667"/>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xmlns:a="http://schemas.openxmlformats.org/drawingml/2006/main">
          <a:pPr algn="ctr"/>
          <a:r>
            <a:rPr lang="en-US" sz="1400" b="1" noProof="0" dirty="0" smtClean="0">
              <a:solidFill>
                <a:schemeClr val="accent2">
                  <a:lumMod val="75000"/>
                </a:schemeClr>
              </a:solidFill>
              <a:latin typeface="Verdana" panose="020B0604030504040204" pitchFamily="34" charset="0"/>
            </a:rPr>
            <a:t>23747% more</a:t>
          </a:r>
        </a:p>
        <a:p xmlns:a="http://schemas.openxmlformats.org/drawingml/2006/main">
          <a:pPr algn="ctr"/>
          <a:r>
            <a:rPr lang="en-US" sz="1400" b="1" noProof="0" dirty="0" smtClean="0">
              <a:solidFill>
                <a:schemeClr val="accent2">
                  <a:lumMod val="75000"/>
                </a:schemeClr>
              </a:solidFill>
              <a:latin typeface="Verdana" panose="020B0604030504040204" pitchFamily="34" charset="0"/>
            </a:rPr>
            <a:t>than now</a:t>
          </a:r>
          <a:endParaRPr lang="en-US" sz="1400" b="1" noProof="0" dirty="0">
            <a:solidFill>
              <a:schemeClr val="accent2">
                <a:lumMod val="75000"/>
              </a:schemeClr>
            </a:solidFill>
            <a:latin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339C16-1C04-4BE6-813F-796EE7A0FCBD}" type="datetimeFigureOut">
              <a:rPr lang="en-US" smtClean="0"/>
              <a:t>5/3/2017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F8580-17BF-4F3C-B558-A7054B01F255}" type="slidenum">
              <a:rPr lang="en-US" smtClean="0"/>
              <a:t>‹#›</a:t>
            </a:fld>
            <a:endParaRPr lang="en-US"/>
          </a:p>
        </p:txBody>
      </p:sp>
    </p:spTree>
    <p:extLst>
      <p:ext uri="{BB962C8B-B14F-4D97-AF65-F5344CB8AC3E}">
        <p14:creationId xmlns:p14="http://schemas.microsoft.com/office/powerpoint/2010/main" val="36059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AF88CB2E-AF81-4F73-83E4-48D050D84B86}" type="datetimeFigureOut">
              <a:rPr lang="lv-LV"/>
              <a:pPr>
                <a:defRPr/>
              </a:pPr>
              <a:t>03.05.2017</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B6452CC2-5A25-4971-AE34-59EE8588605B}" type="slidenum">
              <a:rPr lang="lv-LV" altLang="en-US"/>
              <a:pPr>
                <a:defRPr/>
              </a:pPr>
              <a:t>‹#›</a:t>
            </a:fld>
            <a:endParaRPr lang="lv-LV" altLang="en-US"/>
          </a:p>
        </p:txBody>
      </p:sp>
    </p:spTree>
    <p:extLst>
      <p:ext uri="{BB962C8B-B14F-4D97-AF65-F5344CB8AC3E}">
        <p14:creationId xmlns:p14="http://schemas.microsoft.com/office/powerpoint/2010/main" val="1615352365"/>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1</a:t>
            </a:fld>
            <a:endParaRPr lang="lv-LV" altLang="en-US"/>
          </a:p>
        </p:txBody>
      </p:sp>
    </p:spTree>
    <p:extLst>
      <p:ext uri="{BB962C8B-B14F-4D97-AF65-F5344CB8AC3E}">
        <p14:creationId xmlns:p14="http://schemas.microsoft.com/office/powerpoint/2010/main" val="109884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38213" rtl="0" eaLnBrk="0" fontAlgn="base" latinLnBrk="0" hangingPunct="0">
              <a:lnSpc>
                <a:spcPct val="100000"/>
              </a:lnSpc>
              <a:spcBef>
                <a:spcPct val="30000"/>
              </a:spcBef>
              <a:spcAft>
                <a:spcPct val="0"/>
              </a:spcAft>
              <a:buClrTx/>
              <a:buSzTx/>
              <a:buFontTx/>
              <a:buNone/>
              <a:tabLst/>
              <a:defRPr/>
            </a:pPr>
            <a:endParaRPr lang="lv-LV" altLang="en-US" sz="1200" dirty="0" smtClean="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10</a:t>
            </a:fld>
            <a:endParaRPr lang="lv-LV" altLang="en-US"/>
          </a:p>
        </p:txBody>
      </p:sp>
    </p:spTree>
    <p:extLst>
      <p:ext uri="{BB962C8B-B14F-4D97-AF65-F5344CB8AC3E}">
        <p14:creationId xmlns:p14="http://schemas.microsoft.com/office/powerpoint/2010/main" val="238212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en-US" b="0" noProof="0" dirty="0" smtClean="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11</a:t>
            </a:fld>
            <a:endParaRPr lang="lv-LV" altLang="en-US"/>
          </a:p>
        </p:txBody>
      </p:sp>
    </p:spTree>
    <p:extLst>
      <p:ext uri="{BB962C8B-B14F-4D97-AF65-F5344CB8AC3E}">
        <p14:creationId xmlns:p14="http://schemas.microsoft.com/office/powerpoint/2010/main" val="418079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12</a:t>
            </a:fld>
            <a:endParaRPr lang="lv-LV" altLang="en-US"/>
          </a:p>
        </p:txBody>
      </p:sp>
    </p:spTree>
    <p:extLst>
      <p:ext uri="{BB962C8B-B14F-4D97-AF65-F5344CB8AC3E}">
        <p14:creationId xmlns:p14="http://schemas.microsoft.com/office/powerpoint/2010/main" val="35044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13</a:t>
            </a:fld>
            <a:endParaRPr lang="lv-LV" altLang="en-US"/>
          </a:p>
        </p:txBody>
      </p:sp>
    </p:spTree>
    <p:extLst>
      <p:ext uri="{BB962C8B-B14F-4D97-AF65-F5344CB8AC3E}">
        <p14:creationId xmlns:p14="http://schemas.microsoft.com/office/powerpoint/2010/main" val="354136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14</a:t>
            </a:fld>
            <a:endParaRPr lang="lv-LV" altLang="en-US"/>
          </a:p>
        </p:txBody>
      </p:sp>
    </p:spTree>
    <p:extLst>
      <p:ext uri="{BB962C8B-B14F-4D97-AF65-F5344CB8AC3E}">
        <p14:creationId xmlns:p14="http://schemas.microsoft.com/office/powerpoint/2010/main" val="416971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15</a:t>
            </a:fld>
            <a:endParaRPr lang="lv-LV" altLang="en-US"/>
          </a:p>
        </p:txBody>
      </p:sp>
    </p:spTree>
    <p:extLst>
      <p:ext uri="{BB962C8B-B14F-4D97-AF65-F5344CB8AC3E}">
        <p14:creationId xmlns:p14="http://schemas.microsoft.com/office/powerpoint/2010/main" val="11369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16</a:t>
            </a:fld>
            <a:endParaRPr lang="lv-LV" altLang="en-US"/>
          </a:p>
        </p:txBody>
      </p:sp>
    </p:spTree>
    <p:extLst>
      <p:ext uri="{BB962C8B-B14F-4D97-AF65-F5344CB8AC3E}">
        <p14:creationId xmlns:p14="http://schemas.microsoft.com/office/powerpoint/2010/main" val="11369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17</a:t>
            </a:fld>
            <a:endParaRPr lang="lv-LV" altLang="en-US"/>
          </a:p>
        </p:txBody>
      </p:sp>
    </p:spTree>
    <p:extLst>
      <p:ext uri="{BB962C8B-B14F-4D97-AF65-F5344CB8AC3E}">
        <p14:creationId xmlns:p14="http://schemas.microsoft.com/office/powerpoint/2010/main" val="383625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solidFill>
                  <a:prstClr val="black"/>
                </a:solidFill>
              </a:rPr>
              <a:pPr>
                <a:defRPr/>
              </a:pPr>
              <a:t>18</a:t>
            </a:fld>
            <a:endParaRPr lang="lv-LV" altLang="en-US">
              <a:solidFill>
                <a:prstClr val="black"/>
              </a:solidFill>
            </a:endParaRPr>
          </a:p>
        </p:txBody>
      </p:sp>
    </p:spTree>
    <p:extLst>
      <p:ext uri="{BB962C8B-B14F-4D97-AF65-F5344CB8AC3E}">
        <p14:creationId xmlns:p14="http://schemas.microsoft.com/office/powerpoint/2010/main" val="3258636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19</a:t>
            </a:fld>
            <a:endParaRPr lang="lv-LV" altLang="en-US"/>
          </a:p>
        </p:txBody>
      </p:sp>
    </p:spTree>
    <p:extLst>
      <p:ext uri="{BB962C8B-B14F-4D97-AF65-F5344CB8AC3E}">
        <p14:creationId xmlns:p14="http://schemas.microsoft.com/office/powerpoint/2010/main" val="16875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2</a:t>
            </a:fld>
            <a:endParaRPr lang="lv-LV" altLang="en-US"/>
          </a:p>
        </p:txBody>
      </p:sp>
    </p:spTree>
    <p:extLst>
      <p:ext uri="{BB962C8B-B14F-4D97-AF65-F5344CB8AC3E}">
        <p14:creationId xmlns:p14="http://schemas.microsoft.com/office/powerpoint/2010/main" val="249047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smtClean="0"/>
          </a:p>
        </p:txBody>
      </p:sp>
      <p:sp>
        <p:nvSpPr>
          <p:cNvPr id="4" name="Slide Number Placeholder 3"/>
          <p:cNvSpPr>
            <a:spLocks noGrp="1"/>
          </p:cNvSpPr>
          <p:nvPr>
            <p:ph type="sldNum" sz="quarter" idx="10"/>
          </p:nvPr>
        </p:nvSpPr>
        <p:spPr/>
        <p:txBody>
          <a:bodyPr/>
          <a:lstStyle/>
          <a:p>
            <a:pPr>
              <a:defRPr/>
            </a:pPr>
            <a:fld id="{B6452CC2-5A25-4971-AE34-59EE8588605B}" type="slidenum">
              <a:rPr lang="lv-LV" altLang="en-US" smtClean="0"/>
              <a:pPr>
                <a:defRPr/>
              </a:pPr>
              <a:t>20</a:t>
            </a:fld>
            <a:endParaRPr lang="lv-LV" altLang="en-US"/>
          </a:p>
        </p:txBody>
      </p:sp>
    </p:spTree>
    <p:extLst>
      <p:ext uri="{BB962C8B-B14F-4D97-AF65-F5344CB8AC3E}">
        <p14:creationId xmlns:p14="http://schemas.microsoft.com/office/powerpoint/2010/main" val="374305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21</a:t>
            </a:fld>
            <a:endParaRPr lang="lv-LV" altLang="en-US"/>
          </a:p>
        </p:txBody>
      </p:sp>
    </p:spTree>
    <p:extLst>
      <p:ext uri="{BB962C8B-B14F-4D97-AF65-F5344CB8AC3E}">
        <p14:creationId xmlns:p14="http://schemas.microsoft.com/office/powerpoint/2010/main" val="73529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3</a:t>
            </a:fld>
            <a:endParaRPr lang="lv-LV" altLang="en-US"/>
          </a:p>
        </p:txBody>
      </p:sp>
    </p:spTree>
    <p:extLst>
      <p:ext uri="{BB962C8B-B14F-4D97-AF65-F5344CB8AC3E}">
        <p14:creationId xmlns:p14="http://schemas.microsoft.com/office/powerpoint/2010/main" val="174528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aseline="0" dirty="0" smtClean="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4</a:t>
            </a:fld>
            <a:endParaRPr lang="lv-LV" altLang="en-US"/>
          </a:p>
        </p:txBody>
      </p:sp>
    </p:spTree>
    <p:extLst>
      <p:ext uri="{BB962C8B-B14F-4D97-AF65-F5344CB8AC3E}">
        <p14:creationId xmlns:p14="http://schemas.microsoft.com/office/powerpoint/2010/main" val="56136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5</a:t>
            </a:fld>
            <a:endParaRPr lang="lv-LV" altLang="en-US"/>
          </a:p>
        </p:txBody>
      </p:sp>
    </p:spTree>
    <p:extLst>
      <p:ext uri="{BB962C8B-B14F-4D97-AF65-F5344CB8AC3E}">
        <p14:creationId xmlns:p14="http://schemas.microsoft.com/office/powerpoint/2010/main" val="155119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6</a:t>
            </a:fld>
            <a:endParaRPr lang="lv-LV" altLang="en-US"/>
          </a:p>
        </p:txBody>
      </p:sp>
    </p:spTree>
    <p:extLst>
      <p:ext uri="{BB962C8B-B14F-4D97-AF65-F5344CB8AC3E}">
        <p14:creationId xmlns:p14="http://schemas.microsoft.com/office/powerpoint/2010/main" val="16549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7</a:t>
            </a:fld>
            <a:endParaRPr lang="lv-LV" altLang="en-US"/>
          </a:p>
        </p:txBody>
      </p:sp>
    </p:spTree>
    <p:extLst>
      <p:ext uri="{BB962C8B-B14F-4D97-AF65-F5344CB8AC3E}">
        <p14:creationId xmlns:p14="http://schemas.microsoft.com/office/powerpoint/2010/main" val="16549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B6452CC2-5A25-4971-AE34-59EE8588605B}" type="slidenum">
              <a:rPr lang="lv-LV" altLang="en-US" smtClean="0"/>
              <a:pPr>
                <a:defRPr/>
              </a:pPr>
              <a:t>8</a:t>
            </a:fld>
            <a:endParaRPr lang="lv-LV" altLang="en-US"/>
          </a:p>
        </p:txBody>
      </p:sp>
    </p:spTree>
    <p:extLst>
      <p:ext uri="{BB962C8B-B14F-4D97-AF65-F5344CB8AC3E}">
        <p14:creationId xmlns:p14="http://schemas.microsoft.com/office/powerpoint/2010/main" val="16549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lv-LV" altLang="lv-LV" sz="1400"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77417B-D115-4ABC-A9ED-98F50C0882CE}" type="slidenum">
              <a:rPr lang="lv-LV" altLang="en-US" smtClean="0"/>
              <a:pPr/>
              <a:t>9</a:t>
            </a:fld>
            <a:endParaRPr lang="lv-LV"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0516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A5A8A97-F5AB-4E36-8EC4-A843113C49F2}" type="slidenum">
              <a:rPr lang="en-US" altLang="en-US"/>
              <a:pPr>
                <a:defRPr/>
              </a:pPr>
              <a:t>‹#›</a:t>
            </a:fld>
            <a:endParaRPr lang="en-US" altLang="en-US"/>
          </a:p>
        </p:txBody>
      </p:sp>
    </p:spTree>
    <p:extLst>
      <p:ext uri="{BB962C8B-B14F-4D97-AF65-F5344CB8AC3E}">
        <p14:creationId xmlns:p14="http://schemas.microsoft.com/office/powerpoint/2010/main" val="37779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a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740C3AD-3C5E-49B9-A9FD-6644862971A6}" type="slidenum">
              <a:rPr lang="en-US" altLang="en-US"/>
              <a:pPr>
                <a:defRPr/>
              </a:pPr>
              <a:t>‹#›</a:t>
            </a:fld>
            <a:endParaRPr lang="en-US" altLang="en-US"/>
          </a:p>
        </p:txBody>
      </p:sp>
    </p:spTree>
    <p:extLst>
      <p:ext uri="{BB962C8B-B14F-4D97-AF65-F5344CB8AC3E}">
        <p14:creationId xmlns:p14="http://schemas.microsoft.com/office/powerpoint/2010/main" val="89592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625AA3D-90EC-4F88-A53D-F574A443351A}" type="slidenum">
              <a:rPr lang="en-US" altLang="en-US"/>
              <a:pPr>
                <a:defRPr/>
              </a:pPr>
              <a:t>‹#›</a:t>
            </a:fld>
            <a:endParaRPr lang="en-US" altLang="en-US"/>
          </a:p>
        </p:txBody>
      </p:sp>
    </p:spTree>
    <p:extLst>
      <p:ext uri="{BB962C8B-B14F-4D97-AF65-F5344CB8AC3E}">
        <p14:creationId xmlns:p14="http://schemas.microsoft.com/office/powerpoint/2010/main" val="232739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E0861686-6879-42D2-86EC-907027C1F995}" type="slidenum">
              <a:rPr lang="en-US" altLang="en-US"/>
              <a:pPr>
                <a:defRPr/>
              </a:pPr>
              <a:t>‹#›</a:t>
            </a:fld>
            <a:endParaRPr lang="en-US" altLang="en-US"/>
          </a:p>
        </p:txBody>
      </p:sp>
    </p:spTree>
    <p:extLst>
      <p:ext uri="{BB962C8B-B14F-4D97-AF65-F5344CB8AC3E}">
        <p14:creationId xmlns:p14="http://schemas.microsoft.com/office/powerpoint/2010/main" val="195756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0815840-FD9B-4D4B-AF9F-37D6A96119C0}" type="slidenum">
              <a:rPr lang="en-US" altLang="en-US"/>
              <a:pPr>
                <a:defRPr/>
              </a:pPr>
              <a:t>‹#›</a:t>
            </a:fld>
            <a:endParaRPr lang="en-US" altLang="en-US"/>
          </a:p>
        </p:txBody>
      </p:sp>
    </p:spTree>
    <p:extLst>
      <p:ext uri="{BB962C8B-B14F-4D97-AF65-F5344CB8AC3E}">
        <p14:creationId xmlns:p14="http://schemas.microsoft.com/office/powerpoint/2010/main" val="210175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BA97FC60-9A93-42A5-B8B8-0EA8A9E3FE8E}" type="slidenum">
              <a:rPr lang="en-US" altLang="en-US"/>
              <a:pPr>
                <a:defRPr/>
              </a:pPr>
              <a:t>‹#›</a:t>
            </a:fld>
            <a:endParaRPr lang="en-US" altLang="en-US"/>
          </a:p>
        </p:txBody>
      </p:sp>
    </p:spTree>
    <p:extLst>
      <p:ext uri="{BB962C8B-B14F-4D97-AF65-F5344CB8AC3E}">
        <p14:creationId xmlns:p14="http://schemas.microsoft.com/office/powerpoint/2010/main" val="90745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47F972D-E2D3-411B-B02A-B5C4C7C80107}" type="slidenum">
              <a:rPr lang="en-US" altLang="en-US"/>
              <a:pPr>
                <a:defRPr/>
              </a:pPr>
              <a:t>‹#›</a:t>
            </a:fld>
            <a:endParaRPr lang="en-US" altLang="en-US"/>
          </a:p>
        </p:txBody>
      </p:sp>
    </p:spTree>
    <p:extLst>
      <p:ext uri="{BB962C8B-B14F-4D97-AF65-F5344CB8AC3E}">
        <p14:creationId xmlns:p14="http://schemas.microsoft.com/office/powerpoint/2010/main" val="280760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79260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526F9D6-3E5F-4266-90BD-1833BBBA7D7E}" type="datetime1">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32297D18-9E10-4904-8635-F87F80D9E5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ATIS@VZD.GOV.LV"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85800" y="3467101"/>
            <a:ext cx="7772400" cy="1181100"/>
          </a:xfrm>
        </p:spPr>
        <p:txBody>
          <a:bodyPr>
            <a:noAutofit/>
          </a:bodyPr>
          <a:lstStyle/>
          <a:p>
            <a:pPr>
              <a:defRPr/>
            </a:pPr>
            <a:r>
              <a:rPr lang="en-US" sz="2200" dirty="0" smtClean="0"/>
              <a:t>Introduction of Restricted Territories Information System and registration of restricted territories in Cadastre IS in Latvia</a:t>
            </a:r>
            <a:endParaRPr lang="en-US" altLang="en-US" sz="2200" dirty="0" smtClean="0"/>
          </a:p>
        </p:txBody>
      </p:sp>
      <p:sp>
        <p:nvSpPr>
          <p:cNvPr id="12" name="Text Placeholder 2"/>
          <p:cNvSpPr>
            <a:spLocks noGrp="1"/>
          </p:cNvSpPr>
          <p:nvPr>
            <p:ph type="body" sz="quarter" idx="10"/>
          </p:nvPr>
        </p:nvSpPr>
        <p:spPr>
          <a:xfrm>
            <a:off x="685800" y="5162550"/>
            <a:ext cx="7772400" cy="476250"/>
          </a:xfrm>
        </p:spPr>
        <p:txBody>
          <a:bodyPr/>
          <a:lstStyle/>
          <a:p>
            <a:r>
              <a:rPr lang="en-US" altLang="en-US" dirty="0" smtClean="0"/>
              <a:t>Alvis Rudzītis</a:t>
            </a:r>
          </a:p>
        </p:txBody>
      </p:sp>
      <p:sp>
        <p:nvSpPr>
          <p:cNvPr id="13" name="Text Placeholder 3"/>
          <p:cNvSpPr>
            <a:spLocks noGrp="1"/>
          </p:cNvSpPr>
          <p:nvPr>
            <p:ph type="body" sz="quarter" idx="11"/>
          </p:nvPr>
        </p:nvSpPr>
        <p:spPr>
          <a:xfrm>
            <a:off x="685800" y="5761038"/>
            <a:ext cx="7772400" cy="639762"/>
          </a:xfrm>
        </p:spPr>
        <p:txBody>
          <a:bodyPr/>
          <a:lstStyle/>
          <a:p>
            <a:r>
              <a:rPr lang="en-US" altLang="en-US" dirty="0" smtClean="0"/>
              <a:t>System Analyst of Division of Restricted Territories</a:t>
            </a:r>
          </a:p>
          <a:p>
            <a:r>
              <a:rPr lang="en-US" altLang="en-US" dirty="0" smtClean="0"/>
              <a:t>The State Land Service of the Republic of Latvia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322" y="304802"/>
            <a:ext cx="7660888" cy="619124"/>
          </a:xfrm>
        </p:spPr>
        <p:txBody>
          <a:bodyPr>
            <a:normAutofit fontScale="90000"/>
          </a:bodyPr>
          <a:lstStyle/>
          <a:p>
            <a:pPr algn="ctr"/>
            <a:r>
              <a:rPr lang="en-US" dirty="0" smtClean="0"/>
              <a:t>Dynamics of encumbrances registration in Cadastre</a:t>
            </a:r>
            <a:endParaRPr lang="en-US" dirty="0"/>
          </a:p>
        </p:txBody>
      </p:sp>
      <p:sp>
        <p:nvSpPr>
          <p:cNvPr id="5" name="Slide Number Placeholder 4"/>
          <p:cNvSpPr>
            <a:spLocks noGrp="1"/>
          </p:cNvSpPr>
          <p:nvPr>
            <p:ph type="sldNum" sz="quarter" idx="13"/>
          </p:nvPr>
        </p:nvSpPr>
        <p:spPr/>
        <p:txBody>
          <a:bodyPr/>
          <a:lstStyle/>
          <a:p>
            <a:pPr>
              <a:defRPr/>
            </a:pPr>
            <a:fld id="{30815840-FD9B-4D4B-AF9F-37D6A96119C0}" type="slidenum">
              <a:rPr lang="en-US" altLang="en-US" smtClean="0">
                <a:ea typeface="Verdana" panose="020B0604030504040204" pitchFamily="34" charset="0"/>
                <a:cs typeface="Verdana" panose="020B0604030504040204" pitchFamily="34" charset="0"/>
              </a:rPr>
              <a:pPr>
                <a:defRPr/>
              </a:pPr>
              <a:t>10</a:t>
            </a:fld>
            <a:endParaRPr lang="en-US" altLang="en-US" dirty="0">
              <a:ea typeface="Verdana" panose="020B0604030504040204" pitchFamily="34" charset="0"/>
              <a:cs typeface="Verdan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284329999"/>
              </p:ext>
            </p:extLst>
          </p:nvPr>
        </p:nvGraphicFramePr>
        <p:xfrm>
          <a:off x="1572322" y="1527717"/>
          <a:ext cx="7181385" cy="5101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959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5" y="304801"/>
            <a:ext cx="6445405" cy="1066799"/>
          </a:xfrm>
        </p:spPr>
        <p:txBody>
          <a:bodyPr/>
          <a:lstStyle/>
          <a:p>
            <a:pPr algn="ctr"/>
            <a:r>
              <a:rPr lang="en-US" dirty="0" smtClean="0"/>
              <a:t>Legislation</a:t>
            </a:r>
            <a:r>
              <a:rPr lang="lv-LV" dirty="0" smtClean="0"/>
              <a:t> </a:t>
            </a:r>
            <a:r>
              <a:rPr lang="en-US" dirty="0" smtClean="0"/>
              <a:t>now…</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812224566"/>
              </p:ext>
            </p:extLst>
          </p:nvPr>
        </p:nvGraphicFramePr>
        <p:xfrm>
          <a:off x="1628775" y="1990727"/>
          <a:ext cx="6810375" cy="356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2162175" y="819151"/>
            <a:ext cx="6324599" cy="723899"/>
          </a:xfrm>
        </p:spPr>
        <p:txBody>
          <a:bodyPr>
            <a:normAutofit/>
          </a:bodyPr>
          <a:lstStyle/>
          <a:p>
            <a:pPr algn="just"/>
            <a:r>
              <a:rPr lang="en-US" altLang="lv-LV" sz="1600" dirty="0" smtClean="0">
                <a:solidFill>
                  <a:srgbClr val="93374D"/>
                </a:solidFill>
              </a:rPr>
              <a:t>…requires that encumbrances will be registered in Cadastre from Restricted territories IS</a:t>
            </a:r>
          </a:p>
        </p:txBody>
      </p:sp>
      <p:sp>
        <p:nvSpPr>
          <p:cNvPr id="9" name="Slide Number Placeholder 8"/>
          <p:cNvSpPr>
            <a:spLocks noGrp="1"/>
          </p:cNvSpPr>
          <p:nvPr>
            <p:ph type="sldNum" sz="quarter" idx="18"/>
          </p:nvPr>
        </p:nvSpPr>
        <p:spPr/>
        <p:txBody>
          <a:bodyPr/>
          <a:lstStyle/>
          <a:p>
            <a:pPr>
              <a:defRPr/>
            </a:pPr>
            <a:fld id="{E0861686-6879-42D2-86EC-907027C1F995}" type="slidenum">
              <a:rPr lang="en-US" altLang="en-US" smtClean="0"/>
              <a:pPr>
                <a:defRPr/>
              </a:pPr>
              <a:t>11</a:t>
            </a:fld>
            <a:endParaRPr lang="en-US" altLang="en-US"/>
          </a:p>
        </p:txBody>
      </p:sp>
    </p:spTree>
    <p:extLst>
      <p:ext uri="{BB962C8B-B14F-4D97-AF65-F5344CB8AC3E}">
        <p14:creationId xmlns:p14="http://schemas.microsoft.com/office/powerpoint/2010/main" val="166624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F76D95-9556-460F-99ED-511EFAC95E06}" type="slidenum">
              <a:rPr lang="en-US" altLang="en-US"/>
              <a:pPr/>
              <a:t>12</a:t>
            </a:fld>
            <a:endParaRPr lang="en-US" altLang="en-US" dirty="0"/>
          </a:p>
        </p:txBody>
      </p:sp>
      <p:sp>
        <p:nvSpPr>
          <p:cNvPr id="8" name="Virsraksts 1"/>
          <p:cNvSpPr>
            <a:spLocks noGrp="1"/>
          </p:cNvSpPr>
          <p:nvPr>
            <p:ph type="title"/>
          </p:nvPr>
        </p:nvSpPr>
        <p:spPr>
          <a:xfrm>
            <a:off x="1605776" y="381000"/>
            <a:ext cx="7501700" cy="912541"/>
          </a:xfrm>
        </p:spPr>
        <p:txBody>
          <a:bodyPr>
            <a:normAutofit fontScale="90000"/>
          </a:bodyPr>
          <a:lstStyle/>
          <a:p>
            <a:pPr algn="ctr"/>
            <a:r>
              <a:rPr lang="en-US" sz="2700" dirty="0" smtClean="0"/>
              <a:t>Intersection of Restricted Territories IS data and cadastral map</a:t>
            </a:r>
            <a:r>
              <a:rPr lang="en-US" dirty="0" smtClean="0"/>
              <a:t/>
            </a:r>
            <a:br>
              <a:rPr lang="en-US" dirty="0" smtClean="0"/>
            </a:br>
            <a:endParaRPr lang="en-US" dirty="0"/>
          </a:p>
        </p:txBody>
      </p:sp>
      <p:pic>
        <p:nvPicPr>
          <p:cNvPr id="9" name="Picture 5"/>
          <p:cNvPicPr>
            <a:picLocks noGrp="1" noChangeAspect="1" noChangeArrowheads="1"/>
          </p:cNvPicPr>
          <p:nvPr>
            <p:ph idx="1"/>
          </p:nvPr>
        </p:nvPicPr>
        <p:blipFill>
          <a:blip r:embed="rId3" cstate="print"/>
          <a:stretch>
            <a:fillRect/>
          </a:stretch>
        </p:blipFill>
        <p:spPr bwMode="auto">
          <a:xfrm>
            <a:off x="1486182" y="1142999"/>
            <a:ext cx="3835769" cy="3493411"/>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000000">
              <a:rot lat="19990501" lon="3967550" rev="16940941"/>
            </a:camera>
            <a:lightRig rig="twoPt" dir="t">
              <a:rot lat="0" lon="0" rev="7800000"/>
            </a:lightRig>
          </a:scene3d>
          <a:sp3d contourW="25400">
            <a:bevelT w="50800" h="16510"/>
            <a:contourClr>
              <a:schemeClr val="tx1"/>
            </a:contourClr>
          </a:sp3d>
        </p:spPr>
      </p:pic>
      <p:sp>
        <p:nvSpPr>
          <p:cNvPr id="10" name="Taisnstūris 9"/>
          <p:cNvSpPr/>
          <p:nvPr/>
        </p:nvSpPr>
        <p:spPr>
          <a:xfrm>
            <a:off x="1728097" y="2514600"/>
            <a:ext cx="567784" cy="353943"/>
          </a:xfrm>
          <a:prstGeom prst="rect">
            <a:avLst/>
          </a:prstGeom>
        </p:spPr>
        <p:txBody>
          <a:bodyPr wrap="none">
            <a:spAutoFit/>
          </a:bodyPr>
          <a:lstStyle/>
          <a:p>
            <a:pPr algn="ctr" fontAlgn="base">
              <a:spcBef>
                <a:spcPct val="0"/>
              </a:spcBef>
              <a:spcAft>
                <a:spcPct val="0"/>
              </a:spcAft>
              <a:defRPr/>
            </a:pPr>
            <a:r>
              <a:rPr lang="en-US" b="1" dirty="0" err="1" smtClean="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l.p.</a:t>
            </a:r>
            <a:endParaRPr lang="en-US" b="1" dirty="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Taisnstūris 10"/>
          <p:cNvSpPr/>
          <p:nvPr/>
        </p:nvSpPr>
        <p:spPr>
          <a:xfrm>
            <a:off x="3444631" y="2057400"/>
            <a:ext cx="567784" cy="353943"/>
          </a:xfrm>
          <a:prstGeom prst="rect">
            <a:avLst/>
          </a:prstGeom>
        </p:spPr>
        <p:txBody>
          <a:bodyPr wrap="none">
            <a:spAutoFit/>
          </a:bodyPr>
          <a:lstStyle/>
          <a:p>
            <a:r>
              <a:rPr lang="en-US" b="1" dirty="0" err="1" smtClean="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l.p.</a:t>
            </a:r>
            <a:endParaRPr lang="en-US" dirty="0"/>
          </a:p>
        </p:txBody>
      </p:sp>
      <p:sp>
        <p:nvSpPr>
          <p:cNvPr id="12" name="Taisnstūris 11"/>
          <p:cNvSpPr/>
          <p:nvPr/>
        </p:nvSpPr>
        <p:spPr>
          <a:xfrm>
            <a:off x="2926390" y="2422267"/>
            <a:ext cx="514886" cy="461665"/>
          </a:xfrm>
          <a:prstGeom prst="rect">
            <a:avLst/>
          </a:prstGeom>
        </p:spPr>
        <p:txBody>
          <a:bodyPr wrap="none">
            <a:spAutoFit/>
          </a:bodyPr>
          <a:lstStyle/>
          <a:p>
            <a:pPr algn="ctr" fontAlgn="base">
              <a:spcBef>
                <a:spcPct val="0"/>
              </a:spcBef>
              <a:spcAft>
                <a:spcPct val="0"/>
              </a:spcAft>
              <a:defRPr/>
            </a:pPr>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2.</a:t>
            </a:r>
            <a:endParaRPr lang="en-US" sz="2400"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Taisnstūris 12"/>
          <p:cNvSpPr/>
          <p:nvPr/>
        </p:nvSpPr>
        <p:spPr>
          <a:xfrm>
            <a:off x="2606431" y="3505200"/>
            <a:ext cx="567784" cy="353943"/>
          </a:xfrm>
          <a:prstGeom prst="rect">
            <a:avLst/>
          </a:prstGeom>
        </p:spPr>
        <p:txBody>
          <a:bodyPr wrap="none">
            <a:spAutoFit/>
          </a:bodyPr>
          <a:lstStyle/>
          <a:p>
            <a:r>
              <a:rPr lang="en-US" b="1" dirty="0" err="1" smtClean="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l.p.</a:t>
            </a:r>
            <a:endParaRPr lang="en-US" dirty="0"/>
          </a:p>
        </p:txBody>
      </p:sp>
      <p:sp>
        <p:nvSpPr>
          <p:cNvPr id="14" name="Taisnstūris 13"/>
          <p:cNvSpPr/>
          <p:nvPr/>
        </p:nvSpPr>
        <p:spPr>
          <a:xfrm>
            <a:off x="3689854" y="3260556"/>
            <a:ext cx="567784" cy="353943"/>
          </a:xfrm>
          <a:prstGeom prst="rect">
            <a:avLst/>
          </a:prstGeom>
        </p:spPr>
        <p:txBody>
          <a:bodyPr wrap="none">
            <a:spAutoFit/>
          </a:bodyPr>
          <a:lstStyle/>
          <a:p>
            <a:r>
              <a:rPr lang="en-US" b="1" dirty="0" err="1" smtClean="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l.p.</a:t>
            </a:r>
            <a:endParaRPr lang="en-US" dirty="0"/>
          </a:p>
        </p:txBody>
      </p:sp>
      <p:sp>
        <p:nvSpPr>
          <p:cNvPr id="15" name="Taisnstūris 14"/>
          <p:cNvSpPr/>
          <p:nvPr/>
        </p:nvSpPr>
        <p:spPr>
          <a:xfrm>
            <a:off x="5171371" y="2971799"/>
            <a:ext cx="567784" cy="353943"/>
          </a:xfrm>
          <a:prstGeom prst="rect">
            <a:avLst/>
          </a:prstGeom>
        </p:spPr>
        <p:txBody>
          <a:bodyPr wrap="none">
            <a:spAutoFit/>
          </a:bodyPr>
          <a:lstStyle/>
          <a:p>
            <a:r>
              <a:rPr lang="en-US" b="1" dirty="0" err="1" smtClean="0">
                <a:ln w="12700">
                  <a:solidFill>
                    <a:srgbClr val="FFFFFF">
                      <a:satMod val="155000"/>
                    </a:srgbClr>
                  </a:solidFill>
                  <a:prstDash val="solid"/>
                </a:ln>
                <a:solidFill>
                  <a:srgbClr val="2C2C2C"/>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l.p.</a:t>
            </a:r>
            <a:endParaRPr lang="en-US" dirty="0"/>
          </a:p>
        </p:txBody>
      </p:sp>
      <p:sp>
        <p:nvSpPr>
          <p:cNvPr id="16" name="Taisnstūris 15"/>
          <p:cNvSpPr/>
          <p:nvPr/>
        </p:nvSpPr>
        <p:spPr>
          <a:xfrm>
            <a:off x="2232472" y="2556391"/>
            <a:ext cx="404278" cy="461665"/>
          </a:xfrm>
          <a:prstGeom prst="rect">
            <a:avLst/>
          </a:prstGeom>
        </p:spPr>
        <p:txBody>
          <a:bodyPr wrap="none">
            <a:spAutoFit/>
          </a:bodyPr>
          <a:lstStyle/>
          <a:p>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7" name="Taisnstūris 16"/>
          <p:cNvSpPr/>
          <p:nvPr/>
        </p:nvSpPr>
        <p:spPr>
          <a:xfrm>
            <a:off x="3648123" y="2250817"/>
            <a:ext cx="514885" cy="461665"/>
          </a:xfrm>
          <a:prstGeom prst="rect">
            <a:avLst/>
          </a:prstGeom>
        </p:spPr>
        <p:txBody>
          <a:bodyPr wrap="none">
            <a:spAutoFit/>
          </a:bodyPr>
          <a:lstStyle/>
          <a:p>
            <a:pPr lvl="0" algn="ctr" fontAlgn="base">
              <a:spcBef>
                <a:spcPct val="0"/>
              </a:spcBef>
              <a:spcAft>
                <a:spcPct val="0"/>
              </a:spcAft>
              <a:defRPr/>
            </a:pPr>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3.</a:t>
            </a:r>
            <a:endParaRPr lang="en-US" sz="2400"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Taisnstūris 17"/>
          <p:cNvSpPr/>
          <p:nvPr/>
        </p:nvSpPr>
        <p:spPr>
          <a:xfrm>
            <a:off x="4339578" y="2573298"/>
            <a:ext cx="461986" cy="461665"/>
          </a:xfrm>
          <a:prstGeom prst="rect">
            <a:avLst/>
          </a:prstGeom>
        </p:spPr>
        <p:txBody>
          <a:bodyPr wrap="none">
            <a:spAutoFit/>
          </a:bodyPr>
          <a:lstStyle/>
          <a:p>
            <a:pPr algn="ctr" fontAlgn="base">
              <a:spcBef>
                <a:spcPct val="0"/>
              </a:spcBef>
              <a:spcAft>
                <a:spcPct val="0"/>
              </a:spcAft>
              <a:defRPr/>
            </a:pPr>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4</a:t>
            </a:r>
            <a:r>
              <a:rPr lang="en-US"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rPr>
              <a:t>.</a:t>
            </a:r>
            <a:endParaRPr lang="en-US"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endParaRPr>
          </a:p>
        </p:txBody>
      </p:sp>
      <p:sp>
        <p:nvSpPr>
          <p:cNvPr id="19" name="Taisnstūris 18"/>
          <p:cNvSpPr/>
          <p:nvPr/>
        </p:nvSpPr>
        <p:spPr>
          <a:xfrm>
            <a:off x="3507147" y="2787223"/>
            <a:ext cx="514886" cy="461665"/>
          </a:xfrm>
          <a:prstGeom prst="rect">
            <a:avLst/>
          </a:prstGeom>
        </p:spPr>
        <p:txBody>
          <a:bodyPr wrap="none">
            <a:spAutoFit/>
          </a:bodyPr>
          <a:lstStyle/>
          <a:p>
            <a:pPr algn="ctr" fontAlgn="base">
              <a:spcBef>
                <a:spcPct val="0"/>
              </a:spcBef>
              <a:spcAft>
                <a:spcPct val="0"/>
              </a:spcAft>
              <a:defRPr/>
            </a:pPr>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5.</a:t>
            </a:r>
            <a:endParaRPr lang="en-US" sz="2400"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Taisnstūris 19"/>
          <p:cNvSpPr/>
          <p:nvPr/>
        </p:nvSpPr>
        <p:spPr>
          <a:xfrm>
            <a:off x="2606431" y="2740967"/>
            <a:ext cx="461986" cy="461665"/>
          </a:xfrm>
          <a:prstGeom prst="rect">
            <a:avLst/>
          </a:prstGeom>
        </p:spPr>
        <p:txBody>
          <a:bodyPr wrap="none">
            <a:spAutoFit/>
          </a:bodyPr>
          <a:lstStyle/>
          <a:p>
            <a:pPr algn="ctr" fontAlgn="base">
              <a:spcBef>
                <a:spcPct val="0"/>
              </a:spcBef>
              <a:spcAft>
                <a:spcPct val="0"/>
              </a:spcAft>
              <a:defRPr/>
            </a:pPr>
            <a:r>
              <a:rPr lang="en-US" sz="24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6</a:t>
            </a:r>
            <a:r>
              <a:rPr lang="en-US"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rPr>
              <a:t>.</a:t>
            </a:r>
            <a:endParaRPr lang="en-US"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endParaRPr>
          </a:p>
        </p:txBody>
      </p:sp>
      <p:pic>
        <p:nvPicPr>
          <p:cNvPr id="21" name="Picture 5"/>
          <p:cNvPicPr>
            <a:picLocks noChangeAspect="1" noChangeArrowheads="1"/>
          </p:cNvPicPr>
          <p:nvPr/>
        </p:nvPicPr>
        <p:blipFill>
          <a:blip r:embed="rId4" cstate="print"/>
          <a:stretch>
            <a:fillRect/>
          </a:stretch>
        </p:blipFill>
        <p:spPr bwMode="auto">
          <a:xfrm>
            <a:off x="1371600" y="3202632"/>
            <a:ext cx="4105608" cy="3568149"/>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000000">
              <a:rot lat="19990501" lon="3967550" rev="16940941"/>
            </a:camera>
            <a:lightRig rig="twoPt" dir="t">
              <a:rot lat="0" lon="0" rev="7800000"/>
            </a:lightRig>
          </a:scene3d>
          <a:sp3d contourW="25400">
            <a:bevelT w="50800" h="16510"/>
            <a:contourClr>
              <a:schemeClr val="tx1"/>
            </a:contourClr>
          </a:sp3d>
        </p:spPr>
      </p:pic>
      <p:sp>
        <p:nvSpPr>
          <p:cNvPr id="22" name="Taisnstūris 21"/>
          <p:cNvSpPr/>
          <p:nvPr/>
        </p:nvSpPr>
        <p:spPr>
          <a:xfrm rot="721199">
            <a:off x="1701180" y="5181845"/>
            <a:ext cx="2965877" cy="400110"/>
          </a:xfrm>
          <a:prstGeom prst="rect">
            <a:avLst/>
          </a:prstGeom>
        </p:spPr>
        <p:txBody>
          <a:bodyPr wrap="none">
            <a:spAutoFit/>
          </a:bodyPr>
          <a:lstStyle/>
          <a:p>
            <a:pPr algn="ctr" fontAlgn="base">
              <a:spcBef>
                <a:spcPct val="0"/>
              </a:spcBef>
              <a:spcAft>
                <a:spcPct val="0"/>
              </a:spcAft>
              <a:defRPr/>
            </a:pPr>
            <a:r>
              <a:rPr lang="en-US" sz="2000" b="1" dirty="0" smtClean="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Restricted territory</a:t>
            </a:r>
            <a:endParaRPr lang="en-US" sz="2000" b="1" dirty="0">
              <a:ln w="12700">
                <a:solidFill>
                  <a:srgbClr val="FFFFFF">
                    <a:satMod val="155000"/>
                  </a:srgbClr>
                </a:solidFill>
                <a:prstDash val="solid"/>
              </a:ln>
              <a:solidFill>
                <a:srgbClr val="FF0000"/>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Taisnstūris 22"/>
          <p:cNvSpPr/>
          <p:nvPr/>
        </p:nvSpPr>
        <p:spPr>
          <a:xfrm>
            <a:off x="5172430" y="2266949"/>
            <a:ext cx="1327608" cy="400110"/>
          </a:xfrm>
          <a:prstGeom prst="rect">
            <a:avLst/>
          </a:prstGeom>
        </p:spPr>
        <p:txBody>
          <a:bodyPr wrap="none">
            <a:spAutoFit/>
          </a:bodyPr>
          <a:lstStyle/>
          <a:p>
            <a:pPr fontAlgn="base">
              <a:spcBef>
                <a:spcPct val="0"/>
              </a:spcBef>
              <a:spcAft>
                <a:spcPct val="0"/>
              </a:spcAft>
            </a:pPr>
            <a:r>
              <a:rPr lang="en-US" altLang="lv-LV" sz="2000" dirty="0" smtClean="0">
                <a:solidFill>
                  <a:srgbClr val="2C2C2C"/>
                </a:solidFill>
                <a:latin typeface="Verdana" panose="020B0604030504040204" pitchFamily="34" charset="0"/>
                <a:ea typeface="Verdana" panose="020B0604030504040204" pitchFamily="34" charset="0"/>
                <a:cs typeface="Verdana" panose="020B0604030504040204" pitchFamily="34" charset="0"/>
              </a:rPr>
              <a:t>Cadastre</a:t>
            </a:r>
            <a:endParaRPr lang="en-US" altLang="lv-LV" sz="2000" dirty="0">
              <a:solidFill>
                <a:srgbClr val="2C2C2C"/>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aisnstūris 23"/>
          <p:cNvSpPr/>
          <p:nvPr/>
        </p:nvSpPr>
        <p:spPr>
          <a:xfrm>
            <a:off x="5424364" y="4417306"/>
            <a:ext cx="795924" cy="400110"/>
          </a:xfrm>
          <a:prstGeom prst="rect">
            <a:avLst/>
          </a:prstGeom>
        </p:spPr>
        <p:txBody>
          <a:bodyPr wrap="none">
            <a:spAutoFit/>
          </a:bodyPr>
          <a:lstStyle/>
          <a:p>
            <a:pPr fontAlgn="base">
              <a:spcBef>
                <a:spcPct val="0"/>
              </a:spcBef>
              <a:spcAft>
                <a:spcPct val="0"/>
              </a:spcAft>
            </a:pPr>
            <a:r>
              <a:rPr lang="en-US" altLang="lv-LV" sz="2000" dirty="0" smtClean="0">
                <a:solidFill>
                  <a:srgbClr val="2C2C2C"/>
                </a:solidFill>
                <a:latin typeface="Verdana" panose="020B0604030504040204" pitchFamily="34" charset="0"/>
                <a:ea typeface="Verdana" panose="020B0604030504040204" pitchFamily="34" charset="0"/>
                <a:cs typeface="Verdana" panose="020B0604030504040204" pitchFamily="34" charset="0"/>
              </a:rPr>
              <a:t>RTIS</a:t>
            </a:r>
            <a:endParaRPr lang="en-US" altLang="lv-LV" sz="2000" dirty="0">
              <a:solidFill>
                <a:srgbClr val="2C2C2C"/>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5" name="Straight Arrow Connector 52"/>
          <p:cNvCxnSpPr/>
          <p:nvPr/>
        </p:nvCxnSpPr>
        <p:spPr>
          <a:xfrm flipV="1">
            <a:off x="2434611" y="2971800"/>
            <a:ext cx="0" cy="2117943"/>
          </a:xfrm>
          <a:prstGeom prst="straightConnector1">
            <a:avLst/>
          </a:prstGeom>
          <a:noFill/>
          <a:ln w="9525" cap="flat" cmpd="sng" algn="ctr">
            <a:solidFill>
              <a:srgbClr val="323232">
                <a:lumMod val="50000"/>
              </a:srgbClr>
            </a:solidFill>
            <a:prstDash val="lgDash"/>
            <a:tailEnd type="arrow"/>
          </a:ln>
          <a:effectLst/>
        </p:spPr>
      </p:cxnSp>
      <p:cxnSp>
        <p:nvCxnSpPr>
          <p:cNvPr id="26" name="Straight Arrow Connector 53"/>
          <p:cNvCxnSpPr/>
          <p:nvPr/>
        </p:nvCxnSpPr>
        <p:spPr>
          <a:xfrm flipH="1" flipV="1">
            <a:off x="3516965" y="2486798"/>
            <a:ext cx="47918" cy="2057043"/>
          </a:xfrm>
          <a:prstGeom prst="straightConnector1">
            <a:avLst/>
          </a:prstGeom>
          <a:noFill/>
          <a:ln w="9525" cap="flat" cmpd="sng" algn="ctr">
            <a:solidFill>
              <a:srgbClr val="323232">
                <a:lumMod val="50000"/>
              </a:srgbClr>
            </a:solidFill>
            <a:prstDash val="lgDash"/>
            <a:tailEnd type="arrow"/>
          </a:ln>
          <a:effectLst/>
        </p:spPr>
      </p:cxnSp>
      <p:cxnSp>
        <p:nvCxnSpPr>
          <p:cNvPr id="27" name="Straight Arrow Connector 51"/>
          <p:cNvCxnSpPr/>
          <p:nvPr/>
        </p:nvCxnSpPr>
        <p:spPr>
          <a:xfrm flipH="1" flipV="1">
            <a:off x="4232444" y="3341132"/>
            <a:ext cx="50388" cy="2144196"/>
          </a:xfrm>
          <a:prstGeom prst="straightConnector1">
            <a:avLst/>
          </a:prstGeom>
          <a:noFill/>
          <a:ln w="9525" cap="flat" cmpd="sng" algn="ctr">
            <a:solidFill>
              <a:srgbClr val="323232">
                <a:lumMod val="50000"/>
              </a:srgbClr>
            </a:solidFill>
            <a:prstDash val="lgDash"/>
            <a:tailEnd type="arrow"/>
          </a:ln>
          <a:effectLst/>
        </p:spPr>
      </p:cxnSp>
      <p:cxnSp>
        <p:nvCxnSpPr>
          <p:cNvPr id="28" name="Straight Arrow Connector 50"/>
          <p:cNvCxnSpPr/>
          <p:nvPr/>
        </p:nvCxnSpPr>
        <p:spPr>
          <a:xfrm rot="5400000" flipH="1" flipV="1">
            <a:off x="4155636" y="3839974"/>
            <a:ext cx="2073275" cy="1587"/>
          </a:xfrm>
          <a:prstGeom prst="straightConnector1">
            <a:avLst/>
          </a:prstGeom>
          <a:noFill/>
          <a:ln w="9525" cap="flat" cmpd="sng" algn="ctr">
            <a:solidFill>
              <a:srgbClr val="323232">
                <a:lumMod val="50000"/>
              </a:srgbClr>
            </a:solidFill>
            <a:prstDash val="lgDash"/>
            <a:tailEnd type="arrow"/>
          </a:ln>
          <a:effectLst/>
        </p:spPr>
      </p:cxnSp>
      <p:sp>
        <p:nvSpPr>
          <p:cNvPr id="29" name="Taisnstūris ar noapaļotiem stūriem 28"/>
          <p:cNvSpPr/>
          <p:nvPr/>
        </p:nvSpPr>
        <p:spPr>
          <a:xfrm>
            <a:off x="6500038" y="2990486"/>
            <a:ext cx="2215636" cy="1700561"/>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lgn="ctr"/>
            <a:r>
              <a:rPr lang="en-US" sz="1600" b="1" dirty="0" smtClean="0">
                <a:solidFill>
                  <a:srgbClr val="323232"/>
                </a:solidFill>
                <a:latin typeface="Verdana" panose="020B0604030504040204" pitchFamily="34" charset="0"/>
                <a:ea typeface="Verdana" panose="020B0604030504040204" pitchFamily="34" charset="0"/>
                <a:cs typeface="Verdana" panose="020B0604030504040204" pitchFamily="34" charset="0"/>
              </a:rPr>
              <a:t>Result after intersection</a:t>
            </a:r>
          </a:p>
          <a:p>
            <a:pPr marL="177800" lvl="1" algn="ctr"/>
            <a:r>
              <a:rPr lang="en-US" sz="1600" b="1" dirty="0" smtClean="0">
                <a:solidFill>
                  <a:srgbClr val="323232"/>
                </a:solidFill>
                <a:latin typeface="Verdana" panose="020B0604030504040204" pitchFamily="34" charset="0"/>
                <a:ea typeface="Verdana" panose="020B0604030504040204" pitchFamily="34" charset="0"/>
                <a:cs typeface="Verdana" panose="020B0604030504040204" pitchFamily="34" charset="0"/>
              </a:rPr>
              <a:t>=</a:t>
            </a:r>
          </a:p>
          <a:p>
            <a:pPr marL="177800" lvl="1" algn="ctr"/>
            <a:r>
              <a:rPr lang="en-US" sz="1600" b="1" dirty="0" smtClean="0">
                <a:solidFill>
                  <a:srgbClr val="323232"/>
                </a:solidFill>
                <a:latin typeface="Verdana" panose="020B0604030504040204" pitchFamily="34" charset="0"/>
                <a:ea typeface="Verdana" panose="020B0604030504040204" pitchFamily="34" charset="0"/>
                <a:cs typeface="Verdana" panose="020B0604030504040204" pitchFamily="34" charset="0"/>
              </a:rPr>
              <a:t>Encumbrance in Cadastre </a:t>
            </a:r>
            <a:endParaRPr lang="en-US" sz="1600" b="1" dirty="0">
              <a:solidFill>
                <a:srgbClr val="32323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4436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443" y="308660"/>
            <a:ext cx="6096000" cy="1066799"/>
          </a:xfrm>
        </p:spPr>
        <p:txBody>
          <a:bodyPr/>
          <a:lstStyle/>
          <a:p>
            <a:r>
              <a:rPr lang="en-US" dirty="0" smtClean="0"/>
              <a:t>Intersection result</a:t>
            </a:r>
            <a:endParaRPr lang="en-US" dirty="0"/>
          </a:p>
        </p:txBody>
      </p:sp>
      <p:sp>
        <p:nvSpPr>
          <p:cNvPr id="7" name="Slide Number Placeholder 6"/>
          <p:cNvSpPr>
            <a:spLocks noGrp="1"/>
          </p:cNvSpPr>
          <p:nvPr>
            <p:ph type="sldNum" sz="quarter" idx="13"/>
          </p:nvPr>
        </p:nvSpPr>
        <p:spPr/>
        <p:txBody>
          <a:bodyPr/>
          <a:lstStyle/>
          <a:p>
            <a:pPr>
              <a:defRPr/>
            </a:pPr>
            <a:fld id="{3625AA3D-90EC-4F88-A53D-F574A443351A}" type="slidenum">
              <a:rPr lang="en-US" altLang="en-US" smtClean="0"/>
              <a:pPr>
                <a:defRPr/>
              </a:pPr>
              <a:t>13</a:t>
            </a:fld>
            <a:endParaRPr lang="en-US" altLang="en-US" dirty="0"/>
          </a:p>
        </p:txBody>
      </p:sp>
      <p:pic>
        <p:nvPicPr>
          <p:cNvPr id="8" name="Picture 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9758" y="1533768"/>
            <a:ext cx="8141134" cy="466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127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ACEA95-D926-4968-A310-556EBEDF0437}" type="slidenum">
              <a:rPr lang="en-US" altLang="en-US"/>
              <a:pPr/>
              <a:t>14</a:t>
            </a:fld>
            <a:endParaRPr lang="en-US" altLang="en-US" dirty="0"/>
          </a:p>
        </p:txBody>
      </p:sp>
      <p:sp>
        <p:nvSpPr>
          <p:cNvPr id="3" name="Title 1"/>
          <p:cNvSpPr>
            <a:spLocks noGrp="1"/>
          </p:cNvSpPr>
          <p:nvPr>
            <p:ph type="title"/>
          </p:nvPr>
        </p:nvSpPr>
        <p:spPr>
          <a:xfrm>
            <a:off x="2046288" y="174625"/>
            <a:ext cx="6640512" cy="892175"/>
          </a:xfrm>
        </p:spPr>
        <p:txBody>
          <a:bodyPr/>
          <a:lstStyle/>
          <a:p>
            <a:pPr algn="ctr"/>
            <a:r>
              <a:rPr lang="en-US" altLang="lv-LV" b="1" dirty="0" smtClean="0"/>
              <a:t>Cadastral map after intersection</a:t>
            </a:r>
            <a:r>
              <a:rPr lang="en-US" altLang="lv-LV" sz="2000" b="1" dirty="0" smtClean="0"/>
              <a:t/>
            </a:r>
            <a:br>
              <a:rPr lang="en-US" altLang="lv-LV" sz="2000" b="1" dirty="0" smtClean="0"/>
            </a:br>
            <a:endParaRPr lang="en-US" altLang="lv-LV" sz="2000" b="1" dirty="0" smtClean="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37500" y="690562"/>
            <a:ext cx="2889250" cy="4930775"/>
          </a:xfrm>
          <a:noFill/>
        </p:spPr>
      </p:pic>
      <p:sp>
        <p:nvSpPr>
          <p:cNvPr id="5" name="Title 1"/>
          <p:cNvSpPr txBox="1">
            <a:spLocks/>
          </p:cNvSpPr>
          <p:nvPr/>
        </p:nvSpPr>
        <p:spPr bwMode="auto">
          <a:xfrm>
            <a:off x="3875088" y="2379663"/>
            <a:ext cx="4964112"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itchFamily="34" charset="0"/>
              <a:buChar char="•"/>
              <a:defRPr sz="3300">
                <a:solidFill>
                  <a:schemeClr val="tx1"/>
                </a:solidFill>
                <a:latin typeface="Times New Roman" pitchFamily="18" charset="0"/>
              </a:defRPr>
            </a:lvl1pPr>
            <a:lvl2pPr marL="762000" indent="-292100">
              <a:spcBef>
                <a:spcPct val="20000"/>
              </a:spcBef>
              <a:buFont typeface="Arial" pitchFamily="34" charset="0"/>
              <a:buChar char="–"/>
              <a:defRPr sz="2900">
                <a:solidFill>
                  <a:schemeClr val="tx1"/>
                </a:solidFill>
                <a:latin typeface="Times New Roman" pitchFamily="18" charset="0"/>
              </a:defRPr>
            </a:lvl2pPr>
            <a:lvl3pPr marL="1173163" indent="-233363">
              <a:spcBef>
                <a:spcPct val="20000"/>
              </a:spcBef>
              <a:buFont typeface="Arial" pitchFamily="34" charset="0"/>
              <a:buChar char="•"/>
              <a:defRPr sz="2500">
                <a:solidFill>
                  <a:schemeClr val="tx1"/>
                </a:solidFill>
                <a:latin typeface="Times New Roman" pitchFamily="18" charset="0"/>
              </a:defRPr>
            </a:lvl3pPr>
            <a:lvl4pPr marL="1643063" indent="-233363">
              <a:spcBef>
                <a:spcPct val="20000"/>
              </a:spcBef>
              <a:buFont typeface="Arial" pitchFamily="34" charset="0"/>
              <a:buChar char="–"/>
              <a:defRPr sz="1900">
                <a:solidFill>
                  <a:schemeClr val="tx1"/>
                </a:solidFill>
                <a:latin typeface="Times New Roman" pitchFamily="18" charset="0"/>
              </a:defRPr>
            </a:lvl4pPr>
            <a:lvl5pPr marL="2112963" indent="-233363">
              <a:spcBef>
                <a:spcPct val="20000"/>
              </a:spcBef>
              <a:buFont typeface="Arial" pitchFamily="34"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pitchFamily="34" charset="0"/>
              <a:buChar char="»"/>
              <a:defRPr sz="1900">
                <a:solidFill>
                  <a:schemeClr val="tx1"/>
                </a:solidFill>
                <a:latin typeface="Times New Roman" pitchFamily="18" charset="0"/>
              </a:defRPr>
            </a:lvl9pPr>
          </a:lstStyle>
          <a:p>
            <a:pPr algn="just">
              <a:spcBef>
                <a:spcPct val="0"/>
              </a:spcBef>
              <a:buFontTx/>
              <a:buNone/>
            </a:pPr>
            <a:endParaRPr lang="en-US" altLang="lv-LV" sz="1800" dirty="0" smtClean="0">
              <a:latin typeface="Verdana" pitchFamily="34" charset="0"/>
              <a:ea typeface="Verdana" pitchFamily="34" charset="0"/>
              <a:cs typeface="Verdana" pitchFamily="34" charset="0"/>
            </a:endParaRPr>
          </a:p>
          <a:p>
            <a:pPr algn="just">
              <a:spcBef>
                <a:spcPct val="0"/>
              </a:spcBef>
              <a:buFontTx/>
              <a:buNone/>
            </a:pPr>
            <a:endParaRPr lang="en-US" altLang="lv-LV" sz="1800" dirty="0" smtClean="0">
              <a:latin typeface="Verdana" pitchFamily="34" charset="0"/>
              <a:ea typeface="Verdana" pitchFamily="34" charset="0"/>
              <a:cs typeface="Verdana" pitchFamily="34" charset="0"/>
            </a:endParaRPr>
          </a:p>
          <a:p>
            <a:pPr algn="just">
              <a:spcBef>
                <a:spcPct val="0"/>
              </a:spcBef>
              <a:buFontTx/>
              <a:buNone/>
            </a:pPr>
            <a:endParaRPr lang="en-US" altLang="lv-LV" sz="1800" dirty="0">
              <a:latin typeface="Verdana" pitchFamily="34" charset="0"/>
              <a:ea typeface="Verdana" pitchFamily="34" charset="0"/>
              <a:cs typeface="Verdana" pitchFamily="34" charset="0"/>
            </a:endParaRPr>
          </a:p>
        </p:txBody>
      </p:sp>
      <p:pic>
        <p:nvPicPr>
          <p:cNvPr id="8" name="Picture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652201" y="690562"/>
            <a:ext cx="2715216" cy="4886325"/>
          </a:xfrm>
          <a:noFill/>
        </p:spPr>
      </p:pic>
      <p:sp>
        <p:nvSpPr>
          <p:cNvPr id="7" name="Taisnstūris ar noapaļotiem stūriem 28"/>
          <p:cNvSpPr/>
          <p:nvPr/>
        </p:nvSpPr>
        <p:spPr>
          <a:xfrm>
            <a:off x="512956" y="5621336"/>
            <a:ext cx="3973319" cy="1008064"/>
          </a:xfrm>
          <a:prstGeom prst="roundRect">
            <a:avLst>
              <a:gd name="adj" fmla="val 9773"/>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200" b="1" dirty="0" smtClean="0">
              <a:solidFill>
                <a:schemeClr val="tx1"/>
              </a:solidFill>
              <a:latin typeface="Verdana" pitchFamily="34" charset="0"/>
              <a:ea typeface="Verdana" pitchFamily="34" charset="0"/>
              <a:cs typeface="Verdana" pitchFamily="34" charset="0"/>
            </a:endParaRPr>
          </a:p>
          <a:p>
            <a:pPr algn="just"/>
            <a:r>
              <a:rPr lang="en-US" altLang="lv-LV" sz="1200" b="1" dirty="0" smtClean="0">
                <a:solidFill>
                  <a:schemeClr val="tx1"/>
                </a:solidFill>
                <a:latin typeface="Verdana" pitchFamily="34" charset="0"/>
                <a:ea typeface="Verdana" pitchFamily="34" charset="0"/>
                <a:cs typeface="Verdana" pitchFamily="34" charset="0"/>
              </a:rPr>
              <a:t>Land parcel from cadastral map where are depicted encumbrances from intersected data of </a:t>
            </a:r>
            <a:r>
              <a:rPr lang="lv-LV" altLang="lv-LV" sz="1200" b="1" dirty="0" smtClean="0">
                <a:solidFill>
                  <a:schemeClr val="tx1"/>
                </a:solidFill>
                <a:latin typeface="Verdana" pitchFamily="34" charset="0"/>
                <a:ea typeface="Verdana" pitchFamily="34" charset="0"/>
                <a:cs typeface="Verdana" pitchFamily="34" charset="0"/>
              </a:rPr>
              <a:t>RTIS</a:t>
            </a:r>
            <a:r>
              <a:rPr lang="en-US" altLang="lv-LV" sz="1200" b="1" dirty="0" smtClean="0">
                <a:solidFill>
                  <a:schemeClr val="tx1"/>
                </a:solidFill>
                <a:latin typeface="Verdana" pitchFamily="34" charset="0"/>
                <a:ea typeface="Verdana" pitchFamily="34" charset="0"/>
                <a:cs typeface="Verdana" pitchFamily="34" charset="0"/>
              </a:rPr>
              <a:t>.</a:t>
            </a:r>
          </a:p>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400" b="1" dirty="0">
              <a:solidFill>
                <a:schemeClr val="tx1"/>
              </a:solidFill>
              <a:latin typeface="Verdana" pitchFamily="34" charset="0"/>
              <a:ea typeface="Verdana" pitchFamily="34" charset="0"/>
              <a:cs typeface="Verdana" pitchFamily="34" charset="0"/>
            </a:endParaRPr>
          </a:p>
        </p:txBody>
      </p:sp>
      <p:sp>
        <p:nvSpPr>
          <p:cNvPr id="9" name="Taisnstūris ar noapaļotiem stūriem 28"/>
          <p:cNvSpPr/>
          <p:nvPr/>
        </p:nvSpPr>
        <p:spPr>
          <a:xfrm>
            <a:off x="4737801" y="5630863"/>
            <a:ext cx="3796599" cy="998537"/>
          </a:xfrm>
          <a:prstGeom prst="roundRect">
            <a:avLst>
              <a:gd name="adj" fmla="val 9773"/>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r>
              <a:rPr lang="en-US" altLang="lv-LV" sz="1200" b="1" dirty="0" smtClean="0">
                <a:solidFill>
                  <a:schemeClr val="tx1"/>
                </a:solidFill>
                <a:latin typeface="Verdana" pitchFamily="34" charset="0"/>
                <a:ea typeface="Verdana" pitchFamily="34" charset="0"/>
                <a:cs typeface="Verdana" pitchFamily="34" charset="0"/>
              </a:rPr>
              <a:t>Land parcel from cadastral map where are shown encumbered and unencumbered areas.</a:t>
            </a:r>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400" b="1" dirty="0" smtClean="0">
              <a:solidFill>
                <a:schemeClr val="tx1"/>
              </a:solidFill>
              <a:latin typeface="Verdana" pitchFamily="34" charset="0"/>
              <a:ea typeface="Verdana" pitchFamily="34" charset="0"/>
              <a:cs typeface="Verdana" pitchFamily="34" charset="0"/>
            </a:endParaRPr>
          </a:p>
          <a:p>
            <a:pPr algn="just"/>
            <a:endParaRPr lang="en-US" altLang="lv-LV"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1150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304801"/>
            <a:ext cx="7225990" cy="1066799"/>
          </a:xfrm>
        </p:spPr>
        <p:txBody>
          <a:bodyPr>
            <a:noAutofit/>
          </a:bodyPr>
          <a:lstStyle/>
          <a:p>
            <a:pPr algn="ctr"/>
            <a:r>
              <a:rPr lang="en-US" altLang="lv-LV" dirty="0" smtClean="0"/>
              <a:t>Future vision for frequency of data registration and updating in Cadastre</a:t>
            </a:r>
            <a:br>
              <a:rPr lang="en-US" altLang="lv-LV" dirty="0" smtClean="0"/>
            </a:br>
            <a:endParaRPr lang="en-US" b="0" dirty="0"/>
          </a:p>
        </p:txBody>
      </p:sp>
      <p:sp>
        <p:nvSpPr>
          <p:cNvPr id="9" name="Slide Number Placeholder 8"/>
          <p:cNvSpPr>
            <a:spLocks noGrp="1"/>
          </p:cNvSpPr>
          <p:nvPr>
            <p:ph type="sldNum" sz="quarter" idx="18"/>
          </p:nvPr>
        </p:nvSpPr>
        <p:spPr/>
        <p:txBody>
          <a:bodyPr/>
          <a:lstStyle/>
          <a:p>
            <a:pPr>
              <a:defRPr/>
            </a:pPr>
            <a:fld id="{E0861686-6879-42D2-86EC-907027C1F995}" type="slidenum">
              <a:rPr lang="en-US" altLang="en-US" smtClean="0"/>
              <a:pPr>
                <a:defRPr/>
              </a:pPr>
              <a:t>15</a:t>
            </a:fld>
            <a:endParaRPr lang="en-US" altLang="en-US" dirty="0"/>
          </a:p>
        </p:txBody>
      </p:sp>
      <p:sp>
        <p:nvSpPr>
          <p:cNvPr id="11" name="Content Placeholder 2"/>
          <p:cNvSpPr>
            <a:spLocks noGrp="1"/>
          </p:cNvSpPr>
          <p:nvPr>
            <p:ph idx="1"/>
          </p:nvPr>
        </p:nvSpPr>
        <p:spPr>
          <a:xfrm>
            <a:off x="1806498" y="5045923"/>
            <a:ext cx="6794810" cy="896280"/>
          </a:xfrm>
        </p:spPr>
        <p:txBody>
          <a:bodyPr>
            <a:normAutofit lnSpcReduction="10000"/>
          </a:bodyPr>
          <a:lstStyle/>
          <a:p>
            <a:pPr marL="0" indent="0" algn="just">
              <a:buNone/>
            </a:pPr>
            <a:r>
              <a:rPr lang="en-US" altLang="lv-LV" sz="1800" dirty="0" smtClean="0"/>
              <a:t>Since the new registration of encumbrances affect the Cadastral Value of Real Property, it is necessary to change mass valuation model.</a:t>
            </a:r>
          </a:p>
        </p:txBody>
      </p:sp>
      <p:sp>
        <p:nvSpPr>
          <p:cNvPr id="4" name="Taisnstūris 3"/>
          <p:cNvSpPr/>
          <p:nvPr/>
        </p:nvSpPr>
        <p:spPr>
          <a:xfrm>
            <a:off x="1806498" y="1760551"/>
            <a:ext cx="6794810" cy="2031325"/>
          </a:xfrm>
          <a:prstGeom prst="rect">
            <a:avLst/>
          </a:prstGeom>
        </p:spPr>
        <p:txBody>
          <a:bodyPr wrap="square">
            <a:spAutoFit/>
          </a:bodyPr>
          <a:lstStyle/>
          <a:p>
            <a:pPr lvl="0"/>
            <a:r>
              <a:rPr lang="en-US" altLang="lv-LV" sz="1800" dirty="0" smtClean="0">
                <a:latin typeface="Verdana" panose="020B0604030504040204" pitchFamily="34" charset="0"/>
                <a:ea typeface="Verdana" panose="020B0604030504040204" pitchFamily="34" charset="0"/>
                <a:cs typeface="Verdana" panose="020B0604030504040204" pitchFamily="34" charset="0"/>
              </a:rPr>
              <a:t>Mass update with encumbrances from intersection with  Restricted Territories IS data twice a year:</a:t>
            </a:r>
          </a:p>
          <a:p>
            <a:pPr lvl="0"/>
            <a:endParaRPr lang="en-US" altLang="lv-LV" sz="1800" dirty="0" smtClean="0">
              <a:latin typeface="Verdana" panose="020B0604030504040204" pitchFamily="34" charset="0"/>
              <a:ea typeface="Verdana" panose="020B0604030504040204" pitchFamily="34" charset="0"/>
              <a:cs typeface="Verdana" panose="020B0604030504040204" pitchFamily="34" charset="0"/>
            </a:endParaRPr>
          </a:p>
          <a:p>
            <a:pPr marL="1223963" lvl="2" indent="-285750">
              <a:buFont typeface="Arial" panose="020B0604020202020204" pitchFamily="34" charset="0"/>
              <a:buChar char="•"/>
            </a:pPr>
            <a:r>
              <a:rPr lang="en-US" altLang="lv-LV" sz="1800" dirty="0" smtClean="0">
                <a:latin typeface="Verdana" panose="020B0604030504040204" pitchFamily="34" charset="0"/>
                <a:ea typeface="Verdana" panose="020B0604030504040204" pitchFamily="34" charset="0"/>
                <a:cs typeface="Verdana" panose="020B0604030504040204" pitchFamily="34" charset="0"/>
              </a:rPr>
              <a:t>1st of May,</a:t>
            </a:r>
          </a:p>
          <a:p>
            <a:pPr marL="1223963" lvl="2" indent="-285750">
              <a:buFont typeface="Arial" panose="020B0604020202020204" pitchFamily="34" charset="0"/>
              <a:buChar char="•"/>
            </a:pPr>
            <a:endParaRPr lang="en-US" altLang="lv-LV" sz="1800" dirty="0" smtClean="0">
              <a:latin typeface="Verdana" panose="020B0604030504040204" pitchFamily="34" charset="0"/>
              <a:ea typeface="Verdana" panose="020B0604030504040204" pitchFamily="34" charset="0"/>
              <a:cs typeface="Verdana" panose="020B0604030504040204" pitchFamily="34" charset="0"/>
            </a:endParaRPr>
          </a:p>
          <a:p>
            <a:pPr marL="1223963" lvl="2" indent="-285750" algn="just">
              <a:buFont typeface="Arial" panose="020B0604020202020204"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1st of December.</a:t>
            </a:r>
          </a:p>
          <a:p>
            <a:pPr marL="1223963" lvl="2" indent="-285750">
              <a:buFont typeface="Arial" panose="020B0604020202020204" pitchFamily="34" charset="0"/>
              <a:buChar char="•"/>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5" name="Taisnstūris 4"/>
          <p:cNvSpPr/>
          <p:nvPr/>
        </p:nvSpPr>
        <p:spPr>
          <a:xfrm>
            <a:off x="1806498" y="3791876"/>
            <a:ext cx="6727902" cy="923330"/>
          </a:xfrm>
          <a:prstGeom prst="rect">
            <a:avLst/>
          </a:prstGeom>
        </p:spPr>
        <p:txBody>
          <a:bodyPr wrap="square">
            <a:spAutoFit/>
          </a:bodyPr>
          <a:lstStyle/>
          <a:p>
            <a:pPr lvl="0" algn="just"/>
            <a:r>
              <a:rPr lang="en-US" altLang="lv-LV" sz="1800" dirty="0" smtClean="0">
                <a:latin typeface="Verdana" panose="020B0604030504040204" pitchFamily="34" charset="0"/>
                <a:ea typeface="Verdana" panose="020B0604030504040204" pitchFamily="34" charset="0"/>
                <a:cs typeface="Verdana" panose="020B0604030504040204" pitchFamily="34" charset="0"/>
              </a:rPr>
              <a:t>If information in Cadastre is changed, also encumbrances from intersection with Restricted Territories IS data is updated.</a:t>
            </a:r>
            <a:endParaRPr lang="en-US" altLang="lv-LV"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836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98" y="304801"/>
            <a:ext cx="7225990" cy="1066799"/>
          </a:xfrm>
        </p:spPr>
        <p:txBody>
          <a:bodyPr>
            <a:noAutofit/>
          </a:bodyPr>
          <a:lstStyle/>
          <a:p>
            <a:pPr algn="ctr"/>
            <a:r>
              <a:rPr lang="en-US" dirty="0" smtClean="0"/>
              <a:t>Research: number of encumbrances in Cadastre now/after intersection with RTIS</a:t>
            </a:r>
            <a:r>
              <a:rPr lang="en-US" altLang="lv-LV" dirty="0" smtClean="0"/>
              <a:t/>
            </a:r>
            <a:br>
              <a:rPr lang="en-US" altLang="lv-LV" dirty="0" smtClean="0"/>
            </a:br>
            <a:endParaRPr lang="en-US" b="0" dirty="0"/>
          </a:p>
        </p:txBody>
      </p:sp>
      <p:sp>
        <p:nvSpPr>
          <p:cNvPr id="9" name="Slide Number Placeholder 8"/>
          <p:cNvSpPr>
            <a:spLocks noGrp="1"/>
          </p:cNvSpPr>
          <p:nvPr>
            <p:ph type="sldNum" sz="quarter" idx="18"/>
          </p:nvPr>
        </p:nvSpPr>
        <p:spPr/>
        <p:txBody>
          <a:bodyPr/>
          <a:lstStyle/>
          <a:p>
            <a:pPr>
              <a:defRPr/>
            </a:pPr>
            <a:fld id="{E0861686-6879-42D2-86EC-907027C1F995}" type="slidenum">
              <a:rPr lang="en-US" altLang="en-US" smtClean="0"/>
              <a:pPr>
                <a:defRPr/>
              </a:pPr>
              <a:t>16</a:t>
            </a:fld>
            <a:endParaRPr lang="en-US" altLang="en-US" dirty="0"/>
          </a:p>
        </p:txBody>
      </p:sp>
      <p:graphicFrame>
        <p:nvGraphicFramePr>
          <p:cNvPr id="8" name="Diagramma 7"/>
          <p:cNvGraphicFramePr>
            <a:graphicFrameLocks/>
          </p:cNvGraphicFramePr>
          <p:nvPr>
            <p:extLst>
              <p:ext uri="{D42A27DB-BD31-4B8C-83A1-F6EECF244321}">
                <p14:modId xmlns:p14="http://schemas.microsoft.com/office/powerpoint/2010/main" val="4206393276"/>
              </p:ext>
            </p:extLst>
          </p:nvPr>
        </p:nvGraphicFramePr>
        <p:xfrm>
          <a:off x="1600200" y="1604960"/>
          <a:ext cx="6934200" cy="502444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ular Callout 5"/>
          <p:cNvSpPr/>
          <p:nvPr/>
        </p:nvSpPr>
        <p:spPr>
          <a:xfrm>
            <a:off x="4872037" y="2009773"/>
            <a:ext cx="1857376" cy="619125"/>
          </a:xfrm>
          <a:prstGeom prst="wedgeRoundRectCallout">
            <a:avLst>
              <a:gd name="adj1" fmla="val -64126"/>
              <a:gd name="adj2" fmla="val 13042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accent2">
                    <a:lumMod val="75000"/>
                  </a:schemeClr>
                </a:solidFill>
                <a:latin typeface="Verdana" panose="020B0604030504040204" pitchFamily="34" charset="0"/>
              </a:rPr>
              <a:t>408% more</a:t>
            </a:r>
          </a:p>
          <a:p>
            <a:pPr algn="ctr"/>
            <a:r>
              <a:rPr lang="en-US" sz="1400" b="1" dirty="0" smtClean="0">
                <a:solidFill>
                  <a:schemeClr val="accent2">
                    <a:lumMod val="75000"/>
                  </a:schemeClr>
                </a:solidFill>
                <a:latin typeface="Verdana" panose="020B0604030504040204" pitchFamily="34" charset="0"/>
              </a:rPr>
              <a:t>than now</a:t>
            </a:r>
            <a:endParaRPr lang="en-US" sz="1400" b="1" dirty="0">
              <a:solidFill>
                <a:schemeClr val="accent2">
                  <a:lumMod val="75000"/>
                </a:schemeClr>
              </a:solidFill>
              <a:latin typeface="Verdana" panose="020B0604030504040204" pitchFamily="34" charset="0"/>
            </a:endParaRPr>
          </a:p>
        </p:txBody>
      </p:sp>
    </p:spTree>
    <p:extLst>
      <p:ext uri="{BB962C8B-B14F-4D97-AF65-F5344CB8AC3E}">
        <p14:creationId xmlns:p14="http://schemas.microsoft.com/office/powerpoint/2010/main" val="4204745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8"/>
          </p:nvPr>
        </p:nvSpPr>
        <p:spPr/>
        <p:txBody>
          <a:bodyPr/>
          <a:lstStyle/>
          <a:p>
            <a:pPr>
              <a:defRPr/>
            </a:pPr>
            <a:fld id="{E0861686-6879-42D2-86EC-907027C1F995}" type="slidenum">
              <a:rPr lang="en-US" altLang="en-US" smtClean="0"/>
              <a:pPr>
                <a:defRPr/>
              </a:pPr>
              <a:t>17</a:t>
            </a:fld>
            <a:endParaRPr lang="en-US" altLang="en-US" dirty="0"/>
          </a:p>
        </p:txBody>
      </p:sp>
      <p:sp>
        <p:nvSpPr>
          <p:cNvPr id="5" name="Satura vietturis 6"/>
          <p:cNvSpPr>
            <a:spLocks noGrp="1"/>
          </p:cNvSpPr>
          <p:nvPr>
            <p:ph idx="1"/>
          </p:nvPr>
        </p:nvSpPr>
        <p:spPr>
          <a:xfrm>
            <a:off x="1914525" y="1628775"/>
            <a:ext cx="6827862" cy="4373563"/>
          </a:xfrm>
        </p:spPr>
        <p:txBody>
          <a:bodyPr/>
          <a:lstStyle/>
          <a:p>
            <a:pPr marL="342900" indent="-342900" algn="just">
              <a:buClr>
                <a:srgbClr val="840B55"/>
              </a:buClr>
              <a:buFont typeface="Wingdings" pitchFamily="2" charset="2"/>
              <a:buChar char="§"/>
              <a:defRPr/>
            </a:pPr>
            <a:r>
              <a:rPr lang="en-US" altLang="lv-LV" dirty="0" smtClean="0"/>
              <a:t>Data registration</a:t>
            </a:r>
            <a:r>
              <a:rPr lang="lv-LV" altLang="lv-LV" dirty="0" smtClean="0"/>
              <a:t> process</a:t>
            </a:r>
            <a:r>
              <a:rPr lang="en-US" altLang="lv-LV" dirty="0" smtClean="0"/>
              <a:t> in RTIS was started in the beginning of 2016</a:t>
            </a:r>
          </a:p>
          <a:p>
            <a:pPr marL="342900" indent="-342900" algn="just">
              <a:buClr>
                <a:srgbClr val="840B55"/>
              </a:buClr>
              <a:buFont typeface="Wingdings" pitchFamily="2" charset="2"/>
              <a:buChar char="§"/>
              <a:defRPr/>
            </a:pPr>
            <a:endParaRPr lang="en-US" altLang="lv-LV" dirty="0" smtClean="0"/>
          </a:p>
          <a:p>
            <a:pPr marL="342900" indent="-342900" algn="just">
              <a:buClr>
                <a:srgbClr val="840B55"/>
              </a:buClr>
              <a:buFont typeface="Wingdings" pitchFamily="2" charset="2"/>
              <a:buChar char="§"/>
              <a:defRPr/>
            </a:pPr>
            <a:r>
              <a:rPr lang="en-US" altLang="lv-LV" dirty="0" smtClean="0"/>
              <a:t>From the 1st of January 2018 data publishing will be started with one exception: infrastructure objects should be published from 1st of July 2017</a:t>
            </a:r>
          </a:p>
          <a:p>
            <a:pPr marL="342900" indent="-342900" algn="just">
              <a:buClr>
                <a:srgbClr val="840B55"/>
              </a:buClr>
              <a:buFont typeface="Wingdings" pitchFamily="2" charset="2"/>
              <a:buChar char="§"/>
              <a:defRPr/>
            </a:pPr>
            <a:endParaRPr lang="en-US" altLang="lv-LV" dirty="0" smtClean="0"/>
          </a:p>
          <a:p>
            <a:pPr marL="342900" indent="-342900" algn="just">
              <a:buClr>
                <a:srgbClr val="840B55"/>
              </a:buClr>
              <a:buFont typeface="Wingdings" pitchFamily="2" charset="2"/>
              <a:buChar char="§"/>
              <a:defRPr/>
            </a:pPr>
            <a:r>
              <a:rPr lang="en-US" altLang="lv-LV" dirty="0" smtClean="0"/>
              <a:t>Currently RTIS data registration in Cadastre as encumbrances is in research stage. Process in production is planned to launch in the beginning of 2020</a:t>
            </a:r>
          </a:p>
        </p:txBody>
      </p:sp>
      <p:sp>
        <p:nvSpPr>
          <p:cNvPr id="6" name="Virsraksts 1"/>
          <p:cNvSpPr>
            <a:spLocks noGrp="1"/>
          </p:cNvSpPr>
          <p:nvPr>
            <p:ph type="title"/>
          </p:nvPr>
        </p:nvSpPr>
        <p:spPr>
          <a:xfrm>
            <a:off x="2590800" y="304801"/>
            <a:ext cx="6096000" cy="1066799"/>
          </a:xfrm>
        </p:spPr>
        <p:txBody>
          <a:bodyPr/>
          <a:lstStyle/>
          <a:p>
            <a:pPr algn="ctr"/>
            <a:r>
              <a:rPr lang="en-US" dirty="0" smtClean="0"/>
              <a:t>Future (1)</a:t>
            </a:r>
            <a:endParaRPr lang="en-US" dirty="0"/>
          </a:p>
        </p:txBody>
      </p:sp>
    </p:spTree>
    <p:extLst>
      <p:ext uri="{BB962C8B-B14F-4D97-AF65-F5344CB8AC3E}">
        <p14:creationId xmlns:p14="http://schemas.microsoft.com/office/powerpoint/2010/main" val="307226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extLst>
              <p:ext uri="{D42A27DB-BD31-4B8C-83A1-F6EECF244321}">
                <p14:modId xmlns:p14="http://schemas.microsoft.com/office/powerpoint/2010/main" val="939961535"/>
              </p:ext>
            </p:extLst>
          </p:nvPr>
        </p:nvGraphicFramePr>
        <p:xfrm>
          <a:off x="1828801" y="1162050"/>
          <a:ext cx="7086600" cy="4964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8"/>
          </p:nvPr>
        </p:nvSpPr>
        <p:spPr/>
        <p:txBody>
          <a:bodyPr/>
          <a:lstStyle/>
          <a:p>
            <a:pPr>
              <a:defRPr/>
            </a:pPr>
            <a:fld id="{E0861686-6879-42D2-86EC-907027C1F995}" type="slidenum">
              <a:rPr lang="en-US" altLang="en-US"/>
              <a:pPr>
                <a:defRPr/>
              </a:pPr>
              <a:t>18</a:t>
            </a:fld>
            <a:endParaRPr lang="en-US" altLang="en-US" dirty="0"/>
          </a:p>
        </p:txBody>
      </p:sp>
      <p:sp>
        <p:nvSpPr>
          <p:cNvPr id="17" name="Virsraksts 1"/>
          <p:cNvSpPr>
            <a:spLocks noGrp="1"/>
          </p:cNvSpPr>
          <p:nvPr>
            <p:ph type="title"/>
          </p:nvPr>
        </p:nvSpPr>
        <p:spPr>
          <a:xfrm>
            <a:off x="2590800" y="304801"/>
            <a:ext cx="6096000" cy="1066799"/>
          </a:xfrm>
        </p:spPr>
        <p:txBody>
          <a:bodyPr/>
          <a:lstStyle/>
          <a:p>
            <a:pPr algn="ctr"/>
            <a:r>
              <a:rPr lang="en-US" dirty="0" smtClean="0"/>
              <a:t>Future (2)</a:t>
            </a:r>
            <a:endParaRPr lang="en-US" dirty="0"/>
          </a:p>
        </p:txBody>
      </p:sp>
    </p:spTree>
    <p:extLst>
      <p:ext uri="{BB962C8B-B14F-4D97-AF65-F5344CB8AC3E}">
        <p14:creationId xmlns:p14="http://schemas.microsoft.com/office/powerpoint/2010/main" val="2275141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ida numura vietturis 8"/>
          <p:cNvSpPr>
            <a:spLocks noGrp="1"/>
          </p:cNvSpPr>
          <p:nvPr>
            <p:ph type="sldNum" sz="quarter" idx="18"/>
          </p:nvPr>
        </p:nvSpPr>
        <p:spPr/>
        <p:txBody>
          <a:bodyPr/>
          <a:lstStyle/>
          <a:p>
            <a:pPr>
              <a:defRPr/>
            </a:pPr>
            <a:fld id="{E0861686-6879-42D2-86EC-907027C1F995}" type="slidenum">
              <a:rPr lang="en-US" altLang="en-US" smtClean="0"/>
              <a:pPr>
                <a:defRPr/>
              </a:pPr>
              <a:t>19</a:t>
            </a:fld>
            <a:endParaRPr lang="en-US" altLang="en-US" dirty="0"/>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926533650"/>
              </p:ext>
            </p:extLst>
          </p:nvPr>
        </p:nvGraphicFramePr>
        <p:xfrm>
          <a:off x="2029522" y="1733550"/>
          <a:ext cx="6362003" cy="370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Virsraksts 1"/>
          <p:cNvSpPr>
            <a:spLocks noGrp="1"/>
          </p:cNvSpPr>
          <p:nvPr>
            <p:ph type="title"/>
          </p:nvPr>
        </p:nvSpPr>
        <p:spPr>
          <a:xfrm>
            <a:off x="2590800" y="304801"/>
            <a:ext cx="6096000" cy="1066799"/>
          </a:xfrm>
        </p:spPr>
        <p:txBody>
          <a:bodyPr/>
          <a:lstStyle/>
          <a:p>
            <a:pPr algn="ctr"/>
            <a:r>
              <a:rPr lang="en-US" dirty="0" smtClean="0"/>
              <a:t>Future (</a:t>
            </a:r>
            <a:r>
              <a:rPr lang="lv-LV" dirty="0" smtClean="0"/>
              <a:t>3</a:t>
            </a:r>
            <a:r>
              <a:rPr lang="en-US" dirty="0" smtClean="0"/>
              <a:t>)</a:t>
            </a:r>
            <a:endParaRPr lang="en-US" dirty="0"/>
          </a:p>
        </p:txBody>
      </p:sp>
    </p:spTree>
    <p:extLst>
      <p:ext uri="{BB962C8B-B14F-4D97-AF65-F5344CB8AC3E}">
        <p14:creationId xmlns:p14="http://schemas.microsoft.com/office/powerpoint/2010/main" val="168249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AB11D7-8D69-48F2-97D1-79A20038FA3D}" type="slidenum">
              <a:rPr lang="en-US" altLang="en-US"/>
              <a:pPr/>
              <a:t>2</a:t>
            </a:fld>
            <a:endParaRPr lang="en-US" altLang="en-US" dirty="0"/>
          </a:p>
        </p:txBody>
      </p:sp>
      <p:sp>
        <p:nvSpPr>
          <p:cNvPr id="10" name="Virsraksts 1"/>
          <p:cNvSpPr>
            <a:spLocks noGrp="1"/>
          </p:cNvSpPr>
          <p:nvPr>
            <p:ph type="title"/>
          </p:nvPr>
        </p:nvSpPr>
        <p:spPr>
          <a:xfrm>
            <a:off x="2199684" y="381001"/>
            <a:ext cx="6334716" cy="1681976"/>
          </a:xfrm>
        </p:spPr>
        <p:txBody>
          <a:bodyPr>
            <a:noAutofit/>
          </a:bodyPr>
          <a:lstStyle/>
          <a:p>
            <a:r>
              <a:rPr lang="en-US" altLang="lv-LV" sz="1800" b="1" dirty="0" smtClean="0"/>
              <a:t>Restricted Territories Information System (RTIS) </a:t>
            </a:r>
            <a:r>
              <a:rPr lang="en-US" altLang="lv-LV" sz="1800" dirty="0" smtClean="0"/>
              <a:t>is State Information System with the goal to provide society with </a:t>
            </a:r>
            <a:r>
              <a:rPr lang="en-US" sz="1800" dirty="0" smtClean="0"/>
              <a:t>actual and publicly available information in one place about restricted territories and objects which have protection zones</a:t>
            </a:r>
            <a:r>
              <a:rPr lang="en-US" altLang="lv-LV" sz="1800" dirty="0" smtClean="0"/>
              <a:t>.</a:t>
            </a:r>
            <a:endParaRPr lang="en-US" sz="1800" dirty="0"/>
          </a:p>
        </p:txBody>
      </p:sp>
      <p:pic>
        <p:nvPicPr>
          <p:cNvPr id="11" name="Picture 2" descr="Y:\xdocx_Ive\ATIS_vizualizacija\ATIS_tert_ortof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684" y="2148987"/>
            <a:ext cx="6193042" cy="3885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ida numura vietturis 8"/>
          <p:cNvSpPr>
            <a:spLocks noGrp="1"/>
          </p:cNvSpPr>
          <p:nvPr>
            <p:ph type="sldNum" sz="quarter" idx="18"/>
          </p:nvPr>
        </p:nvSpPr>
        <p:spPr/>
        <p:txBody>
          <a:bodyPr/>
          <a:lstStyle/>
          <a:p>
            <a:pPr>
              <a:defRPr/>
            </a:pPr>
            <a:fld id="{E0861686-6879-42D2-86EC-907027C1F995}" type="slidenum">
              <a:rPr lang="en-US" altLang="en-US" smtClean="0"/>
              <a:pPr>
                <a:defRPr/>
              </a:pPr>
              <a:t>20</a:t>
            </a:fld>
            <a:endParaRPr lang="en-US" altLang="en-US" dirty="0"/>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2497334155"/>
              </p:ext>
            </p:extLst>
          </p:nvPr>
        </p:nvGraphicFramePr>
        <p:xfrm>
          <a:off x="2352675" y="1303338"/>
          <a:ext cx="594360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Virsraksts 1"/>
          <p:cNvSpPr>
            <a:spLocks noGrp="1"/>
          </p:cNvSpPr>
          <p:nvPr>
            <p:ph type="title"/>
          </p:nvPr>
        </p:nvSpPr>
        <p:spPr/>
        <p:txBody>
          <a:bodyPr/>
          <a:lstStyle/>
          <a:p>
            <a:pPr algn="ctr"/>
            <a:r>
              <a:rPr lang="en-US" dirty="0" smtClean="0"/>
              <a:t>Future (</a:t>
            </a:r>
            <a:r>
              <a:rPr lang="lv-LV" dirty="0" smtClean="0"/>
              <a:t>4</a:t>
            </a:r>
            <a:r>
              <a:rPr lang="en-US" dirty="0" smtClean="0"/>
              <a:t>)</a:t>
            </a:r>
            <a:endParaRPr lang="en-US" dirty="0"/>
          </a:p>
        </p:txBody>
      </p:sp>
    </p:spTree>
    <p:extLst>
      <p:ext uri="{BB962C8B-B14F-4D97-AF65-F5344CB8AC3E}">
        <p14:creationId xmlns:p14="http://schemas.microsoft.com/office/powerpoint/2010/main" val="1682495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4"/>
          <p:cNvSpPr txBox="1">
            <a:spLocks/>
          </p:cNvSpPr>
          <p:nvPr/>
        </p:nvSpPr>
        <p:spPr bwMode="auto">
          <a:xfrm>
            <a:off x="0" y="3952874"/>
            <a:ext cx="914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ctr" defTabSz="938213" rtl="0" eaLnBrk="0" fontAlgn="base" hangingPunct="0">
              <a:spcBef>
                <a:spcPct val="20000"/>
              </a:spcBef>
              <a:spcAft>
                <a:spcPct val="0"/>
              </a:spcAft>
              <a:buFont typeface="Arial" charset="0"/>
              <a:buNone/>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US" altLang="lv-LV" sz="2000" dirty="0" smtClean="0"/>
              <a:t>Thanks for </a:t>
            </a:r>
            <a:r>
              <a:rPr lang="en-US" altLang="lv-LV" sz="2000" dirty="0" smtClean="0"/>
              <a:t>attention!</a:t>
            </a:r>
            <a:endParaRPr lang="lv-LV" altLang="lv-LV" sz="2000" dirty="0" smtClean="0"/>
          </a:p>
          <a:p>
            <a:endParaRPr lang="lv-LV" altLang="lv-LV" sz="1600" dirty="0" smtClean="0">
              <a:hlinkClick r:id="rId3"/>
            </a:endParaRPr>
          </a:p>
          <a:p>
            <a:endParaRPr lang="lv-LV" altLang="lv-LV" sz="1600" dirty="0" smtClean="0">
              <a:hlinkClick r:id="rId3"/>
            </a:endParaRPr>
          </a:p>
          <a:p>
            <a:r>
              <a:rPr lang="lv-LV" altLang="lv-LV" sz="1600" dirty="0" smtClean="0">
                <a:hlinkClick r:id="rId3"/>
              </a:rPr>
              <a:t>ATIS@VZD.GOV.LV</a:t>
            </a:r>
            <a:r>
              <a:rPr lang="lv-LV" altLang="lv-LV" sz="1600" dirty="0" smtClean="0"/>
              <a:t> </a:t>
            </a:r>
            <a:endParaRPr lang="en-US" altLang="lv-LV"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3740C3AD-3C5E-49B9-A9FD-6644862971A6}" type="slidenum">
              <a:rPr lang="en-US" altLang="en-US" smtClean="0"/>
              <a:pPr>
                <a:defRPr/>
              </a:pPr>
              <a:t>3</a:t>
            </a:fld>
            <a:endParaRPr lang="en-US" altLang="en-US" dirty="0"/>
          </a:p>
        </p:txBody>
      </p:sp>
      <p:sp>
        <p:nvSpPr>
          <p:cNvPr id="7" name="Pentagon 42"/>
          <p:cNvSpPr/>
          <p:nvPr/>
        </p:nvSpPr>
        <p:spPr bwMode="auto">
          <a:xfrm>
            <a:off x="1694294" y="2164488"/>
            <a:ext cx="1518154" cy="509588"/>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rPr>
              <a:t>State Forest Service </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9" name="TextBox 34"/>
          <p:cNvSpPr txBox="1">
            <a:spLocks noChangeArrowheads="1"/>
          </p:cNvSpPr>
          <p:nvPr/>
        </p:nvSpPr>
        <p:spPr bwMode="auto">
          <a:xfrm>
            <a:off x="1888613" y="5954713"/>
            <a:ext cx="6756912" cy="307975"/>
          </a:xfrm>
          <a:prstGeom prst="rect">
            <a:avLst/>
          </a:prstGeom>
          <a:noFill/>
          <a:ln w="9525">
            <a:solidFill>
              <a:srgbClr val="840B5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ctr"/>
            <a:r>
              <a:rPr lang="en-US" altLang="lv-LV" sz="1400" dirty="0" smtClean="0">
                <a:latin typeface="Verdana" pitchFamily="34" charset="0"/>
              </a:rPr>
              <a:t>119 municipalities</a:t>
            </a:r>
            <a:endParaRPr lang="en-US" altLang="lv-LV" sz="1400" dirty="0">
              <a:latin typeface="Verdana" pitchFamily="34" charset="0"/>
            </a:endParaRPr>
          </a:p>
        </p:txBody>
      </p:sp>
      <p:sp>
        <p:nvSpPr>
          <p:cNvPr id="10" name="Pentagon 43"/>
          <p:cNvSpPr/>
          <p:nvPr/>
        </p:nvSpPr>
        <p:spPr bwMode="auto">
          <a:xfrm>
            <a:off x="1694294" y="2666138"/>
            <a:ext cx="1518154" cy="493713"/>
          </a:xfrm>
          <a:prstGeom prst="homePlate">
            <a:avLst/>
          </a:prstGeom>
          <a:solidFill>
            <a:schemeClr val="bg1"/>
          </a:solid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rPr>
              <a:t>Nature Conservation Agency</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1" name="Pentagon 44"/>
          <p:cNvSpPr/>
          <p:nvPr/>
        </p:nvSpPr>
        <p:spPr bwMode="auto">
          <a:xfrm>
            <a:off x="1703267" y="3159851"/>
            <a:ext cx="1563156" cy="614362"/>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rPr>
              <a:t>Latvian Environment, Geology and Meteorology Centre</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2" name="Pentagon 45"/>
          <p:cNvSpPr/>
          <p:nvPr/>
        </p:nvSpPr>
        <p:spPr bwMode="auto">
          <a:xfrm>
            <a:off x="1703267" y="3774213"/>
            <a:ext cx="1563156" cy="679450"/>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rPr>
              <a:t>Institute of Food Safety, Animal Health and Environment - "BIOR"</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3" name="Pentagon 48"/>
          <p:cNvSpPr/>
          <p:nvPr/>
        </p:nvSpPr>
        <p:spPr bwMode="auto">
          <a:xfrm rot="10800000">
            <a:off x="7068063" y="2138226"/>
            <a:ext cx="1586981" cy="554037"/>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4" name="Pentagon 49"/>
          <p:cNvSpPr/>
          <p:nvPr/>
        </p:nvSpPr>
        <p:spPr bwMode="auto">
          <a:xfrm rot="10800000">
            <a:off x="7068063" y="2692263"/>
            <a:ext cx="1586981" cy="576263"/>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5" name="Pentagon 50"/>
          <p:cNvSpPr/>
          <p:nvPr/>
        </p:nvSpPr>
        <p:spPr bwMode="auto">
          <a:xfrm rot="10800000">
            <a:off x="7068063" y="3268526"/>
            <a:ext cx="1586981" cy="574675"/>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r" defTabSz="914400">
              <a:defRPr/>
            </a:pP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6" name="Pentagon 52"/>
          <p:cNvSpPr/>
          <p:nvPr/>
        </p:nvSpPr>
        <p:spPr bwMode="auto">
          <a:xfrm>
            <a:off x="1694294" y="4456838"/>
            <a:ext cx="1518154" cy="501650"/>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sym typeface="Lucida Grande" charset="0"/>
              </a:rPr>
              <a:t>Ministry of Transport</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17" name="Pentagon 53"/>
          <p:cNvSpPr/>
          <p:nvPr/>
        </p:nvSpPr>
        <p:spPr bwMode="auto">
          <a:xfrm rot="10800000" flipV="1">
            <a:off x="7068063" y="4487727"/>
            <a:ext cx="1586981" cy="576262"/>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r">
              <a:defRPr/>
            </a:pPr>
            <a:r>
              <a:rPr lang="en-US" sz="900" dirty="0" smtClean="0">
                <a:solidFill>
                  <a:schemeClr val="tx1"/>
                </a:solidFill>
                <a:latin typeface="Verdana" pitchFamily="34" charset="0"/>
                <a:ea typeface="Verdana" pitchFamily="34" charset="0"/>
                <a:cs typeface="Verdana" pitchFamily="34" charset="0"/>
              </a:rPr>
              <a:t>Structure of the State Border Guard </a:t>
            </a:r>
            <a:endParaRPr lang="en-US" sz="900" dirty="0">
              <a:solidFill>
                <a:schemeClr val="tx1"/>
              </a:solidFill>
              <a:latin typeface="Verdana" pitchFamily="34" charset="0"/>
              <a:ea typeface="Verdana" pitchFamily="34" charset="0"/>
              <a:cs typeface="Verdana" pitchFamily="34" charset="0"/>
            </a:endParaRPr>
          </a:p>
        </p:txBody>
      </p:sp>
      <p:sp>
        <p:nvSpPr>
          <p:cNvPr id="18" name="TextBox 23"/>
          <p:cNvSpPr txBox="1">
            <a:spLocks noChangeArrowheads="1"/>
          </p:cNvSpPr>
          <p:nvPr/>
        </p:nvSpPr>
        <p:spPr bwMode="auto">
          <a:xfrm>
            <a:off x="7236964" y="2138227"/>
            <a:ext cx="1399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r"/>
            <a:r>
              <a:rPr lang="en-US" altLang="lv-LV" sz="900" dirty="0" smtClean="0">
                <a:latin typeface="Verdana" pitchFamily="34" charset="0"/>
              </a:rPr>
              <a:t>The State Inspection for Heritage Protection</a:t>
            </a:r>
            <a:endParaRPr lang="en-US" altLang="lv-LV" sz="900" dirty="0">
              <a:latin typeface="Verdana" pitchFamily="34" charset="0"/>
            </a:endParaRPr>
          </a:p>
        </p:txBody>
      </p:sp>
      <p:sp>
        <p:nvSpPr>
          <p:cNvPr id="19" name="TextBox 24"/>
          <p:cNvSpPr txBox="1">
            <a:spLocks noChangeArrowheads="1"/>
          </p:cNvSpPr>
          <p:nvPr/>
        </p:nvSpPr>
        <p:spPr bwMode="auto">
          <a:xfrm>
            <a:off x="7364827" y="2779577"/>
            <a:ext cx="12600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r"/>
            <a:r>
              <a:rPr lang="en-US" altLang="lv-LV" sz="900" dirty="0" smtClean="0">
                <a:latin typeface="Verdana" pitchFamily="34" charset="0"/>
              </a:rPr>
              <a:t>State stock company «Latvian Air Traffic»</a:t>
            </a:r>
            <a:endParaRPr lang="en-US" altLang="lv-LV" sz="900" dirty="0">
              <a:latin typeface="Verdana" pitchFamily="34" charset="0"/>
            </a:endParaRPr>
          </a:p>
        </p:txBody>
      </p:sp>
      <p:sp>
        <p:nvSpPr>
          <p:cNvPr id="20" name="TextBox 25"/>
          <p:cNvSpPr txBox="1">
            <a:spLocks noChangeArrowheads="1"/>
          </p:cNvSpPr>
          <p:nvPr/>
        </p:nvSpPr>
        <p:spPr bwMode="auto">
          <a:xfrm>
            <a:off x="7375939" y="3289164"/>
            <a:ext cx="126005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r"/>
            <a:r>
              <a:rPr lang="en-US" altLang="lv-LV" sz="900" dirty="0" smtClean="0">
                <a:latin typeface="Verdana" pitchFamily="34" charset="0"/>
              </a:rPr>
              <a:t>Maritime Administration of Latvia</a:t>
            </a:r>
            <a:endParaRPr lang="en-US" altLang="lv-LV" sz="900" dirty="0">
              <a:latin typeface="Verdana" pitchFamily="34" charset="0"/>
            </a:endParaRPr>
          </a:p>
        </p:txBody>
      </p:sp>
      <p:sp>
        <p:nvSpPr>
          <p:cNvPr id="21" name="Pentagon 60"/>
          <p:cNvSpPr/>
          <p:nvPr/>
        </p:nvSpPr>
        <p:spPr bwMode="auto">
          <a:xfrm rot="10800000">
            <a:off x="7068062" y="5068751"/>
            <a:ext cx="1586981" cy="568324"/>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22" name="Rectangle 61"/>
          <p:cNvSpPr>
            <a:spLocks noChangeArrowheads="1"/>
          </p:cNvSpPr>
          <p:nvPr/>
        </p:nvSpPr>
        <p:spPr bwMode="auto">
          <a:xfrm>
            <a:off x="7429960" y="4767127"/>
            <a:ext cx="117269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r"/>
            <a:endParaRPr lang="en-US" altLang="lv-LV" sz="900" dirty="0">
              <a:latin typeface="Verdana" pitchFamily="34" charset="0"/>
            </a:endParaRPr>
          </a:p>
        </p:txBody>
      </p:sp>
      <p:sp>
        <p:nvSpPr>
          <p:cNvPr id="23" name="Pentagon 63"/>
          <p:cNvSpPr/>
          <p:nvPr/>
        </p:nvSpPr>
        <p:spPr bwMode="auto">
          <a:xfrm>
            <a:off x="1703267" y="4960076"/>
            <a:ext cx="1563156" cy="614362"/>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defTabSz="914400">
              <a:defRPr/>
            </a:pPr>
            <a:r>
              <a:rPr lang="en-US" sz="900" dirty="0" smtClean="0">
                <a:solidFill>
                  <a:schemeClr val="tx1"/>
                </a:solidFill>
                <a:latin typeface="Verdana" pitchFamily="34" charset="0"/>
                <a:ea typeface="Verdana" pitchFamily="34" charset="0"/>
                <a:cs typeface="Verdana" pitchFamily="34" charset="0"/>
                <a:sym typeface="Lucida Grande" charset="0"/>
              </a:rPr>
              <a:t>State PLC «Real Properties of Ministry of Agriculture»</a:t>
            </a:r>
            <a:endParaRPr lang="en-US" sz="900" dirty="0">
              <a:solidFill>
                <a:schemeClr val="tx1"/>
              </a:solidFill>
              <a:latin typeface="Verdana" pitchFamily="34" charset="0"/>
              <a:ea typeface="Verdana" pitchFamily="34" charset="0"/>
              <a:cs typeface="Verdana" pitchFamily="34" charset="0"/>
              <a:sym typeface="Lucida Grande" charset="0"/>
            </a:endParaRPr>
          </a:p>
        </p:txBody>
      </p:sp>
      <p:sp>
        <p:nvSpPr>
          <p:cNvPr id="24" name="Rectangle 64"/>
          <p:cNvSpPr>
            <a:spLocks noChangeArrowheads="1"/>
          </p:cNvSpPr>
          <p:nvPr/>
        </p:nvSpPr>
        <p:spPr bwMode="auto">
          <a:xfrm>
            <a:off x="7246484" y="5068752"/>
            <a:ext cx="1406974"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itchFamily="18" charset="0"/>
                <a:cs typeface="Arial" pitchFamily="34" charset="0"/>
              </a:defRPr>
            </a:lvl1pPr>
            <a:lvl2pPr marL="742950" indent="-285750">
              <a:defRPr sz="1700">
                <a:solidFill>
                  <a:schemeClr val="tx1"/>
                </a:solidFill>
                <a:latin typeface="Times New Roman" pitchFamily="18" charset="0"/>
                <a:cs typeface="Arial" pitchFamily="34" charset="0"/>
              </a:defRPr>
            </a:lvl2pPr>
            <a:lvl3pPr marL="1143000" indent="-228600">
              <a:defRPr sz="1700">
                <a:solidFill>
                  <a:schemeClr val="tx1"/>
                </a:solidFill>
                <a:latin typeface="Times New Roman" pitchFamily="18" charset="0"/>
                <a:cs typeface="Arial" pitchFamily="34" charset="0"/>
              </a:defRPr>
            </a:lvl3pPr>
            <a:lvl4pPr marL="1600200" indent="-228600">
              <a:defRPr sz="1700">
                <a:solidFill>
                  <a:schemeClr val="tx1"/>
                </a:solidFill>
                <a:latin typeface="Times New Roman" pitchFamily="18" charset="0"/>
                <a:cs typeface="Arial" pitchFamily="34" charset="0"/>
              </a:defRPr>
            </a:lvl4pPr>
            <a:lvl5pPr marL="2057400" indent="-228600">
              <a:defRPr sz="1700">
                <a:solidFill>
                  <a:schemeClr val="tx1"/>
                </a:solidFill>
                <a:latin typeface="Times New Roman" pitchFamily="18" charset="0"/>
                <a:cs typeface="Arial" pitchFamily="34"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r"/>
            <a:r>
              <a:rPr lang="en-US" altLang="lv-LV" sz="900" dirty="0" smtClean="0">
                <a:latin typeface="Verdana" pitchFamily="34" charset="0"/>
              </a:rPr>
              <a:t>Engineering communications’ network proprietors</a:t>
            </a:r>
            <a:endParaRPr lang="en-US" altLang="lv-LV" sz="900" dirty="0">
              <a:latin typeface="Verdana" pitchFamily="34" charset="0"/>
            </a:endParaRPr>
          </a:p>
        </p:txBody>
      </p:sp>
      <p:sp>
        <p:nvSpPr>
          <p:cNvPr id="25" name="Pentagon 53"/>
          <p:cNvSpPr/>
          <p:nvPr/>
        </p:nvSpPr>
        <p:spPr bwMode="auto">
          <a:xfrm rot="10800000" flipV="1">
            <a:off x="7068063" y="3843202"/>
            <a:ext cx="1586981" cy="644525"/>
          </a:xfrm>
          <a:prstGeom prst="homePlate">
            <a:avLst/>
          </a:prstGeom>
          <a:noFill/>
          <a:ln w="12700">
            <a:solidFill>
              <a:srgbClr val="840B5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nchor="ctr"/>
          <a:lstStyle/>
          <a:p>
            <a:pPr algn="r">
              <a:defRPr/>
            </a:pPr>
            <a:r>
              <a:rPr lang="en-US" altLang="lv-LV" sz="900" dirty="0" smtClean="0">
                <a:solidFill>
                  <a:schemeClr val="tx1"/>
                </a:solidFill>
                <a:latin typeface="Verdana" pitchFamily="34" charset="0"/>
              </a:rPr>
              <a:t>State Centre for Defence Military Objects and Procurement</a:t>
            </a:r>
            <a:endParaRPr lang="en-US" altLang="lv-LV" sz="900" dirty="0">
              <a:solidFill>
                <a:schemeClr val="tx1"/>
              </a:solidFill>
              <a:latin typeface="Verdana" pitchFamily="34" charset="0"/>
            </a:endParaRPr>
          </a:p>
        </p:txBody>
      </p:sp>
      <p:grpSp>
        <p:nvGrpSpPr>
          <p:cNvPr id="26" name="Group 9"/>
          <p:cNvGrpSpPr>
            <a:grpSpLocks/>
          </p:cNvGrpSpPr>
          <p:nvPr/>
        </p:nvGrpSpPr>
        <p:grpSpPr bwMode="auto">
          <a:xfrm>
            <a:off x="3320398" y="2038350"/>
            <a:ext cx="3614320" cy="3695664"/>
            <a:chOff x="2062968" y="2764074"/>
            <a:chExt cx="3621450" cy="3273583"/>
          </a:xfrm>
        </p:grpSpPr>
        <p:sp>
          <p:nvSpPr>
            <p:cNvPr id="27" name="AutoShape 8"/>
            <p:cNvSpPr>
              <a:spLocks noChangeArrowheads="1"/>
            </p:cNvSpPr>
            <p:nvPr/>
          </p:nvSpPr>
          <p:spPr bwMode="auto">
            <a:xfrm>
              <a:off x="2062968" y="5434425"/>
              <a:ext cx="3621450" cy="603232"/>
            </a:xfrm>
            <a:prstGeom prst="can">
              <a:avLst>
                <a:gd name="adj" fmla="val 46555"/>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nchor="ctr">
              <a:prstTxWarp prst="textArchDown">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Objects</a:t>
              </a: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AutoShape 8"/>
            <p:cNvSpPr>
              <a:spLocks noChangeArrowheads="1"/>
            </p:cNvSpPr>
            <p:nvPr/>
          </p:nvSpPr>
          <p:spPr bwMode="auto">
            <a:xfrm>
              <a:off x="2062968" y="5031027"/>
              <a:ext cx="3600400" cy="598426"/>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Special areas of conservation</a:t>
              </a:r>
            </a:p>
            <a:p>
              <a:pPr algn="ctr">
                <a:defRPr/>
              </a:pP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AutoShape 8"/>
            <p:cNvSpPr>
              <a:spLocks noChangeArrowheads="1"/>
            </p:cNvSpPr>
            <p:nvPr/>
          </p:nvSpPr>
          <p:spPr bwMode="auto">
            <a:xfrm>
              <a:off x="2062968" y="4509147"/>
              <a:ext cx="3600400" cy="718834"/>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gd name="adj" fmla="val 21155950"/>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Other protection zones if such are provided by the law</a:t>
              </a:r>
            </a:p>
            <a:p>
              <a:pPr algn="ctr">
                <a:defRPr/>
              </a:pP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AutoShape 8"/>
            <p:cNvSpPr>
              <a:spLocks noChangeArrowheads="1"/>
            </p:cNvSpPr>
            <p:nvPr/>
          </p:nvSpPr>
          <p:spPr bwMode="auto">
            <a:xfrm>
              <a:off x="2062968" y="4116036"/>
              <a:ext cx="3600400" cy="613342"/>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Security protection zones</a:t>
              </a: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AutoShape 8"/>
            <p:cNvSpPr>
              <a:spLocks noChangeArrowheads="1"/>
            </p:cNvSpPr>
            <p:nvPr/>
          </p:nvSpPr>
          <p:spPr bwMode="auto">
            <a:xfrm>
              <a:off x="2062968" y="3673206"/>
              <a:ext cx="3600400" cy="631507"/>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Sanitary protection zones</a:t>
              </a: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AutoShape 8"/>
            <p:cNvSpPr>
              <a:spLocks noChangeArrowheads="1"/>
            </p:cNvSpPr>
            <p:nvPr/>
          </p:nvSpPr>
          <p:spPr bwMode="auto">
            <a:xfrm>
              <a:off x="2062968" y="3223345"/>
              <a:ext cx="3600400" cy="654017"/>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Exploitation protection zones</a:t>
              </a: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AutoShape 8"/>
            <p:cNvSpPr>
              <a:spLocks noChangeArrowheads="1"/>
            </p:cNvSpPr>
            <p:nvPr/>
          </p:nvSpPr>
          <p:spPr bwMode="auto">
            <a:xfrm>
              <a:off x="2062968" y="2764074"/>
              <a:ext cx="3600400" cy="674853"/>
            </a:xfrm>
            <a:prstGeom prst="can">
              <a:avLst>
                <a:gd name="adj" fmla="val 44214"/>
              </a:avLst>
            </a:prstGeom>
            <a:solidFill>
              <a:srgbClr val="DDD0B1"/>
            </a:solidFill>
            <a:ln w="19050">
              <a:headEnd/>
              <a:tailEnd/>
            </a:ln>
          </p:spPr>
          <p:style>
            <a:lnRef idx="3">
              <a:schemeClr val="lt1"/>
            </a:lnRef>
            <a:fillRef idx="1">
              <a:schemeClr val="accent3"/>
            </a:fillRef>
            <a:effectRef idx="1">
              <a:schemeClr val="accent3"/>
            </a:effectRef>
            <a:fontRef idx="minor">
              <a:schemeClr val="lt1"/>
            </a:fontRef>
          </p:style>
          <p:txBody>
            <a:bodyPr spcFirstLastPara="1">
              <a:prstTxWarp prst="textArchDown">
                <a:avLst>
                  <a:gd name="adj" fmla="val 53039"/>
                </a:avLst>
              </a:prstTxWarp>
            </a:bodyPr>
            <a:lstStyle/>
            <a:p>
              <a:pPr algn="ctr">
                <a:defRPr/>
              </a:pPr>
              <a:r>
                <a:rPr lang="en-US" sz="9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Environmental and natural resources protection zones</a:t>
              </a:r>
              <a:endPar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4" name="Virsraksts 6"/>
          <p:cNvSpPr txBox="1">
            <a:spLocks/>
          </p:cNvSpPr>
          <p:nvPr/>
        </p:nvSpPr>
        <p:spPr bwMode="auto">
          <a:xfrm>
            <a:off x="1895474" y="512763"/>
            <a:ext cx="67913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en-US" altLang="lv-LV" dirty="0" smtClean="0"/>
              <a:t>Data providers (1)</a:t>
            </a:r>
          </a:p>
        </p:txBody>
      </p:sp>
    </p:spTree>
    <p:extLst>
      <p:ext uri="{BB962C8B-B14F-4D97-AF65-F5344CB8AC3E}">
        <p14:creationId xmlns:p14="http://schemas.microsoft.com/office/powerpoint/2010/main" val="428617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3740C3AD-3C5E-49B9-A9FD-6644862971A6}" type="slidenum">
              <a:rPr lang="en-US" altLang="en-US" smtClean="0"/>
              <a:pPr>
                <a:defRPr/>
              </a:pPr>
              <a:t>4</a:t>
            </a:fld>
            <a:endParaRPr lang="en-US" altLang="en-US" dirty="0"/>
          </a:p>
        </p:txBody>
      </p:sp>
      <p:sp>
        <p:nvSpPr>
          <p:cNvPr id="8" name="Virsraksts 6"/>
          <p:cNvSpPr>
            <a:spLocks noGrp="1"/>
          </p:cNvSpPr>
          <p:nvPr>
            <p:ph type="title"/>
          </p:nvPr>
        </p:nvSpPr>
        <p:spPr>
          <a:xfrm>
            <a:off x="1895474" y="512763"/>
            <a:ext cx="6791325" cy="865187"/>
          </a:xfrm>
        </p:spPr>
        <p:txBody>
          <a:bodyPr/>
          <a:lstStyle/>
          <a:p>
            <a:pPr algn="ctr"/>
            <a:r>
              <a:rPr lang="en-US" altLang="lv-LV" dirty="0" smtClean="0"/>
              <a:t>Data providers (2)</a:t>
            </a:r>
          </a:p>
        </p:txBody>
      </p:sp>
      <p:sp>
        <p:nvSpPr>
          <p:cNvPr id="2" name="Taisnstūris ar noapaļotiem stūriem 1"/>
          <p:cNvSpPr/>
          <p:nvPr/>
        </p:nvSpPr>
        <p:spPr>
          <a:xfrm>
            <a:off x="2051823" y="1492404"/>
            <a:ext cx="1920102" cy="4251171"/>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SMALL</a:t>
            </a:r>
          </a:p>
          <a:p>
            <a:pPr algn="ctr"/>
            <a:endParaRPr lang="en-US" dirty="0" smtClean="0"/>
          </a:p>
          <a:p>
            <a:pPr algn="ctr"/>
            <a:r>
              <a:rPr lang="en-US" dirty="0" smtClean="0"/>
              <a:t>~ </a:t>
            </a:r>
            <a:r>
              <a:rPr lang="lv-LV" dirty="0" smtClean="0"/>
              <a:t>70</a:t>
            </a:r>
            <a:r>
              <a:rPr lang="en-US" dirty="0" smtClean="0"/>
              <a:t>% of amount</a:t>
            </a:r>
          </a:p>
          <a:p>
            <a:pPr algn="ctr"/>
            <a:r>
              <a:rPr lang="lv-LV" dirty="0" smtClean="0"/>
              <a:t>serves </a:t>
            </a:r>
            <a:r>
              <a:rPr lang="en-US" dirty="0" smtClean="0"/>
              <a:t>~ 5 % data</a:t>
            </a:r>
          </a:p>
          <a:p>
            <a:pPr algn="ctr"/>
            <a:r>
              <a:rPr lang="en-US" dirty="0" smtClean="0"/>
              <a:t>Data is not electronically available or provider have small amount of data</a:t>
            </a:r>
          </a:p>
          <a:p>
            <a:pPr algn="ctr"/>
            <a:endParaRPr lang="en-US" dirty="0" smtClean="0"/>
          </a:p>
          <a:p>
            <a:pPr algn="ctr"/>
            <a:r>
              <a:rPr lang="en-US" dirty="0" smtClean="0"/>
              <a:t>SOLUTION:</a:t>
            </a:r>
          </a:p>
          <a:p>
            <a:pPr algn="ctr"/>
            <a:r>
              <a:rPr lang="en-US" dirty="0" smtClean="0"/>
              <a:t>Online WEB editing</a:t>
            </a:r>
          </a:p>
          <a:p>
            <a:pPr algn="ctr"/>
            <a:endParaRPr lang="en-US" dirty="0" smtClean="0"/>
          </a:p>
          <a:p>
            <a:pPr algn="ctr"/>
            <a:endParaRPr lang="en-US" dirty="0"/>
          </a:p>
        </p:txBody>
      </p:sp>
      <p:sp>
        <p:nvSpPr>
          <p:cNvPr id="39" name="Taisnstūris ar noapaļotiem stūriem 38"/>
          <p:cNvSpPr/>
          <p:nvPr/>
        </p:nvSpPr>
        <p:spPr>
          <a:xfrm>
            <a:off x="4280672" y="1492402"/>
            <a:ext cx="1986777" cy="4251173"/>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AVERAGE</a:t>
            </a:r>
          </a:p>
          <a:p>
            <a:pPr algn="ctr"/>
            <a:endParaRPr lang="en-US" dirty="0" smtClean="0"/>
          </a:p>
          <a:p>
            <a:pPr algn="ctr"/>
            <a:r>
              <a:rPr lang="en-US" dirty="0" smtClean="0"/>
              <a:t>~ </a:t>
            </a:r>
            <a:r>
              <a:rPr lang="lv-LV" dirty="0" smtClean="0"/>
              <a:t>25</a:t>
            </a:r>
            <a:r>
              <a:rPr lang="en-US" dirty="0" smtClean="0"/>
              <a:t>% of amount</a:t>
            </a:r>
          </a:p>
          <a:p>
            <a:pPr algn="ctr"/>
            <a:r>
              <a:rPr lang="lv-LV" dirty="0" smtClean="0"/>
              <a:t>serves </a:t>
            </a:r>
            <a:r>
              <a:rPr lang="en-US" dirty="0" smtClean="0"/>
              <a:t>~ </a:t>
            </a:r>
            <a:r>
              <a:rPr lang="lv-LV" dirty="0" smtClean="0"/>
              <a:t>30</a:t>
            </a:r>
            <a:r>
              <a:rPr lang="en-US" dirty="0" smtClean="0"/>
              <a:t>% data</a:t>
            </a:r>
          </a:p>
          <a:p>
            <a:pPr algn="ctr"/>
            <a:r>
              <a:rPr lang="en-US" dirty="0" smtClean="0"/>
              <a:t>Data is stored in files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SOLUTION:</a:t>
            </a:r>
          </a:p>
          <a:p>
            <a:pPr algn="ctr"/>
            <a:r>
              <a:rPr lang="en-US" dirty="0" smtClean="0"/>
              <a:t>File transfer using FTP server</a:t>
            </a:r>
          </a:p>
          <a:p>
            <a:pPr algn="ctr"/>
            <a:endParaRPr lang="en-US" dirty="0" smtClean="0"/>
          </a:p>
          <a:p>
            <a:pPr algn="ctr"/>
            <a:endParaRPr lang="en-US" dirty="0"/>
          </a:p>
        </p:txBody>
      </p:sp>
      <p:sp>
        <p:nvSpPr>
          <p:cNvPr id="40" name="Taisnstūris ar noapaļotiem stūriem 39"/>
          <p:cNvSpPr/>
          <p:nvPr/>
        </p:nvSpPr>
        <p:spPr>
          <a:xfrm>
            <a:off x="6536124" y="1492404"/>
            <a:ext cx="1920102" cy="4251171"/>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dirty="0" smtClean="0"/>
              <a:t>LARGE</a:t>
            </a:r>
            <a:endParaRPr lang="en-US" dirty="0" smtClean="0"/>
          </a:p>
          <a:p>
            <a:pPr algn="ctr"/>
            <a:endParaRPr lang="en-US" dirty="0" smtClean="0"/>
          </a:p>
          <a:p>
            <a:pPr algn="ctr"/>
            <a:r>
              <a:rPr lang="en-US" dirty="0" smtClean="0"/>
              <a:t>~ 5% of amount</a:t>
            </a:r>
          </a:p>
          <a:p>
            <a:pPr algn="ctr"/>
            <a:r>
              <a:rPr lang="lv-LV" dirty="0" smtClean="0"/>
              <a:t>serves </a:t>
            </a:r>
            <a:r>
              <a:rPr lang="en-US" dirty="0" smtClean="0"/>
              <a:t>~</a:t>
            </a:r>
            <a:r>
              <a:rPr lang="lv-LV" dirty="0" smtClean="0"/>
              <a:t>65</a:t>
            </a:r>
            <a:r>
              <a:rPr lang="en-US" dirty="0" smtClean="0"/>
              <a:t>% data</a:t>
            </a:r>
          </a:p>
          <a:p>
            <a:pPr algn="ctr"/>
            <a:r>
              <a:rPr lang="en-US" dirty="0" smtClean="0"/>
              <a:t>Have their GIS systems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SOLUTION:</a:t>
            </a:r>
          </a:p>
          <a:p>
            <a:pPr algn="ctr"/>
            <a:r>
              <a:rPr lang="en-US" dirty="0" smtClean="0"/>
              <a:t>Individually adapted Data Transformation models</a:t>
            </a:r>
          </a:p>
        </p:txBody>
      </p:sp>
    </p:spTree>
    <p:extLst>
      <p:ext uri="{BB962C8B-B14F-4D97-AF65-F5344CB8AC3E}">
        <p14:creationId xmlns:p14="http://schemas.microsoft.com/office/powerpoint/2010/main" val="193888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p:cNvSpPr>
            <a:spLocks noGrp="1"/>
          </p:cNvSpPr>
          <p:nvPr>
            <p:ph type="sldNum" sz="quarter" idx="13"/>
          </p:nvPr>
        </p:nvSpPr>
        <p:spPr/>
        <p:txBody>
          <a:bodyPr/>
          <a:lstStyle/>
          <a:p>
            <a:pPr>
              <a:defRPr/>
            </a:pPr>
            <a:fld id="{3740C3AD-3C5E-49B9-A9FD-6644862971A6}" type="slidenum">
              <a:rPr lang="en-US" altLang="en-US" smtClean="0"/>
              <a:pPr>
                <a:defRPr/>
              </a:pPr>
              <a:t>5</a:t>
            </a:fld>
            <a:endParaRPr lang="en-US" altLang="en-US" dirty="0"/>
          </a:p>
        </p:txBody>
      </p:sp>
      <p:sp>
        <p:nvSpPr>
          <p:cNvPr id="8" name="Virsraksts 6"/>
          <p:cNvSpPr>
            <a:spLocks noGrp="1"/>
          </p:cNvSpPr>
          <p:nvPr>
            <p:ph type="title"/>
          </p:nvPr>
        </p:nvSpPr>
        <p:spPr>
          <a:xfrm>
            <a:off x="1895474" y="512763"/>
            <a:ext cx="6791325" cy="865187"/>
          </a:xfrm>
        </p:spPr>
        <p:txBody>
          <a:bodyPr/>
          <a:lstStyle/>
          <a:p>
            <a:pPr algn="ctr"/>
            <a:r>
              <a:rPr lang="lv-LV" altLang="lv-LV" dirty="0" smtClean="0"/>
              <a:t>CHALLENGES</a:t>
            </a:r>
            <a:r>
              <a:rPr lang="en-US" altLang="lv-LV" dirty="0" smtClean="0"/>
              <a:t> and solutions</a:t>
            </a:r>
          </a:p>
        </p:txBody>
      </p:sp>
      <p:sp>
        <p:nvSpPr>
          <p:cNvPr id="2" name="Taisnstūris ar noapaļotiem stūriem 1"/>
          <p:cNvSpPr/>
          <p:nvPr/>
        </p:nvSpPr>
        <p:spPr>
          <a:xfrm>
            <a:off x="2051823" y="1492404"/>
            <a:ext cx="1920102" cy="4241646"/>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SMALL</a:t>
            </a:r>
          </a:p>
          <a:p>
            <a:pPr algn="ctr"/>
            <a:endParaRPr lang="en-US" dirty="0" smtClean="0"/>
          </a:p>
          <a:p>
            <a:pPr algn="ctr"/>
            <a:r>
              <a:rPr lang="en-US" dirty="0" smtClean="0"/>
              <a:t>Have to draw data manually when data is changed</a:t>
            </a:r>
          </a:p>
          <a:p>
            <a:pPr algn="ctr"/>
            <a:endParaRPr lang="en-US" dirty="0" smtClean="0"/>
          </a:p>
          <a:p>
            <a:pPr algn="ctr"/>
            <a:r>
              <a:rPr lang="en-US" dirty="0" smtClean="0"/>
              <a:t>SOLUTION:</a:t>
            </a:r>
          </a:p>
          <a:p>
            <a:pPr algn="ctr"/>
            <a:r>
              <a:rPr lang="en-US" dirty="0" smtClean="0"/>
              <a:t>Trying to change data input from WEB editing to FTP if data amount is growing</a:t>
            </a:r>
          </a:p>
          <a:p>
            <a:pPr algn="ctr"/>
            <a:endParaRPr lang="en-US" dirty="0" smtClean="0"/>
          </a:p>
          <a:p>
            <a:pPr algn="ctr"/>
            <a:endParaRPr lang="en-US" dirty="0" smtClean="0"/>
          </a:p>
        </p:txBody>
      </p:sp>
      <p:sp>
        <p:nvSpPr>
          <p:cNvPr id="39" name="Taisnstūris ar noapaļotiem stūriem 38"/>
          <p:cNvSpPr/>
          <p:nvPr/>
        </p:nvSpPr>
        <p:spPr>
          <a:xfrm>
            <a:off x="4280673" y="1492402"/>
            <a:ext cx="1920102" cy="4241648"/>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AVERAGE</a:t>
            </a:r>
          </a:p>
          <a:p>
            <a:pPr algn="ctr"/>
            <a:endParaRPr lang="en-US" dirty="0" smtClean="0"/>
          </a:p>
          <a:p>
            <a:pPr algn="ctr"/>
            <a:r>
              <a:rPr lang="en-US" dirty="0" smtClean="0"/>
              <a:t>Have to tailor data to fit specification</a:t>
            </a:r>
          </a:p>
          <a:p>
            <a:pPr algn="ctr"/>
            <a:endParaRPr lang="en-US" dirty="0" smtClean="0"/>
          </a:p>
          <a:p>
            <a:pPr algn="ctr"/>
            <a:endParaRPr lang="en-US" dirty="0" smtClean="0"/>
          </a:p>
          <a:p>
            <a:pPr algn="ctr"/>
            <a:r>
              <a:rPr lang="en-US" dirty="0" smtClean="0"/>
              <a:t>SOLUTION:</a:t>
            </a:r>
          </a:p>
          <a:p>
            <a:pPr algn="ctr"/>
            <a:r>
              <a:rPr lang="en-US" dirty="0" smtClean="0"/>
              <a:t>Provide unchanging data structure and try to define data transformation model or use developed RTIS resource file</a:t>
            </a:r>
          </a:p>
        </p:txBody>
      </p:sp>
      <p:sp>
        <p:nvSpPr>
          <p:cNvPr id="40" name="Taisnstūris ar noapaļotiem stūriem 39"/>
          <p:cNvSpPr/>
          <p:nvPr/>
        </p:nvSpPr>
        <p:spPr>
          <a:xfrm>
            <a:off x="6536124" y="1492404"/>
            <a:ext cx="1920102" cy="4241646"/>
          </a:xfrm>
          <a:prstGeom prst="roundRect">
            <a:avLst/>
          </a:prstGeom>
          <a:ln>
            <a:solidFill>
              <a:srgbClr val="93374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dirty="0" smtClean="0"/>
              <a:t>LARGE</a:t>
            </a:r>
            <a:endParaRPr lang="en-US" dirty="0" smtClean="0"/>
          </a:p>
          <a:p>
            <a:pPr algn="ctr"/>
            <a:endParaRPr lang="en-US" dirty="0" smtClean="0"/>
          </a:p>
          <a:p>
            <a:pPr algn="ctr"/>
            <a:r>
              <a:rPr lang="en-US" dirty="0" smtClean="0"/>
              <a:t>Have to keep data structure unchanged</a:t>
            </a:r>
          </a:p>
          <a:p>
            <a:pPr algn="ctr"/>
            <a:endParaRPr lang="en-US" dirty="0" smtClean="0"/>
          </a:p>
          <a:p>
            <a:pPr algn="ctr"/>
            <a:endParaRPr lang="en-US" dirty="0" smtClean="0"/>
          </a:p>
          <a:p>
            <a:pPr algn="ctr"/>
            <a:r>
              <a:rPr lang="en-US" dirty="0" smtClean="0"/>
              <a:t>SOLUTION:</a:t>
            </a:r>
          </a:p>
          <a:p>
            <a:pPr algn="ctr"/>
            <a:r>
              <a:rPr lang="en-US" dirty="0" smtClean="0"/>
              <a:t>Put effort in making data transformation model once and supply with data automatically</a:t>
            </a:r>
          </a:p>
          <a:p>
            <a:pPr algn="ctr"/>
            <a:endParaRPr lang="en-US" dirty="0" smtClean="0"/>
          </a:p>
          <a:p>
            <a:pPr algn="ctr"/>
            <a:endParaRPr lang="en-US" dirty="0" smtClean="0"/>
          </a:p>
        </p:txBody>
      </p:sp>
    </p:spTree>
    <p:extLst>
      <p:ext uri="{BB962C8B-B14F-4D97-AF65-F5344CB8AC3E}">
        <p14:creationId xmlns:p14="http://schemas.microsoft.com/office/powerpoint/2010/main" val="74285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p:cNvSpPr>
            <a:spLocks noGrp="1"/>
          </p:cNvSpPr>
          <p:nvPr>
            <p:ph type="sldNum" sz="quarter" idx="13"/>
          </p:nvPr>
        </p:nvSpPr>
        <p:spPr>
          <a:xfrm>
            <a:off x="8515815" y="6324600"/>
            <a:ext cx="304800" cy="304800"/>
          </a:xfrm>
        </p:spPr>
        <p:txBody>
          <a:bodyPr/>
          <a:lstStyle/>
          <a:p>
            <a:pPr>
              <a:defRPr/>
            </a:pPr>
            <a:fld id="{3625AA3D-90EC-4F88-A53D-F574A443351A}" type="slidenum">
              <a:rPr lang="en-US" altLang="en-US" smtClean="0"/>
              <a:pPr>
                <a:defRPr/>
              </a:pPr>
              <a:t>6</a:t>
            </a:fld>
            <a:endParaRPr lang="en-US" altLang="en-US" dirty="0"/>
          </a:p>
        </p:txBody>
      </p:sp>
      <p:sp>
        <p:nvSpPr>
          <p:cNvPr id="8" name="Virsraksts 5"/>
          <p:cNvSpPr>
            <a:spLocks noGrp="1"/>
          </p:cNvSpPr>
          <p:nvPr>
            <p:ph type="title"/>
          </p:nvPr>
        </p:nvSpPr>
        <p:spPr>
          <a:xfrm>
            <a:off x="2590800" y="381000"/>
            <a:ext cx="6096000" cy="1036638"/>
          </a:xfrm>
        </p:spPr>
        <p:txBody>
          <a:bodyPr/>
          <a:lstStyle/>
          <a:p>
            <a:pPr algn="ctr"/>
            <a:r>
              <a:rPr lang="en-US" altLang="lv-LV" b="1" dirty="0" smtClean="0"/>
              <a:t>Restricted Territories IS – accumulated data amount </a:t>
            </a:r>
            <a:r>
              <a:rPr lang="en-US" altLang="lv-LV" dirty="0" smtClean="0"/>
              <a:t>s</a:t>
            </a:r>
            <a:r>
              <a:rPr lang="en-US" altLang="lv-LV" b="1" dirty="0" smtClean="0"/>
              <a:t>o far</a:t>
            </a:r>
          </a:p>
        </p:txBody>
      </p:sp>
      <p:sp>
        <p:nvSpPr>
          <p:cNvPr id="9" name="Satura vietturis 6"/>
          <p:cNvSpPr>
            <a:spLocks noGrp="1"/>
          </p:cNvSpPr>
          <p:nvPr>
            <p:ph idx="1"/>
          </p:nvPr>
        </p:nvSpPr>
        <p:spPr>
          <a:xfrm>
            <a:off x="2646387" y="1628775"/>
            <a:ext cx="6096000" cy="4373563"/>
          </a:xfrm>
        </p:spPr>
        <p:txBody>
          <a:bodyPr/>
          <a:lstStyle/>
          <a:p>
            <a:pPr marL="342900" indent="-342900" algn="just">
              <a:buClr>
                <a:srgbClr val="840B55"/>
              </a:buClr>
              <a:buFont typeface="Wingdings" pitchFamily="2" charset="2"/>
              <a:buChar char="§"/>
              <a:defRPr/>
            </a:pPr>
            <a:r>
              <a:rPr lang="en-US" altLang="lv-LV" dirty="0" smtClean="0"/>
              <a:t>On the 1st of May there were approx. 1 million of objects and approx. 1 million of restricted territories included in RTIS</a:t>
            </a:r>
          </a:p>
          <a:p>
            <a:pPr marL="342900" indent="-342900" algn="just">
              <a:buClr>
                <a:srgbClr val="840B55"/>
              </a:buClr>
              <a:buFont typeface="Wingdings" pitchFamily="2" charset="2"/>
              <a:buChar char="§"/>
              <a:defRPr/>
            </a:pPr>
            <a:endParaRPr lang="en-US" altLang="lv-LV" dirty="0" smtClean="0"/>
          </a:p>
          <a:p>
            <a:pPr marL="342900" indent="-342900" algn="just">
              <a:buClr>
                <a:srgbClr val="840B55"/>
              </a:buClr>
              <a:buFont typeface="Wingdings" pitchFamily="2" charset="2"/>
              <a:buChar char="§"/>
              <a:defRPr/>
            </a:pPr>
            <a:r>
              <a:rPr lang="en-US" altLang="lv-LV" dirty="0" smtClean="0"/>
              <a:t>Amount of Data holders: 25</a:t>
            </a:r>
          </a:p>
          <a:p>
            <a:pPr marL="342900" indent="-342900" algn="just">
              <a:buClr>
                <a:srgbClr val="840B55"/>
              </a:buClr>
              <a:buFont typeface="Wingdings" pitchFamily="2" charset="2"/>
              <a:buChar char="§"/>
              <a:defRPr/>
            </a:pPr>
            <a:endParaRPr lang="en-US" altLang="lv-LV" dirty="0" smtClean="0"/>
          </a:p>
          <a:p>
            <a:pPr marL="342900" indent="-342900" algn="just">
              <a:buClr>
                <a:srgbClr val="840B55"/>
              </a:buClr>
              <a:buFont typeface="Wingdings" pitchFamily="2" charset="2"/>
              <a:buChar char="§"/>
              <a:defRPr/>
            </a:pPr>
            <a:r>
              <a:rPr lang="en-US" altLang="lv-LV" dirty="0" smtClean="0"/>
              <a:t>Almost all restricted territories (protection zones) are automatically generated and up-to-date regarding Cadastre and Administrative territories changes</a:t>
            </a:r>
          </a:p>
          <a:p>
            <a:pPr marL="342900" indent="-342900" algn="just">
              <a:buClr>
                <a:srgbClr val="840B55"/>
              </a:buClr>
              <a:buFont typeface="Wingdings" pitchFamily="2" charset="2"/>
              <a:buChar char="§"/>
              <a:defRPr/>
            </a:pPr>
            <a:endParaRPr lang="en-US" altLang="lv-LV" dirty="0" smtClean="0"/>
          </a:p>
          <a:p>
            <a:pPr marL="342900" indent="-342900" algn="just">
              <a:buClr>
                <a:srgbClr val="840B55"/>
              </a:buClr>
              <a:buFont typeface="Wingdings" pitchFamily="2" charset="2"/>
              <a:buChar char="§"/>
              <a:defRPr/>
            </a:pPr>
            <a:endParaRPr lang="en-US" altLang="lv-LV" dirty="0" smtClean="0"/>
          </a:p>
        </p:txBody>
      </p:sp>
    </p:spTree>
    <p:extLst>
      <p:ext uri="{BB962C8B-B14F-4D97-AF65-F5344CB8AC3E}">
        <p14:creationId xmlns:p14="http://schemas.microsoft.com/office/powerpoint/2010/main" val="116144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p:cNvSpPr>
            <a:spLocks noGrp="1"/>
          </p:cNvSpPr>
          <p:nvPr>
            <p:ph type="sldNum" sz="quarter" idx="13"/>
          </p:nvPr>
        </p:nvSpPr>
        <p:spPr>
          <a:xfrm>
            <a:off x="8515815" y="6324600"/>
            <a:ext cx="304800" cy="304800"/>
          </a:xfrm>
        </p:spPr>
        <p:txBody>
          <a:bodyPr/>
          <a:lstStyle/>
          <a:p>
            <a:pPr>
              <a:defRPr/>
            </a:pPr>
            <a:fld id="{3625AA3D-90EC-4F88-A53D-F574A443351A}" type="slidenum">
              <a:rPr lang="en-US" altLang="en-US" smtClean="0"/>
              <a:pPr>
                <a:defRPr/>
              </a:pPr>
              <a:t>7</a:t>
            </a:fld>
            <a:endParaRPr lang="en-US" altLang="en-US" dirty="0"/>
          </a:p>
        </p:txBody>
      </p:sp>
      <p:sp>
        <p:nvSpPr>
          <p:cNvPr id="8" name="Virsraksts 5"/>
          <p:cNvSpPr>
            <a:spLocks noGrp="1"/>
          </p:cNvSpPr>
          <p:nvPr>
            <p:ph type="title"/>
          </p:nvPr>
        </p:nvSpPr>
        <p:spPr>
          <a:xfrm>
            <a:off x="2590800" y="381000"/>
            <a:ext cx="6096000" cy="1036638"/>
          </a:xfrm>
        </p:spPr>
        <p:txBody>
          <a:bodyPr/>
          <a:lstStyle/>
          <a:p>
            <a:pPr algn="ctr"/>
            <a:r>
              <a:rPr lang="en-US" altLang="lv-LV" b="1" dirty="0" smtClean="0"/>
              <a:t>Restricted Territories IS –</a:t>
            </a:r>
            <a:br>
              <a:rPr lang="en-US" altLang="lv-LV" b="1" dirty="0" smtClean="0"/>
            </a:br>
            <a:r>
              <a:rPr lang="en-US" altLang="lv-LV" b="1" dirty="0" smtClean="0"/>
              <a:t>data in a small scale</a:t>
            </a:r>
          </a:p>
        </p:txBody>
      </p:sp>
      <p:pic>
        <p:nvPicPr>
          <p:cNvPr id="1026" name="Picture 2" descr="C:\#income#\ATIS_dati_visa_LV_print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28" y="1600201"/>
            <a:ext cx="8746947" cy="47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5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p:cNvSpPr>
            <a:spLocks noGrp="1"/>
          </p:cNvSpPr>
          <p:nvPr>
            <p:ph type="sldNum" sz="quarter" idx="13"/>
          </p:nvPr>
        </p:nvSpPr>
        <p:spPr>
          <a:xfrm>
            <a:off x="8515815" y="6324600"/>
            <a:ext cx="304800" cy="304800"/>
          </a:xfrm>
        </p:spPr>
        <p:txBody>
          <a:bodyPr/>
          <a:lstStyle/>
          <a:p>
            <a:pPr>
              <a:defRPr/>
            </a:pPr>
            <a:fld id="{3625AA3D-90EC-4F88-A53D-F574A443351A}" type="slidenum">
              <a:rPr lang="en-US" altLang="en-US" smtClean="0"/>
              <a:pPr>
                <a:defRPr/>
              </a:pPr>
              <a:t>8</a:t>
            </a:fld>
            <a:endParaRPr lang="en-US" altLang="en-US" dirty="0"/>
          </a:p>
        </p:txBody>
      </p:sp>
      <p:sp>
        <p:nvSpPr>
          <p:cNvPr id="8" name="Virsraksts 5"/>
          <p:cNvSpPr>
            <a:spLocks noGrp="1"/>
          </p:cNvSpPr>
          <p:nvPr>
            <p:ph type="title"/>
          </p:nvPr>
        </p:nvSpPr>
        <p:spPr>
          <a:xfrm>
            <a:off x="2590800" y="381000"/>
            <a:ext cx="6096000" cy="1036638"/>
          </a:xfrm>
        </p:spPr>
        <p:txBody>
          <a:bodyPr/>
          <a:lstStyle/>
          <a:p>
            <a:pPr algn="ctr"/>
            <a:r>
              <a:rPr lang="en-US" altLang="lv-LV" b="1" dirty="0" smtClean="0"/>
              <a:t>Restricted Territories IS –</a:t>
            </a:r>
            <a:r>
              <a:rPr lang="en-US" altLang="lv-LV" dirty="0" smtClean="0"/>
              <a:t/>
            </a:r>
            <a:br>
              <a:rPr lang="en-US" altLang="lv-LV" dirty="0" smtClean="0"/>
            </a:br>
            <a:r>
              <a:rPr lang="en-US" altLang="lv-LV" b="1" dirty="0" smtClean="0"/>
              <a:t>data in a large scale</a:t>
            </a:r>
          </a:p>
        </p:txBody>
      </p:sp>
      <p:pic>
        <p:nvPicPr>
          <p:cNvPr id="2051" name="Picture 3" descr="C:\#income#\ATIS_ortofoto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953" y="1570038"/>
            <a:ext cx="7349847" cy="464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44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4249738"/>
            <a:ext cx="649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1315845" y="304800"/>
            <a:ext cx="7716644" cy="1066800"/>
          </a:xfrm>
        </p:spPr>
        <p:txBody>
          <a:bodyPr/>
          <a:lstStyle/>
          <a:p>
            <a:pPr algn="ctr"/>
            <a:r>
              <a:rPr lang="en-US" altLang="lv-LV" dirty="0" smtClean="0"/>
              <a:t>Current registration of encumbrances in Cadastre</a:t>
            </a:r>
          </a:p>
        </p:txBody>
      </p:sp>
      <p:sp>
        <p:nvSpPr>
          <p:cNvPr id="16390"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DC7CAA-6CB0-45C2-8717-56286AA2F2AE}" type="slidenum">
              <a:rPr lang="en-US" altLang="en-US" smtClean="0"/>
              <a:pPr/>
              <a:t>9</a:t>
            </a:fld>
            <a:endParaRPr lang="en-US" altLang="en-US" smtClean="0"/>
          </a:p>
        </p:txBody>
      </p:sp>
      <p:graphicFrame>
        <p:nvGraphicFramePr>
          <p:cNvPr id="6" name="Diagram 5"/>
          <p:cNvGraphicFramePr/>
          <p:nvPr>
            <p:extLst>
              <p:ext uri="{D42A27DB-BD31-4B8C-83A1-F6EECF244321}">
                <p14:modId xmlns:p14="http://schemas.microsoft.com/office/powerpoint/2010/main" val="2526231820"/>
              </p:ext>
            </p:extLst>
          </p:nvPr>
        </p:nvGraphicFramePr>
        <p:xfrm>
          <a:off x="128337" y="609600"/>
          <a:ext cx="8710863"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1905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3314</TotalTime>
  <Words>1025</Words>
  <Application>Microsoft Office PowerPoint</Application>
  <PresentationFormat>Slaidrāde ekrānā (4:3)</PresentationFormat>
  <Paragraphs>238</Paragraphs>
  <Slides>21</Slides>
  <Notes>21</Notes>
  <HiddenSlides>0</HiddenSlides>
  <MMClips>0</MMClips>
  <ScaleCrop>false</ScaleCrop>
  <HeadingPairs>
    <vt:vector size="4" baseType="variant">
      <vt:variant>
        <vt:lpstr>Dizains</vt:lpstr>
      </vt:variant>
      <vt:variant>
        <vt:i4>1</vt:i4>
      </vt:variant>
      <vt:variant>
        <vt:lpstr>Slaidu virsraksti</vt:lpstr>
      </vt:variant>
      <vt:variant>
        <vt:i4>21</vt:i4>
      </vt:variant>
    </vt:vector>
  </HeadingPairs>
  <TitlesOfParts>
    <vt:vector size="22" baseType="lpstr">
      <vt:lpstr>89_Prezentacija_templateLV</vt:lpstr>
      <vt:lpstr>Introduction of Restricted Territories Information System and registration of restricted territories in Cadastre IS in Latvia</vt:lpstr>
      <vt:lpstr>Restricted Territories Information System (RTIS) is State Information System with the goal to provide society with actual and publicly available information in one place about restricted territories and objects which have protection zones.</vt:lpstr>
      <vt:lpstr>PowerPoint prezentācija</vt:lpstr>
      <vt:lpstr>Data providers (2)</vt:lpstr>
      <vt:lpstr>CHALLENGES and solutions</vt:lpstr>
      <vt:lpstr>Restricted Territories IS – accumulated data amount so far</vt:lpstr>
      <vt:lpstr>Restricted Territories IS – data in a small scale</vt:lpstr>
      <vt:lpstr>Restricted Territories IS – data in a large scale</vt:lpstr>
      <vt:lpstr>Current registration of encumbrances in Cadastre</vt:lpstr>
      <vt:lpstr>Dynamics of encumbrances registration in Cadastre</vt:lpstr>
      <vt:lpstr>Legislation now…</vt:lpstr>
      <vt:lpstr>Intersection of Restricted Territories IS data and cadastral map </vt:lpstr>
      <vt:lpstr>Intersection result</vt:lpstr>
      <vt:lpstr>Cadastral map after intersection </vt:lpstr>
      <vt:lpstr>Future vision for frequency of data registration and updating in Cadastre </vt:lpstr>
      <vt:lpstr>Research: number of encumbrances in Cadastre now/after intersection with RTIS </vt:lpstr>
      <vt:lpstr>Future (1)</vt:lpstr>
      <vt:lpstr>Future (2)</vt:lpstr>
      <vt:lpstr>Future (3)</vt:lpstr>
      <vt:lpstr>Future (4)</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Alvis Rudzītis</cp:lastModifiedBy>
  <cp:revision>235</cp:revision>
  <cp:lastPrinted>2015-11-10T13:00:29Z</cp:lastPrinted>
  <dcterms:created xsi:type="dcterms:W3CDTF">2014-11-20T14:46:47Z</dcterms:created>
  <dcterms:modified xsi:type="dcterms:W3CDTF">2017-05-03T08:06:44Z</dcterms:modified>
</cp:coreProperties>
</file>