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handoutMasterIdLst>
    <p:handoutMasterId r:id="rId61"/>
  </p:handoutMasterIdLst>
  <p:sldIdLst>
    <p:sldId id="353" r:id="rId2"/>
    <p:sldId id="519" r:id="rId3"/>
    <p:sldId id="520" r:id="rId4"/>
    <p:sldId id="521" r:id="rId5"/>
    <p:sldId id="522" r:id="rId6"/>
    <p:sldId id="523" r:id="rId7"/>
    <p:sldId id="524" r:id="rId8"/>
    <p:sldId id="525" r:id="rId9"/>
    <p:sldId id="567" r:id="rId10"/>
    <p:sldId id="535" r:id="rId11"/>
    <p:sldId id="538" r:id="rId12"/>
    <p:sldId id="410" r:id="rId13"/>
    <p:sldId id="463" r:id="rId14"/>
    <p:sldId id="407" r:id="rId15"/>
    <p:sldId id="571" r:id="rId16"/>
    <p:sldId id="569" r:id="rId17"/>
    <p:sldId id="533" r:id="rId18"/>
    <p:sldId id="464" r:id="rId19"/>
    <p:sldId id="462" r:id="rId20"/>
    <p:sldId id="568" r:id="rId21"/>
    <p:sldId id="309" r:id="rId22"/>
    <p:sldId id="415" r:id="rId23"/>
    <p:sldId id="577" r:id="rId24"/>
    <p:sldId id="351" r:id="rId25"/>
    <p:sldId id="572" r:id="rId26"/>
    <p:sldId id="573" r:id="rId27"/>
    <p:sldId id="574" r:id="rId28"/>
    <p:sldId id="575" r:id="rId29"/>
    <p:sldId id="579" r:id="rId30"/>
    <p:sldId id="580" r:id="rId31"/>
    <p:sldId id="581" r:id="rId32"/>
    <p:sldId id="578" r:id="rId33"/>
    <p:sldId id="585" r:id="rId34"/>
    <p:sldId id="494" r:id="rId35"/>
    <p:sldId id="405" r:id="rId36"/>
    <p:sldId id="499" r:id="rId37"/>
    <p:sldId id="510" r:id="rId38"/>
    <p:sldId id="496" r:id="rId39"/>
    <p:sldId id="536" r:id="rId40"/>
    <p:sldId id="544" r:id="rId41"/>
    <p:sldId id="537" r:id="rId42"/>
    <p:sldId id="466" r:id="rId43"/>
    <p:sldId id="467" r:id="rId44"/>
    <p:sldId id="542" r:id="rId45"/>
    <p:sldId id="545" r:id="rId46"/>
    <p:sldId id="559" r:id="rId47"/>
    <p:sldId id="563" r:id="rId48"/>
    <p:sldId id="565" r:id="rId49"/>
    <p:sldId id="566" r:id="rId50"/>
    <p:sldId id="597" r:id="rId51"/>
    <p:sldId id="586" r:id="rId52"/>
    <p:sldId id="587" r:id="rId53"/>
    <p:sldId id="598" r:id="rId54"/>
    <p:sldId id="591" r:id="rId55"/>
    <p:sldId id="595" r:id="rId56"/>
    <p:sldId id="593" r:id="rId57"/>
    <p:sldId id="508" r:id="rId58"/>
    <p:sldId id="348" r:id="rId59"/>
  </p:sldIdLst>
  <p:sldSz cx="9144000" cy="6858000" type="screen4x3"/>
  <p:notesSz cx="7099300" cy="10234613"/>
  <p:custDataLst>
    <p:tags r:id="rId62"/>
  </p:custDataLst>
  <p:defaultTextStyle>
    <a:defPPr>
      <a:defRPr lang="en-US"/>
    </a:defPPr>
    <a:lvl1pPr algn="l" rtl="0" fontAlgn="base">
      <a:spcBef>
        <a:spcPct val="0"/>
      </a:spcBef>
      <a:spcAft>
        <a:spcPct val="0"/>
      </a:spcAft>
      <a:defRPr sz="8000" kern="1200">
        <a:solidFill>
          <a:schemeClr val="tx1"/>
        </a:solidFill>
        <a:latin typeface="Arial" charset="0"/>
        <a:ea typeface="+mn-ea"/>
        <a:cs typeface="+mn-cs"/>
      </a:defRPr>
    </a:lvl1pPr>
    <a:lvl2pPr marL="457200" algn="l" rtl="0" fontAlgn="base">
      <a:spcBef>
        <a:spcPct val="0"/>
      </a:spcBef>
      <a:spcAft>
        <a:spcPct val="0"/>
      </a:spcAft>
      <a:defRPr sz="8000" kern="1200">
        <a:solidFill>
          <a:schemeClr val="tx1"/>
        </a:solidFill>
        <a:latin typeface="Arial" charset="0"/>
        <a:ea typeface="+mn-ea"/>
        <a:cs typeface="+mn-cs"/>
      </a:defRPr>
    </a:lvl2pPr>
    <a:lvl3pPr marL="914400" algn="l" rtl="0" fontAlgn="base">
      <a:spcBef>
        <a:spcPct val="0"/>
      </a:spcBef>
      <a:spcAft>
        <a:spcPct val="0"/>
      </a:spcAft>
      <a:defRPr sz="8000" kern="1200">
        <a:solidFill>
          <a:schemeClr val="tx1"/>
        </a:solidFill>
        <a:latin typeface="Arial" charset="0"/>
        <a:ea typeface="+mn-ea"/>
        <a:cs typeface="+mn-cs"/>
      </a:defRPr>
    </a:lvl3pPr>
    <a:lvl4pPr marL="1371600" algn="l" rtl="0" fontAlgn="base">
      <a:spcBef>
        <a:spcPct val="0"/>
      </a:spcBef>
      <a:spcAft>
        <a:spcPct val="0"/>
      </a:spcAft>
      <a:defRPr sz="8000" kern="1200">
        <a:solidFill>
          <a:schemeClr val="tx1"/>
        </a:solidFill>
        <a:latin typeface="Arial" charset="0"/>
        <a:ea typeface="+mn-ea"/>
        <a:cs typeface="+mn-cs"/>
      </a:defRPr>
    </a:lvl4pPr>
    <a:lvl5pPr marL="1828800" algn="l" rtl="0" fontAlgn="base">
      <a:spcBef>
        <a:spcPct val="0"/>
      </a:spcBef>
      <a:spcAft>
        <a:spcPct val="0"/>
      </a:spcAft>
      <a:defRPr sz="8000" kern="1200">
        <a:solidFill>
          <a:schemeClr val="tx1"/>
        </a:solidFill>
        <a:latin typeface="Arial" charset="0"/>
        <a:ea typeface="+mn-ea"/>
        <a:cs typeface="+mn-cs"/>
      </a:defRPr>
    </a:lvl5pPr>
    <a:lvl6pPr marL="2286000" algn="l" defTabSz="914400" rtl="0" eaLnBrk="1" latinLnBrk="0" hangingPunct="1">
      <a:defRPr sz="8000" kern="1200">
        <a:solidFill>
          <a:schemeClr val="tx1"/>
        </a:solidFill>
        <a:latin typeface="Arial" charset="0"/>
        <a:ea typeface="+mn-ea"/>
        <a:cs typeface="+mn-cs"/>
      </a:defRPr>
    </a:lvl6pPr>
    <a:lvl7pPr marL="2743200" algn="l" defTabSz="914400" rtl="0" eaLnBrk="1" latinLnBrk="0" hangingPunct="1">
      <a:defRPr sz="8000" kern="1200">
        <a:solidFill>
          <a:schemeClr val="tx1"/>
        </a:solidFill>
        <a:latin typeface="Arial" charset="0"/>
        <a:ea typeface="+mn-ea"/>
        <a:cs typeface="+mn-cs"/>
      </a:defRPr>
    </a:lvl7pPr>
    <a:lvl8pPr marL="3200400" algn="l" defTabSz="914400" rtl="0" eaLnBrk="1" latinLnBrk="0" hangingPunct="1">
      <a:defRPr sz="8000" kern="1200">
        <a:solidFill>
          <a:schemeClr val="tx1"/>
        </a:solidFill>
        <a:latin typeface="Arial" charset="0"/>
        <a:ea typeface="+mn-ea"/>
        <a:cs typeface="+mn-cs"/>
      </a:defRPr>
    </a:lvl8pPr>
    <a:lvl9pPr marL="3657600" algn="l" defTabSz="914400" rtl="0" eaLnBrk="1" latinLnBrk="0" hangingPunct="1">
      <a:defRPr sz="8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3300"/>
    <a:srgbClr val="333399"/>
    <a:srgbClr val="FF3300"/>
    <a:srgbClr val="FFCC99"/>
    <a:srgbClr val="FFFFCC"/>
    <a:srgbClr val="CCFFCC"/>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86" autoAdjust="0"/>
    <p:restoredTop sz="95249" autoAdjust="0"/>
  </p:normalViewPr>
  <p:slideViewPr>
    <p:cSldViewPr>
      <p:cViewPr varScale="1">
        <p:scale>
          <a:sx n="91" d="100"/>
          <a:sy n="91" d="100"/>
        </p:scale>
        <p:origin x="1483"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defRPr sz="1200"/>
            </a:lvl1pPr>
          </a:lstStyle>
          <a:p>
            <a:pPr>
              <a:defRPr/>
            </a:pPr>
            <a:endParaRPr lang="en-US"/>
          </a:p>
        </p:txBody>
      </p:sp>
      <p:sp>
        <p:nvSpPr>
          <p:cNvPr id="67587" name="Rectangle 3"/>
          <p:cNvSpPr>
            <a:spLocks noGrp="1" noChangeArrowheads="1"/>
          </p:cNvSpPr>
          <p:nvPr>
            <p:ph type="dt" sz="quarter" idx="1"/>
          </p:nvPr>
        </p:nvSpPr>
        <p:spPr bwMode="auto">
          <a:xfrm>
            <a:off x="4021138" y="0"/>
            <a:ext cx="3076575" cy="512763"/>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lgn="r">
              <a:defRPr sz="1200"/>
            </a:lvl1pPr>
          </a:lstStyle>
          <a:p>
            <a:pPr>
              <a:defRPr/>
            </a:pPr>
            <a:endParaRPr lang="en-US"/>
          </a:p>
        </p:txBody>
      </p:sp>
      <p:sp>
        <p:nvSpPr>
          <p:cNvPr id="67588" name="Rectangle 4"/>
          <p:cNvSpPr>
            <a:spLocks noGrp="1" noChangeArrowheads="1"/>
          </p:cNvSpPr>
          <p:nvPr>
            <p:ph type="ftr" sz="quarter" idx="2"/>
          </p:nvPr>
        </p:nvSpPr>
        <p:spPr bwMode="auto">
          <a:xfrm>
            <a:off x="0" y="9720263"/>
            <a:ext cx="3076575" cy="512762"/>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defRPr sz="1200"/>
            </a:lvl1pPr>
          </a:lstStyle>
          <a:p>
            <a:pPr>
              <a:defRPr/>
            </a:pPr>
            <a:endParaRPr lang="en-US"/>
          </a:p>
        </p:txBody>
      </p:sp>
      <p:sp>
        <p:nvSpPr>
          <p:cNvPr id="67589" name="Rectangle 5"/>
          <p:cNvSpPr>
            <a:spLocks noGrp="1" noChangeArrowheads="1"/>
          </p:cNvSpPr>
          <p:nvPr>
            <p:ph type="sldNum" sz="quarter" idx="3"/>
          </p:nvPr>
        </p:nvSpPr>
        <p:spPr bwMode="auto">
          <a:xfrm>
            <a:off x="4021138" y="9720263"/>
            <a:ext cx="3076575" cy="512762"/>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lgn="r">
              <a:defRPr sz="1200"/>
            </a:lvl1pPr>
          </a:lstStyle>
          <a:p>
            <a:pPr>
              <a:defRPr/>
            </a:pPr>
            <a:fld id="{B5FD3A0B-5605-49A2-9327-D2ED389AA584}" type="slidenum">
              <a:rPr lang="en-US"/>
              <a:pPr>
                <a:defRPr/>
              </a:pPr>
              <a:t>‹#›</a:t>
            </a:fld>
            <a:endParaRPr lang="en-US"/>
          </a:p>
        </p:txBody>
      </p:sp>
    </p:spTree>
    <p:extLst>
      <p:ext uri="{BB962C8B-B14F-4D97-AF65-F5344CB8AC3E}">
        <p14:creationId xmlns:p14="http://schemas.microsoft.com/office/powerpoint/2010/main" val="23313246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4021138" y="0"/>
            <a:ext cx="3076575" cy="512763"/>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720263"/>
            <a:ext cx="3076575" cy="512762"/>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4021138" y="9720263"/>
            <a:ext cx="3076575" cy="512762"/>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lgn="r">
              <a:defRPr sz="1200"/>
            </a:lvl1pPr>
          </a:lstStyle>
          <a:p>
            <a:pPr>
              <a:defRPr/>
            </a:pPr>
            <a:fld id="{58C2D68E-EE22-4154-9BF4-D756525D727D}" type="slidenum">
              <a:rPr lang="en-US"/>
              <a:pPr>
                <a:defRPr/>
              </a:pPr>
              <a:t>‹#›</a:t>
            </a:fld>
            <a:endParaRPr lang="en-US"/>
          </a:p>
        </p:txBody>
      </p:sp>
    </p:spTree>
    <p:extLst>
      <p:ext uri="{BB962C8B-B14F-4D97-AF65-F5344CB8AC3E}">
        <p14:creationId xmlns:p14="http://schemas.microsoft.com/office/powerpoint/2010/main" val="22628885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F95C9-FD3F-495A-84EC-5C1EA9EB496E}" type="slidenum">
              <a:rPr lang="en-US"/>
              <a:pPr/>
              <a:t>2</a:t>
            </a:fld>
            <a:endParaRPr lang="en-US"/>
          </a:p>
        </p:txBody>
      </p:sp>
      <p:sp>
        <p:nvSpPr>
          <p:cNvPr id="196610" name="Rectangle 2"/>
          <p:cNvSpPr>
            <a:spLocks noGrp="1" noRot="1" noChangeAspect="1" noChangeArrowheads="1" noTextEdit="1"/>
          </p:cNvSpPr>
          <p:nvPr>
            <p:ph type="sldImg"/>
          </p:nvPr>
        </p:nvSpPr>
        <p:spPr>
          <a:xfrm>
            <a:off x="990600" y="766763"/>
            <a:ext cx="5118100" cy="3838575"/>
          </a:xfrm>
          <a:ln/>
        </p:spPr>
      </p:sp>
      <p:sp>
        <p:nvSpPr>
          <p:cNvPr id="196611" name="Rectangle 3"/>
          <p:cNvSpPr>
            <a:spLocks noGrp="1" noChangeArrowheads="1"/>
          </p:cNvSpPr>
          <p:nvPr>
            <p:ph type="body" idx="1"/>
          </p:nvPr>
        </p:nvSpPr>
        <p:spPr>
          <a:xfrm>
            <a:off x="946685" y="4861155"/>
            <a:ext cx="5205932" cy="4605821"/>
          </a:xfrm>
        </p:spPr>
        <p:txBody>
          <a:bodyPr/>
          <a:lstStyle/>
          <a:p>
            <a:endParaRPr lang="en-GB"/>
          </a:p>
        </p:txBody>
      </p:sp>
    </p:spTree>
    <p:extLst>
      <p:ext uri="{BB962C8B-B14F-4D97-AF65-F5344CB8AC3E}">
        <p14:creationId xmlns:p14="http://schemas.microsoft.com/office/powerpoint/2010/main" val="3899484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F95C9-FD3F-495A-84EC-5C1EA9EB496E}" type="slidenum">
              <a:rPr lang="en-US"/>
              <a:pPr/>
              <a:t>11</a:t>
            </a:fld>
            <a:endParaRPr lang="en-US"/>
          </a:p>
        </p:txBody>
      </p:sp>
      <p:sp>
        <p:nvSpPr>
          <p:cNvPr id="196610" name="Rectangle 2"/>
          <p:cNvSpPr>
            <a:spLocks noGrp="1" noRot="1" noChangeAspect="1" noChangeArrowheads="1" noTextEdit="1"/>
          </p:cNvSpPr>
          <p:nvPr>
            <p:ph type="sldImg"/>
          </p:nvPr>
        </p:nvSpPr>
        <p:spPr>
          <a:xfrm>
            <a:off x="990600" y="766763"/>
            <a:ext cx="5118100" cy="3838575"/>
          </a:xfrm>
          <a:ln/>
        </p:spPr>
      </p:sp>
      <p:sp>
        <p:nvSpPr>
          <p:cNvPr id="196611" name="Rectangle 3"/>
          <p:cNvSpPr>
            <a:spLocks noGrp="1" noChangeArrowheads="1"/>
          </p:cNvSpPr>
          <p:nvPr>
            <p:ph type="body" idx="1"/>
          </p:nvPr>
        </p:nvSpPr>
        <p:spPr>
          <a:xfrm>
            <a:off x="946685" y="4861155"/>
            <a:ext cx="5205932" cy="4605821"/>
          </a:xfrm>
        </p:spPr>
        <p:txBody>
          <a:bodyPr/>
          <a:lstStyle/>
          <a:p>
            <a:endParaRPr lang="en-GB" dirty="0"/>
          </a:p>
        </p:txBody>
      </p:sp>
    </p:spTree>
    <p:extLst>
      <p:ext uri="{BB962C8B-B14F-4D97-AF65-F5344CB8AC3E}">
        <p14:creationId xmlns:p14="http://schemas.microsoft.com/office/powerpoint/2010/main" val="3932854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F3F79A1D-CE9F-49BD-912D-55ED6D4E1BCE}" type="slidenum">
              <a:rPr lang="en-US" smtClean="0"/>
              <a:pPr/>
              <a:t>12</a:t>
            </a:fld>
            <a:endParaRPr lang="en-US" smtClean="0"/>
          </a:p>
        </p:txBody>
      </p:sp>
      <p:sp>
        <p:nvSpPr>
          <p:cNvPr id="114691" name="Rectangle 2"/>
          <p:cNvSpPr>
            <a:spLocks noGrp="1" noRot="1" noChangeAspect="1" noChangeArrowheads="1" noTextEdit="1"/>
          </p:cNvSpPr>
          <p:nvPr>
            <p:ph type="sldImg"/>
          </p:nvPr>
        </p:nvSpPr>
        <p:spPr>
          <a:xfrm>
            <a:off x="992188" y="769938"/>
            <a:ext cx="5114925" cy="3836987"/>
          </a:xfrm>
          <a:ln/>
        </p:spPr>
      </p:sp>
      <p:sp>
        <p:nvSpPr>
          <p:cNvPr id="114692" name="Rectangle 3"/>
          <p:cNvSpPr>
            <a:spLocks noGrp="1" noChangeArrowheads="1"/>
          </p:cNvSpPr>
          <p:nvPr>
            <p:ph type="body" idx="1"/>
          </p:nvPr>
        </p:nvSpPr>
        <p:spPr>
          <a:xfrm>
            <a:off x="945958" y="4861781"/>
            <a:ext cx="5207386" cy="4604560"/>
          </a:xfrm>
          <a:noFill/>
          <a:ln/>
        </p:spPr>
        <p:txBody>
          <a:bodyPr/>
          <a:lstStyle/>
          <a:p>
            <a:pPr eaLnBrk="1" hangingPunct="1"/>
            <a:endParaRPr lang="en-GB" smtClean="0"/>
          </a:p>
        </p:txBody>
      </p:sp>
    </p:spTree>
    <p:extLst>
      <p:ext uri="{BB962C8B-B14F-4D97-AF65-F5344CB8AC3E}">
        <p14:creationId xmlns:p14="http://schemas.microsoft.com/office/powerpoint/2010/main" val="1233302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F95C9-FD3F-495A-84EC-5C1EA9EB496E}" type="slidenum">
              <a:rPr lang="en-US"/>
              <a:pPr/>
              <a:t>19</a:t>
            </a:fld>
            <a:endParaRPr lang="en-US"/>
          </a:p>
        </p:txBody>
      </p:sp>
      <p:sp>
        <p:nvSpPr>
          <p:cNvPr id="196610" name="Rectangle 2"/>
          <p:cNvSpPr>
            <a:spLocks noGrp="1" noRot="1" noChangeAspect="1" noChangeArrowheads="1" noTextEdit="1"/>
          </p:cNvSpPr>
          <p:nvPr>
            <p:ph type="sldImg"/>
          </p:nvPr>
        </p:nvSpPr>
        <p:spPr>
          <a:xfrm>
            <a:off x="990600" y="766763"/>
            <a:ext cx="5118100" cy="3838575"/>
          </a:xfrm>
          <a:ln/>
        </p:spPr>
      </p:sp>
      <p:sp>
        <p:nvSpPr>
          <p:cNvPr id="196611" name="Rectangle 3"/>
          <p:cNvSpPr>
            <a:spLocks noGrp="1" noChangeArrowheads="1"/>
          </p:cNvSpPr>
          <p:nvPr>
            <p:ph type="body" idx="1"/>
          </p:nvPr>
        </p:nvSpPr>
        <p:spPr>
          <a:xfrm>
            <a:off x="946685" y="4861155"/>
            <a:ext cx="5205932" cy="4605821"/>
          </a:xfrm>
        </p:spPr>
        <p:txBody>
          <a:bodyPr/>
          <a:lstStyle/>
          <a:p>
            <a:endParaRPr lang="en-GB"/>
          </a:p>
        </p:txBody>
      </p:sp>
    </p:spTree>
    <p:extLst>
      <p:ext uri="{BB962C8B-B14F-4D97-AF65-F5344CB8AC3E}">
        <p14:creationId xmlns:p14="http://schemas.microsoft.com/office/powerpoint/2010/main" val="2349235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F95C9-FD3F-495A-84EC-5C1EA9EB496E}" type="slidenum">
              <a:rPr lang="en-US"/>
              <a:pPr/>
              <a:t>35</a:t>
            </a:fld>
            <a:endParaRPr lang="en-US"/>
          </a:p>
        </p:txBody>
      </p:sp>
      <p:sp>
        <p:nvSpPr>
          <p:cNvPr id="196610" name="Rectangle 2"/>
          <p:cNvSpPr>
            <a:spLocks noGrp="1" noRot="1" noChangeAspect="1" noChangeArrowheads="1" noTextEdit="1"/>
          </p:cNvSpPr>
          <p:nvPr>
            <p:ph type="sldImg"/>
          </p:nvPr>
        </p:nvSpPr>
        <p:spPr>
          <a:xfrm>
            <a:off x="990600" y="766763"/>
            <a:ext cx="5118100" cy="3838575"/>
          </a:xfrm>
          <a:ln/>
        </p:spPr>
      </p:sp>
      <p:sp>
        <p:nvSpPr>
          <p:cNvPr id="196611" name="Rectangle 3"/>
          <p:cNvSpPr>
            <a:spLocks noGrp="1" noChangeArrowheads="1"/>
          </p:cNvSpPr>
          <p:nvPr>
            <p:ph type="body" idx="1"/>
          </p:nvPr>
        </p:nvSpPr>
        <p:spPr>
          <a:xfrm>
            <a:off x="946685" y="4861155"/>
            <a:ext cx="5205932" cy="4605821"/>
          </a:xfrm>
        </p:spPr>
        <p:txBody>
          <a:bodyPr/>
          <a:lstStyle/>
          <a:p>
            <a:endParaRPr lang="en-GB"/>
          </a:p>
        </p:txBody>
      </p:sp>
    </p:spTree>
    <p:extLst>
      <p:ext uri="{BB962C8B-B14F-4D97-AF65-F5344CB8AC3E}">
        <p14:creationId xmlns:p14="http://schemas.microsoft.com/office/powerpoint/2010/main" val="3593990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F95C9-FD3F-495A-84EC-5C1EA9EB496E}" type="slidenum">
              <a:rPr lang="en-US"/>
              <a:pPr/>
              <a:t>3</a:t>
            </a:fld>
            <a:endParaRPr lang="en-US"/>
          </a:p>
        </p:txBody>
      </p:sp>
      <p:sp>
        <p:nvSpPr>
          <p:cNvPr id="196610" name="Rectangle 2"/>
          <p:cNvSpPr>
            <a:spLocks noGrp="1" noRot="1" noChangeAspect="1" noChangeArrowheads="1" noTextEdit="1"/>
          </p:cNvSpPr>
          <p:nvPr>
            <p:ph type="sldImg"/>
          </p:nvPr>
        </p:nvSpPr>
        <p:spPr>
          <a:xfrm>
            <a:off x="990600" y="766763"/>
            <a:ext cx="5118100" cy="3838575"/>
          </a:xfrm>
          <a:ln/>
        </p:spPr>
      </p:sp>
      <p:sp>
        <p:nvSpPr>
          <p:cNvPr id="196611" name="Rectangle 3"/>
          <p:cNvSpPr>
            <a:spLocks noGrp="1" noChangeArrowheads="1"/>
          </p:cNvSpPr>
          <p:nvPr>
            <p:ph type="body" idx="1"/>
          </p:nvPr>
        </p:nvSpPr>
        <p:spPr>
          <a:xfrm>
            <a:off x="946685" y="4861155"/>
            <a:ext cx="5205932" cy="4605821"/>
          </a:xfrm>
        </p:spPr>
        <p:txBody>
          <a:bodyPr/>
          <a:lstStyle/>
          <a:p>
            <a:endParaRPr lang="en-GB"/>
          </a:p>
        </p:txBody>
      </p:sp>
    </p:spTree>
    <p:extLst>
      <p:ext uri="{BB962C8B-B14F-4D97-AF65-F5344CB8AC3E}">
        <p14:creationId xmlns:p14="http://schemas.microsoft.com/office/powerpoint/2010/main" val="894799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F95C9-FD3F-495A-84EC-5C1EA9EB496E}" type="slidenum">
              <a:rPr lang="en-US"/>
              <a:pPr/>
              <a:t>4</a:t>
            </a:fld>
            <a:endParaRPr lang="en-US"/>
          </a:p>
        </p:txBody>
      </p:sp>
      <p:sp>
        <p:nvSpPr>
          <p:cNvPr id="196610" name="Rectangle 2"/>
          <p:cNvSpPr>
            <a:spLocks noGrp="1" noRot="1" noChangeAspect="1" noChangeArrowheads="1" noTextEdit="1"/>
          </p:cNvSpPr>
          <p:nvPr>
            <p:ph type="sldImg"/>
          </p:nvPr>
        </p:nvSpPr>
        <p:spPr>
          <a:xfrm>
            <a:off x="990600" y="766763"/>
            <a:ext cx="5118100" cy="3838575"/>
          </a:xfrm>
          <a:ln/>
        </p:spPr>
      </p:sp>
      <p:sp>
        <p:nvSpPr>
          <p:cNvPr id="196611" name="Rectangle 3"/>
          <p:cNvSpPr>
            <a:spLocks noGrp="1" noChangeArrowheads="1"/>
          </p:cNvSpPr>
          <p:nvPr>
            <p:ph type="body" idx="1"/>
          </p:nvPr>
        </p:nvSpPr>
        <p:spPr>
          <a:xfrm>
            <a:off x="946685" y="4861155"/>
            <a:ext cx="5205932" cy="4605821"/>
          </a:xfrm>
        </p:spPr>
        <p:txBody>
          <a:bodyPr/>
          <a:lstStyle/>
          <a:p>
            <a:endParaRPr lang="en-GB"/>
          </a:p>
        </p:txBody>
      </p:sp>
    </p:spTree>
    <p:extLst>
      <p:ext uri="{BB962C8B-B14F-4D97-AF65-F5344CB8AC3E}">
        <p14:creationId xmlns:p14="http://schemas.microsoft.com/office/powerpoint/2010/main" val="2310435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F95C9-FD3F-495A-84EC-5C1EA9EB496E}" type="slidenum">
              <a:rPr lang="en-US"/>
              <a:pPr/>
              <a:t>5</a:t>
            </a:fld>
            <a:endParaRPr lang="en-US"/>
          </a:p>
        </p:txBody>
      </p:sp>
      <p:sp>
        <p:nvSpPr>
          <p:cNvPr id="196610" name="Rectangle 2"/>
          <p:cNvSpPr>
            <a:spLocks noGrp="1" noRot="1" noChangeAspect="1" noChangeArrowheads="1" noTextEdit="1"/>
          </p:cNvSpPr>
          <p:nvPr>
            <p:ph type="sldImg"/>
          </p:nvPr>
        </p:nvSpPr>
        <p:spPr>
          <a:xfrm>
            <a:off x="990600" y="766763"/>
            <a:ext cx="5118100" cy="3838575"/>
          </a:xfrm>
          <a:ln/>
        </p:spPr>
      </p:sp>
      <p:sp>
        <p:nvSpPr>
          <p:cNvPr id="196611" name="Rectangle 3"/>
          <p:cNvSpPr>
            <a:spLocks noGrp="1" noChangeArrowheads="1"/>
          </p:cNvSpPr>
          <p:nvPr>
            <p:ph type="body" idx="1"/>
          </p:nvPr>
        </p:nvSpPr>
        <p:spPr>
          <a:xfrm>
            <a:off x="946685" y="4861155"/>
            <a:ext cx="5205932" cy="4605821"/>
          </a:xfrm>
        </p:spPr>
        <p:txBody>
          <a:bodyPr/>
          <a:lstStyle/>
          <a:p>
            <a:endParaRPr lang="en-GB"/>
          </a:p>
        </p:txBody>
      </p:sp>
    </p:spTree>
    <p:extLst>
      <p:ext uri="{BB962C8B-B14F-4D97-AF65-F5344CB8AC3E}">
        <p14:creationId xmlns:p14="http://schemas.microsoft.com/office/powerpoint/2010/main" val="3945551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F95C9-FD3F-495A-84EC-5C1EA9EB496E}" type="slidenum">
              <a:rPr lang="en-US"/>
              <a:pPr/>
              <a:t>6</a:t>
            </a:fld>
            <a:endParaRPr lang="en-US"/>
          </a:p>
        </p:txBody>
      </p:sp>
      <p:sp>
        <p:nvSpPr>
          <p:cNvPr id="196610" name="Rectangle 2"/>
          <p:cNvSpPr>
            <a:spLocks noGrp="1" noRot="1" noChangeAspect="1" noChangeArrowheads="1" noTextEdit="1"/>
          </p:cNvSpPr>
          <p:nvPr>
            <p:ph type="sldImg"/>
          </p:nvPr>
        </p:nvSpPr>
        <p:spPr>
          <a:xfrm>
            <a:off x="990600" y="766763"/>
            <a:ext cx="5118100" cy="3838575"/>
          </a:xfrm>
          <a:ln/>
        </p:spPr>
      </p:sp>
      <p:sp>
        <p:nvSpPr>
          <p:cNvPr id="196611" name="Rectangle 3"/>
          <p:cNvSpPr>
            <a:spLocks noGrp="1" noChangeArrowheads="1"/>
          </p:cNvSpPr>
          <p:nvPr>
            <p:ph type="body" idx="1"/>
          </p:nvPr>
        </p:nvSpPr>
        <p:spPr>
          <a:xfrm>
            <a:off x="946685" y="4861155"/>
            <a:ext cx="5205932" cy="4605821"/>
          </a:xfrm>
        </p:spPr>
        <p:txBody>
          <a:bodyPr/>
          <a:lstStyle/>
          <a:p>
            <a:endParaRPr lang="en-GB"/>
          </a:p>
        </p:txBody>
      </p:sp>
    </p:spTree>
    <p:extLst>
      <p:ext uri="{BB962C8B-B14F-4D97-AF65-F5344CB8AC3E}">
        <p14:creationId xmlns:p14="http://schemas.microsoft.com/office/powerpoint/2010/main" val="1573287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F95C9-FD3F-495A-84EC-5C1EA9EB496E}" type="slidenum">
              <a:rPr lang="en-US"/>
              <a:pPr/>
              <a:t>7</a:t>
            </a:fld>
            <a:endParaRPr lang="en-US"/>
          </a:p>
        </p:txBody>
      </p:sp>
      <p:sp>
        <p:nvSpPr>
          <p:cNvPr id="196610" name="Rectangle 2"/>
          <p:cNvSpPr>
            <a:spLocks noGrp="1" noRot="1" noChangeAspect="1" noChangeArrowheads="1" noTextEdit="1"/>
          </p:cNvSpPr>
          <p:nvPr>
            <p:ph type="sldImg"/>
          </p:nvPr>
        </p:nvSpPr>
        <p:spPr>
          <a:xfrm>
            <a:off x="990600" y="766763"/>
            <a:ext cx="5118100" cy="3838575"/>
          </a:xfrm>
          <a:ln/>
        </p:spPr>
      </p:sp>
      <p:sp>
        <p:nvSpPr>
          <p:cNvPr id="196611" name="Rectangle 3"/>
          <p:cNvSpPr>
            <a:spLocks noGrp="1" noChangeArrowheads="1"/>
          </p:cNvSpPr>
          <p:nvPr>
            <p:ph type="body" idx="1"/>
          </p:nvPr>
        </p:nvSpPr>
        <p:spPr>
          <a:xfrm>
            <a:off x="946685" y="4861155"/>
            <a:ext cx="5205932" cy="4605821"/>
          </a:xfrm>
        </p:spPr>
        <p:txBody>
          <a:bodyPr/>
          <a:lstStyle/>
          <a:p>
            <a:endParaRPr lang="en-GB"/>
          </a:p>
        </p:txBody>
      </p:sp>
    </p:spTree>
    <p:extLst>
      <p:ext uri="{BB962C8B-B14F-4D97-AF65-F5344CB8AC3E}">
        <p14:creationId xmlns:p14="http://schemas.microsoft.com/office/powerpoint/2010/main" val="2336198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F95C9-FD3F-495A-84EC-5C1EA9EB496E}" type="slidenum">
              <a:rPr lang="en-US"/>
              <a:pPr/>
              <a:t>8</a:t>
            </a:fld>
            <a:endParaRPr lang="en-US"/>
          </a:p>
        </p:txBody>
      </p:sp>
      <p:sp>
        <p:nvSpPr>
          <p:cNvPr id="196610" name="Rectangle 2"/>
          <p:cNvSpPr>
            <a:spLocks noGrp="1" noRot="1" noChangeAspect="1" noChangeArrowheads="1" noTextEdit="1"/>
          </p:cNvSpPr>
          <p:nvPr>
            <p:ph type="sldImg"/>
          </p:nvPr>
        </p:nvSpPr>
        <p:spPr>
          <a:xfrm>
            <a:off x="990600" y="766763"/>
            <a:ext cx="5118100" cy="3838575"/>
          </a:xfrm>
          <a:ln/>
        </p:spPr>
      </p:sp>
      <p:sp>
        <p:nvSpPr>
          <p:cNvPr id="196611" name="Rectangle 3"/>
          <p:cNvSpPr>
            <a:spLocks noGrp="1" noChangeArrowheads="1"/>
          </p:cNvSpPr>
          <p:nvPr>
            <p:ph type="body" idx="1"/>
          </p:nvPr>
        </p:nvSpPr>
        <p:spPr>
          <a:xfrm>
            <a:off x="946685" y="4861155"/>
            <a:ext cx="5205932" cy="4605821"/>
          </a:xfrm>
        </p:spPr>
        <p:txBody>
          <a:bodyPr/>
          <a:lstStyle/>
          <a:p>
            <a:endParaRPr lang="en-GB"/>
          </a:p>
        </p:txBody>
      </p:sp>
    </p:spTree>
    <p:extLst>
      <p:ext uri="{BB962C8B-B14F-4D97-AF65-F5344CB8AC3E}">
        <p14:creationId xmlns:p14="http://schemas.microsoft.com/office/powerpoint/2010/main" val="269782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F95C9-FD3F-495A-84EC-5C1EA9EB496E}" type="slidenum">
              <a:rPr lang="en-US"/>
              <a:pPr/>
              <a:t>9</a:t>
            </a:fld>
            <a:endParaRPr lang="en-US"/>
          </a:p>
        </p:txBody>
      </p:sp>
      <p:sp>
        <p:nvSpPr>
          <p:cNvPr id="196610" name="Rectangle 2"/>
          <p:cNvSpPr>
            <a:spLocks noGrp="1" noRot="1" noChangeAspect="1" noChangeArrowheads="1" noTextEdit="1"/>
          </p:cNvSpPr>
          <p:nvPr>
            <p:ph type="sldImg"/>
          </p:nvPr>
        </p:nvSpPr>
        <p:spPr>
          <a:xfrm>
            <a:off x="990600" y="766763"/>
            <a:ext cx="5118100" cy="3838575"/>
          </a:xfrm>
          <a:ln/>
        </p:spPr>
      </p:sp>
      <p:sp>
        <p:nvSpPr>
          <p:cNvPr id="196611" name="Rectangle 3"/>
          <p:cNvSpPr>
            <a:spLocks noGrp="1" noChangeArrowheads="1"/>
          </p:cNvSpPr>
          <p:nvPr>
            <p:ph type="body" idx="1"/>
          </p:nvPr>
        </p:nvSpPr>
        <p:spPr>
          <a:xfrm>
            <a:off x="946685" y="4861155"/>
            <a:ext cx="5205932" cy="4605821"/>
          </a:xfrm>
        </p:spPr>
        <p:txBody>
          <a:bodyPr/>
          <a:lstStyle/>
          <a:p>
            <a:endParaRPr lang="en-GB"/>
          </a:p>
        </p:txBody>
      </p:sp>
    </p:spTree>
    <p:extLst>
      <p:ext uri="{BB962C8B-B14F-4D97-AF65-F5344CB8AC3E}">
        <p14:creationId xmlns:p14="http://schemas.microsoft.com/office/powerpoint/2010/main" val="1861338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F95C9-FD3F-495A-84EC-5C1EA9EB496E}" type="slidenum">
              <a:rPr lang="en-US"/>
              <a:pPr/>
              <a:t>10</a:t>
            </a:fld>
            <a:endParaRPr lang="en-US"/>
          </a:p>
        </p:txBody>
      </p:sp>
      <p:sp>
        <p:nvSpPr>
          <p:cNvPr id="196610" name="Rectangle 2"/>
          <p:cNvSpPr>
            <a:spLocks noGrp="1" noRot="1" noChangeAspect="1" noChangeArrowheads="1" noTextEdit="1"/>
          </p:cNvSpPr>
          <p:nvPr>
            <p:ph type="sldImg"/>
          </p:nvPr>
        </p:nvSpPr>
        <p:spPr>
          <a:xfrm>
            <a:off x="990600" y="766763"/>
            <a:ext cx="5118100" cy="3838575"/>
          </a:xfrm>
          <a:ln/>
        </p:spPr>
      </p:sp>
      <p:sp>
        <p:nvSpPr>
          <p:cNvPr id="196611" name="Rectangle 3"/>
          <p:cNvSpPr>
            <a:spLocks noGrp="1" noChangeArrowheads="1"/>
          </p:cNvSpPr>
          <p:nvPr>
            <p:ph type="body" idx="1"/>
          </p:nvPr>
        </p:nvSpPr>
        <p:spPr>
          <a:xfrm>
            <a:off x="946685" y="4861155"/>
            <a:ext cx="5205932" cy="4605821"/>
          </a:xfrm>
        </p:spPr>
        <p:txBody>
          <a:bodyPr/>
          <a:lstStyle/>
          <a:p>
            <a:endParaRPr lang="en-GB"/>
          </a:p>
        </p:txBody>
      </p:sp>
    </p:spTree>
    <p:extLst>
      <p:ext uri="{BB962C8B-B14F-4D97-AF65-F5344CB8AC3E}">
        <p14:creationId xmlns:p14="http://schemas.microsoft.com/office/powerpoint/2010/main" val="129375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A9E267-ACAE-4834-8E4C-9C484BAC364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C568D9-34D9-43DD-B4A4-2D712420980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FC3AAA-979D-4E3D-8526-62D4960823D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51D7D6-0D06-4239-9A80-E2F539D6D64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453188"/>
            <a:ext cx="3322638" cy="268287"/>
          </a:xfrm>
        </p:spPr>
        <p:txBody>
          <a:bodyPr/>
          <a:lstStyle>
            <a:lvl1pPr>
              <a:defRPr/>
            </a:lvl1pPr>
          </a:lstStyle>
          <a:p>
            <a:r>
              <a:rPr lang="en-US"/>
              <a:t>ELM Malta Conference – 21-23 October 2010</a:t>
            </a: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D23FF626-AE03-426D-8ECF-0BBDD8036ECA}" type="slidenum">
              <a:rPr lang="en-US"/>
              <a:pPr/>
              <a:t>‹#›</a:t>
            </a:fld>
            <a:endParaRPr lang="en-US"/>
          </a:p>
        </p:txBody>
      </p:sp>
    </p:spTree>
    <p:extLst>
      <p:ext uri="{BB962C8B-B14F-4D97-AF65-F5344CB8AC3E}">
        <p14:creationId xmlns:p14="http://schemas.microsoft.com/office/powerpoint/2010/main" val="605909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0363E1-FCB7-4F89-8694-A6326151E5D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0B9008-6429-4E03-B263-BB3A1EDA8ED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878D01-39DB-4737-80C1-3378C95902E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135810-A34E-4A2F-B636-7AAADC374DC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1997C79-FD68-49AB-ABC4-1323E37DE6E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EA890F5-82F5-46CC-9632-A60CB99B840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15E53C-95E1-477E-A4FE-9B7FC1B6C2F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D5CF83-5EE5-4F38-A213-90F93972F97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74638"/>
            <a:ext cx="7010400" cy="7921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CAB6744-A30C-4176-A3D6-ED5EE12497BE}" type="slidenum">
              <a:rPr lang="en-US"/>
              <a:pPr>
                <a:defRPr/>
              </a:pPr>
              <a:t>‹#›</a:t>
            </a:fld>
            <a:endParaRPr lang="en-US"/>
          </a:p>
        </p:txBody>
      </p:sp>
      <p:pic>
        <p:nvPicPr>
          <p:cNvPr id="7" name="Picture 50"/>
          <p:cNvPicPr>
            <a:picLocks noChangeAspect="1" noChangeArrowheads="1"/>
          </p:cNvPicPr>
          <p:nvPr userDrawn="1"/>
        </p:nvPicPr>
        <p:blipFill>
          <a:blip r:embed="rId15" cstate="print"/>
          <a:srcRect/>
          <a:stretch>
            <a:fillRect/>
          </a:stretch>
        </p:blipFill>
        <p:spPr bwMode="auto">
          <a:xfrm>
            <a:off x="0" y="-27384"/>
            <a:ext cx="9144000" cy="769938"/>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Verdana" pitchFamily="34" charset="0"/>
        </a:defRPr>
      </a:lvl2pPr>
      <a:lvl3pPr marL="1143000" indent="-228600" algn="l" rtl="0" eaLnBrk="0" fontAlgn="base" hangingPunct="0">
        <a:spcBef>
          <a:spcPct val="20000"/>
        </a:spcBef>
        <a:spcAft>
          <a:spcPct val="0"/>
        </a:spcAft>
        <a:buChar char="•"/>
        <a:defRPr sz="2400">
          <a:solidFill>
            <a:schemeClr val="tx1"/>
          </a:solidFill>
          <a:latin typeface="Verdana" pitchFamily="34" charset="0"/>
        </a:defRPr>
      </a:lvl3pPr>
      <a:lvl4pPr marL="1600200" indent="-228600" algn="l" rtl="0" eaLnBrk="0" fontAlgn="base" hangingPunct="0">
        <a:spcBef>
          <a:spcPct val="20000"/>
        </a:spcBef>
        <a:spcAft>
          <a:spcPct val="0"/>
        </a:spcAft>
        <a:buChar char="–"/>
        <a:defRPr sz="2000">
          <a:solidFill>
            <a:schemeClr val="tx1"/>
          </a:solidFill>
          <a:latin typeface="Verdana" pitchFamily="34" charset="0"/>
        </a:defRPr>
      </a:lvl4pPr>
      <a:lvl5pPr marL="2057400" indent="-228600" algn="l" rtl="0" eaLnBrk="0" fontAlgn="base" hangingPunct="0">
        <a:spcBef>
          <a:spcPct val="20000"/>
        </a:spcBef>
        <a:spcAft>
          <a:spcPct val="0"/>
        </a:spcAft>
        <a:buChar char="»"/>
        <a:defRPr sz="2000">
          <a:solidFill>
            <a:schemeClr val="tx1"/>
          </a:solidFill>
          <a:latin typeface="Verdana" pitchFamily="34" charset="0"/>
        </a:defRPr>
      </a:lvl5pPr>
      <a:lvl6pPr marL="2514600" indent="-228600" algn="l" rtl="0" fontAlgn="base">
        <a:spcBef>
          <a:spcPct val="20000"/>
        </a:spcBef>
        <a:spcAft>
          <a:spcPct val="0"/>
        </a:spcAft>
        <a:buChar char="»"/>
        <a:defRPr sz="2000">
          <a:solidFill>
            <a:schemeClr val="tx1"/>
          </a:solidFill>
          <a:latin typeface="Verdana" pitchFamily="34" charset="0"/>
        </a:defRPr>
      </a:lvl6pPr>
      <a:lvl7pPr marL="2971800" indent="-228600" algn="l" rtl="0" fontAlgn="base">
        <a:spcBef>
          <a:spcPct val="20000"/>
        </a:spcBef>
        <a:spcAft>
          <a:spcPct val="0"/>
        </a:spcAft>
        <a:buChar char="»"/>
        <a:defRPr sz="2000">
          <a:solidFill>
            <a:schemeClr val="tx1"/>
          </a:solidFill>
          <a:latin typeface="Verdana" pitchFamily="34" charset="0"/>
        </a:defRPr>
      </a:lvl7pPr>
      <a:lvl8pPr marL="3429000" indent="-228600" algn="l" rtl="0" fontAlgn="base">
        <a:spcBef>
          <a:spcPct val="20000"/>
        </a:spcBef>
        <a:spcAft>
          <a:spcPct val="0"/>
        </a:spcAft>
        <a:buChar char="»"/>
        <a:defRPr sz="2000">
          <a:solidFill>
            <a:schemeClr val="tx1"/>
          </a:solidFill>
          <a:latin typeface="Verdana" pitchFamily="34" charset="0"/>
        </a:defRPr>
      </a:lvl8pPr>
      <a:lvl9pPr marL="3886200" indent="-228600" algn="l" rtl="0" fontAlgn="base">
        <a:spcBef>
          <a:spcPct val="20000"/>
        </a:spcBef>
        <a:spcAft>
          <a:spcPct val="0"/>
        </a:spcAft>
        <a:buChar char="»"/>
        <a:defRPr sz="2000">
          <a:solidFill>
            <a:schemeClr val="tx1"/>
          </a:solidFill>
          <a:latin typeface="Verdan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hyperlink" Target="http://www.visual-literacy.org/index.html" TargetMode="External"/><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g"/></Relationships>
</file>

<file path=ppt/slides/_rels/slide3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emf"/><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g"/></Relationships>
</file>

<file path=ppt/slides/_rels/slide3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35.xml.rels><?xml version="1.0" encoding="UTF-8" standalone="yes"?>
<Relationships xmlns="http://schemas.openxmlformats.org/package/2006/relationships"><Relationship Id="rId3" Type="http://schemas.openxmlformats.org/officeDocument/2006/relationships/hyperlink" Target="http://www.bbc.com/future/story/20131107-could-video-games-replace-exams"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jpeg"/></Relationships>
</file>

<file path=ppt/slides/_rels/slide5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742554"/>
            <a:ext cx="9144000" cy="5435776"/>
          </a:xfrm>
          <a:prstGeom prst="rect">
            <a:avLst/>
          </a:prstGeom>
          <a:noFill/>
          <a:ln w="9525">
            <a:noFill/>
            <a:miter lim="800000"/>
            <a:headEnd/>
            <a:tailEnd/>
          </a:ln>
        </p:spPr>
      </p:pic>
      <p:sp>
        <p:nvSpPr>
          <p:cNvPr id="8" name="Rectangle 3"/>
          <p:cNvSpPr txBox="1">
            <a:spLocks noChangeArrowheads="1"/>
          </p:cNvSpPr>
          <p:nvPr/>
        </p:nvSpPr>
        <p:spPr bwMode="auto">
          <a:xfrm>
            <a:off x="457200" y="6324600"/>
            <a:ext cx="583247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80000"/>
              </a:lnSpc>
              <a:spcBef>
                <a:spcPct val="20000"/>
              </a:spcBef>
              <a:spcAft>
                <a:spcPct val="0"/>
              </a:spcAft>
              <a:buClrTx/>
              <a:buSzTx/>
              <a:buFontTx/>
              <a:buNone/>
              <a:tabLst/>
              <a:defRPr/>
            </a:pPr>
            <a:r>
              <a:rPr kumimoji="0" lang="en-US" sz="1600" b="1" i="0" u="none" strike="noStrike" kern="0" cap="none" spc="0" normalizeH="0" baseline="0" noProof="0" dirty="0" smtClean="0">
                <a:ln>
                  <a:noFill/>
                </a:ln>
                <a:solidFill>
                  <a:schemeClr val="bg1">
                    <a:lumMod val="50000"/>
                  </a:schemeClr>
                </a:solidFill>
                <a:effectLst/>
                <a:uLnTx/>
                <a:uFillTx/>
                <a:latin typeface="+mn-lt"/>
                <a:ea typeface="+mn-ea"/>
                <a:cs typeface="+mn-cs"/>
              </a:rPr>
              <a:t>Prof Saviour Formosa</a:t>
            </a:r>
          </a:p>
          <a:p>
            <a:pPr marL="0" marR="0" lvl="0" indent="0" algn="l" defTabSz="914400" rtl="0" eaLnBrk="0" fontAlgn="base" latinLnBrk="0" hangingPunct="0">
              <a:lnSpc>
                <a:spcPct val="80000"/>
              </a:lnSpc>
              <a:spcBef>
                <a:spcPct val="20000"/>
              </a:spcBef>
              <a:spcAft>
                <a:spcPct val="0"/>
              </a:spcAft>
              <a:buClrTx/>
              <a:buSzTx/>
              <a:buFontTx/>
              <a:buNone/>
              <a:tabLst/>
              <a:defRPr/>
            </a:pPr>
            <a:r>
              <a:rPr kumimoji="0" lang="en-US" sz="1200" b="0" i="0" u="none" strike="noStrike" kern="0" cap="none" spc="0" normalizeH="0" baseline="0" noProof="0" dirty="0" smtClean="0">
                <a:ln>
                  <a:noFill/>
                </a:ln>
                <a:solidFill>
                  <a:schemeClr val="bg1">
                    <a:lumMod val="50000"/>
                  </a:schemeClr>
                </a:solidFill>
                <a:effectLst/>
                <a:uLnTx/>
                <a:uFillTx/>
                <a:latin typeface="+mn-lt"/>
                <a:ea typeface="+mn-ea"/>
                <a:cs typeface="+mn-cs"/>
              </a:rPr>
              <a:t>saviour.formosa@um.edu.mt</a:t>
            </a:r>
            <a:endParaRPr kumimoji="0" lang="en-US" sz="1200" b="0" i="0" u="none" strike="noStrike" kern="0" cap="none" spc="0" normalizeH="0" baseline="0" noProof="0" dirty="0">
              <a:ln>
                <a:noFill/>
              </a:ln>
              <a:solidFill>
                <a:schemeClr val="bg1">
                  <a:lumMod val="50000"/>
                </a:schemeClr>
              </a:solidFill>
              <a:effectLst/>
              <a:uLnTx/>
              <a:uFillTx/>
              <a:latin typeface="+mn-lt"/>
              <a:ea typeface="+mn-ea"/>
              <a:cs typeface="+mn-cs"/>
            </a:endParaRPr>
          </a:p>
        </p:txBody>
      </p:sp>
      <p:sp>
        <p:nvSpPr>
          <p:cNvPr id="9" name="Rectangle 54"/>
          <p:cNvSpPr>
            <a:spLocks noChangeArrowheads="1"/>
          </p:cNvSpPr>
          <p:nvPr/>
        </p:nvSpPr>
        <p:spPr bwMode="auto">
          <a:xfrm>
            <a:off x="239712" y="1524000"/>
            <a:ext cx="8751888" cy="1335087"/>
          </a:xfrm>
          <a:prstGeom prst="rect">
            <a:avLst/>
          </a:prstGeom>
          <a:noFill/>
          <a:ln w="9525" algn="ctr">
            <a:noFill/>
            <a:miter lim="800000"/>
            <a:headEnd/>
            <a:tailEnd/>
          </a:ln>
          <a:effectLst/>
        </p:spPr>
        <p:txBody>
          <a:bodyPr anchor="ctr"/>
          <a:lstStyle/>
          <a:p>
            <a:r>
              <a:rPr lang="en-US" sz="1800" b="1" dirty="0" smtClean="0">
                <a:solidFill>
                  <a:schemeClr val="bg1">
                    <a:lumMod val="95000"/>
                  </a:schemeClr>
                </a:solidFill>
              </a:rPr>
              <a:t>Emergent Realities of Spatial Information Systems</a:t>
            </a:r>
            <a:br>
              <a:rPr lang="en-US" sz="1800" b="1" dirty="0" smtClean="0">
                <a:solidFill>
                  <a:schemeClr val="bg1">
                    <a:lumMod val="95000"/>
                  </a:schemeClr>
                </a:solidFill>
              </a:rPr>
            </a:br>
            <a:r>
              <a:rPr lang="en-US" sz="1800" dirty="0" smtClean="0">
                <a:solidFill>
                  <a:schemeClr val="bg1">
                    <a:lumMod val="95000"/>
                  </a:schemeClr>
                </a:solidFill>
              </a:rPr>
              <a:t>Spatial </a:t>
            </a:r>
            <a:r>
              <a:rPr lang="en-US" sz="1800" dirty="0">
                <a:solidFill>
                  <a:schemeClr val="bg1">
                    <a:lumMod val="95000"/>
                  </a:schemeClr>
                </a:solidFill>
              </a:rPr>
              <a:t>Conceptualisation as a stepping stone in the transition of </a:t>
            </a:r>
            <a:endParaRPr lang="en-US" sz="1800" dirty="0" smtClean="0">
              <a:solidFill>
                <a:schemeClr val="bg1">
                  <a:lumMod val="95000"/>
                </a:schemeClr>
              </a:solidFill>
            </a:endParaRPr>
          </a:p>
          <a:p>
            <a:r>
              <a:rPr lang="en-US" sz="1800" dirty="0" smtClean="0">
                <a:solidFill>
                  <a:schemeClr val="bg1">
                    <a:lumMod val="95000"/>
                  </a:schemeClr>
                </a:solidFill>
              </a:rPr>
              <a:t>Real-Virtual </a:t>
            </a:r>
            <a:r>
              <a:rPr lang="en-US" sz="1800" dirty="0">
                <a:solidFill>
                  <a:schemeClr val="bg1">
                    <a:lumMod val="95000"/>
                  </a:schemeClr>
                </a:solidFill>
              </a:rPr>
              <a:t>World Interactionism</a:t>
            </a:r>
          </a:p>
          <a:p>
            <a:endParaRPr lang="en-US" sz="2000" dirty="0">
              <a:solidFill>
                <a:schemeClr val="bg1">
                  <a:lumMod val="95000"/>
                </a:schemeClr>
              </a:solidFill>
            </a:endParaRPr>
          </a:p>
          <a:p>
            <a:r>
              <a:rPr lang="en-GB" sz="1400" dirty="0" smtClean="0">
                <a:solidFill>
                  <a:schemeClr val="bg1">
                    <a:lumMod val="65000"/>
                  </a:schemeClr>
                </a:solidFill>
              </a:rPr>
              <a:t>The Current Technological </a:t>
            </a:r>
            <a:r>
              <a:rPr lang="en-GB" sz="1400" dirty="0" smtClean="0">
                <a:solidFill>
                  <a:schemeClr val="bg1">
                    <a:lumMod val="65000"/>
                  </a:schemeClr>
                </a:solidFill>
              </a:rPr>
              <a:t>Trends </a:t>
            </a:r>
            <a:r>
              <a:rPr lang="en-GB" sz="1400" dirty="0" smtClean="0">
                <a:solidFill>
                  <a:schemeClr val="bg1">
                    <a:lumMod val="65000"/>
                  </a:schemeClr>
                </a:solidFill>
              </a:rPr>
              <a:t>in Land Registration Conference</a:t>
            </a:r>
          </a:p>
          <a:p>
            <a:r>
              <a:rPr lang="en-US" sz="1400" dirty="0" smtClean="0">
                <a:solidFill>
                  <a:schemeClr val="bg1">
                    <a:lumMod val="65000"/>
                  </a:schemeClr>
                </a:solidFill>
              </a:rPr>
              <a:t>5</a:t>
            </a:r>
            <a:r>
              <a:rPr lang="en-US" sz="1400" baseline="30000" dirty="0" smtClean="0">
                <a:solidFill>
                  <a:schemeClr val="bg1">
                    <a:lumMod val="65000"/>
                  </a:schemeClr>
                </a:solidFill>
              </a:rPr>
              <a:t>th</a:t>
            </a:r>
            <a:r>
              <a:rPr lang="en-US" sz="1400" dirty="0" smtClean="0">
                <a:solidFill>
                  <a:schemeClr val="bg1">
                    <a:lumMod val="65000"/>
                  </a:schemeClr>
                </a:solidFill>
              </a:rPr>
              <a:t> May 2017</a:t>
            </a:r>
            <a:endParaRPr lang="en-US" sz="1400" dirty="0">
              <a:solidFill>
                <a:schemeClr val="bg1">
                  <a:lumMod val="65000"/>
                </a:schemeClr>
              </a:solidFill>
            </a:endParaRPr>
          </a:p>
          <a:p>
            <a:r>
              <a:rPr lang="en-GB" sz="1800" dirty="0" smtClean="0">
                <a:solidFill>
                  <a:schemeClr val="bg1">
                    <a:lumMod val="95000"/>
                  </a:schemeClr>
                </a:solidFill>
              </a:rPr>
              <a:t/>
            </a:r>
            <a:br>
              <a:rPr lang="en-GB" sz="1800" dirty="0" smtClean="0">
                <a:solidFill>
                  <a:schemeClr val="bg1">
                    <a:lumMod val="95000"/>
                  </a:schemeClr>
                </a:solidFill>
              </a:rPr>
            </a:br>
            <a:endParaRPr lang="en-US" sz="1800" dirty="0">
              <a:solidFill>
                <a:schemeClr val="bg1">
                  <a:lumMod val="95000"/>
                </a:schemeClr>
              </a:solidFill>
            </a:endParaRPr>
          </a:p>
        </p:txBody>
      </p:sp>
      <p:pic>
        <p:nvPicPr>
          <p:cNvPr id="11" name="Picture 50"/>
          <p:cNvPicPr>
            <a:picLocks noChangeAspect="1" noChangeArrowheads="1"/>
          </p:cNvPicPr>
          <p:nvPr/>
        </p:nvPicPr>
        <p:blipFill>
          <a:blip r:embed="rId3" cstate="print"/>
          <a:srcRect/>
          <a:stretch>
            <a:fillRect/>
          </a:stretch>
        </p:blipFill>
        <p:spPr bwMode="auto">
          <a:xfrm>
            <a:off x="0" y="-27384"/>
            <a:ext cx="9144000" cy="7699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376238" y="223838"/>
            <a:ext cx="3548151" cy="400110"/>
          </a:xfrm>
          <a:prstGeom prst="rect">
            <a:avLst/>
          </a:prstGeom>
          <a:noFill/>
          <a:ln w="9525">
            <a:noFill/>
            <a:miter lim="800000"/>
            <a:headEnd/>
            <a:tailEnd/>
          </a:ln>
          <a:effectLst/>
        </p:spPr>
        <p:txBody>
          <a:bodyPr wrap="none">
            <a:spAutoFit/>
          </a:bodyPr>
          <a:lstStyle/>
          <a:p>
            <a:r>
              <a:rPr lang="en-US" sz="2000" b="1" dirty="0" smtClean="0">
                <a:solidFill>
                  <a:schemeClr val="accent2"/>
                </a:solidFill>
              </a:rPr>
              <a:t>Visualization </a:t>
            </a:r>
            <a:r>
              <a:rPr lang="en-US" sz="2000" b="1" dirty="0">
                <a:solidFill>
                  <a:schemeClr val="accent2"/>
                </a:solidFill>
              </a:rPr>
              <a:t>- </a:t>
            </a:r>
            <a:r>
              <a:rPr lang="en-US" sz="2000" b="1" dirty="0" smtClean="0">
                <a:solidFill>
                  <a:schemeClr val="accent2"/>
                </a:solidFill>
              </a:rPr>
              <a:t>Visualisation</a:t>
            </a:r>
            <a:endParaRPr lang="en-US" sz="2000" b="1" dirty="0">
              <a:solidFill>
                <a:schemeClr val="accent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1" y="1852474"/>
            <a:ext cx="2988816" cy="477692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1564" y="1852474"/>
            <a:ext cx="5051483" cy="64646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1564" y="2602712"/>
            <a:ext cx="5031390" cy="62838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1564" y="3334870"/>
            <a:ext cx="5036569" cy="1133352"/>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11564" y="4572000"/>
            <a:ext cx="5031390" cy="1929167"/>
          </a:xfrm>
          <a:prstGeom prst="rect">
            <a:avLst/>
          </a:prstGeom>
        </p:spPr>
      </p:pic>
      <p:sp>
        <p:nvSpPr>
          <p:cNvPr id="5" name="Rectangle 4"/>
          <p:cNvSpPr/>
          <p:nvPr/>
        </p:nvSpPr>
        <p:spPr>
          <a:xfrm>
            <a:off x="4103967" y="1179700"/>
            <a:ext cx="4846584" cy="400110"/>
          </a:xfrm>
          <a:prstGeom prst="rect">
            <a:avLst/>
          </a:prstGeom>
          <a:noFill/>
        </p:spPr>
        <p:txBody>
          <a:bodyPr wrap="none" lIns="91440" tIns="45720" rIns="91440" bIns="45720">
            <a:spAutoFit/>
          </a:bodyPr>
          <a:lstStyle/>
          <a:p>
            <a:pPr algn="ctr"/>
            <a:r>
              <a:rPr lang="en-US" sz="2000" b="0" cap="none" spc="0" dirty="0" smtClean="0">
                <a:ln w="0"/>
                <a:solidFill>
                  <a:schemeClr val="tx1"/>
                </a:solidFill>
                <a:effectLst>
                  <a:outerShdw blurRad="38100" dist="19050" dir="2700000" algn="tl" rotWithShape="0">
                    <a:schemeClr val="dk1">
                      <a:alpha val="40000"/>
                    </a:schemeClr>
                  </a:outerShdw>
                </a:effectLst>
              </a:rPr>
              <a:t>Imagine the Valletta Grand Harbour Vista</a:t>
            </a:r>
            <a:endParaRPr lang="en-US" sz="2000" b="0" cap="none" spc="0" dirty="0">
              <a:ln w="0"/>
              <a:solidFill>
                <a:schemeClr val="tx1"/>
              </a:solidFill>
              <a:effectLst>
                <a:outerShdw blurRad="38100" dist="19050" dir="2700000" algn="tl" rotWithShape="0">
                  <a:schemeClr val="dk1">
                    <a:alpha val="40000"/>
                  </a:schemeClr>
                </a:outerShdw>
              </a:effectLst>
            </a:endParaRPr>
          </a:p>
        </p:txBody>
      </p:sp>
      <p:grpSp>
        <p:nvGrpSpPr>
          <p:cNvPr id="17" name="Group 16"/>
          <p:cNvGrpSpPr/>
          <p:nvPr/>
        </p:nvGrpSpPr>
        <p:grpSpPr>
          <a:xfrm>
            <a:off x="407397" y="1056590"/>
            <a:ext cx="2245043" cy="646786"/>
            <a:chOff x="1143000" y="496214"/>
            <a:chExt cx="2245043" cy="646786"/>
          </a:xfrm>
        </p:grpSpPr>
        <p:sp>
          <p:nvSpPr>
            <p:cNvPr id="6" name="TextBox 5"/>
            <p:cNvSpPr txBox="1"/>
            <p:nvPr/>
          </p:nvSpPr>
          <p:spPr>
            <a:xfrm>
              <a:off x="1143000" y="496214"/>
              <a:ext cx="466794" cy="646331"/>
            </a:xfrm>
            <a:prstGeom prst="rect">
              <a:avLst/>
            </a:prstGeom>
            <a:noFill/>
          </p:spPr>
          <p:txBody>
            <a:bodyPr wrap="none" rtlCol="0">
              <a:spAutoFit/>
            </a:bodyPr>
            <a:lstStyle/>
            <a:p>
              <a:r>
                <a:rPr lang="en-US" sz="3600" b="1" dirty="0" smtClean="0">
                  <a:solidFill>
                    <a:srgbClr val="C00000"/>
                  </a:solidFill>
                </a:rPr>
                <a:t>Z</a:t>
              </a:r>
              <a:endParaRPr lang="en-US" sz="3600" b="1" dirty="0">
                <a:solidFill>
                  <a:srgbClr val="C00000"/>
                </a:solidFill>
              </a:endParaRPr>
            </a:p>
          </p:txBody>
        </p:sp>
        <p:sp>
          <p:nvSpPr>
            <p:cNvPr id="15" name="TextBox 14"/>
            <p:cNvSpPr txBox="1"/>
            <p:nvPr/>
          </p:nvSpPr>
          <p:spPr>
            <a:xfrm>
              <a:off x="2895600" y="496669"/>
              <a:ext cx="492443" cy="646331"/>
            </a:xfrm>
            <a:prstGeom prst="rect">
              <a:avLst/>
            </a:prstGeom>
            <a:noFill/>
          </p:spPr>
          <p:txBody>
            <a:bodyPr wrap="none" rtlCol="0">
              <a:spAutoFit/>
            </a:bodyPr>
            <a:lstStyle/>
            <a:p>
              <a:r>
                <a:rPr lang="en-US" sz="3600" b="1" dirty="0">
                  <a:solidFill>
                    <a:srgbClr val="C00000"/>
                  </a:solidFill>
                </a:rPr>
                <a:t>S</a:t>
              </a:r>
            </a:p>
          </p:txBody>
        </p:sp>
        <p:sp>
          <p:nvSpPr>
            <p:cNvPr id="16" name="Right Arrow 15"/>
            <p:cNvSpPr/>
            <p:nvPr/>
          </p:nvSpPr>
          <p:spPr>
            <a:xfrm>
              <a:off x="1739272" y="686486"/>
              <a:ext cx="1080128" cy="227914"/>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05720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376238" y="223838"/>
            <a:ext cx="3796424" cy="400110"/>
          </a:xfrm>
          <a:prstGeom prst="rect">
            <a:avLst/>
          </a:prstGeom>
          <a:noFill/>
          <a:ln w="9525">
            <a:noFill/>
            <a:miter lim="800000"/>
            <a:headEnd/>
            <a:tailEnd/>
          </a:ln>
          <a:effectLst/>
        </p:spPr>
        <p:txBody>
          <a:bodyPr wrap="none">
            <a:spAutoFit/>
          </a:bodyPr>
          <a:lstStyle/>
          <a:p>
            <a:r>
              <a:rPr lang="en-US" sz="2000" b="1" dirty="0" smtClean="0">
                <a:solidFill>
                  <a:schemeClr val="accent2"/>
                </a:solidFill>
              </a:rPr>
              <a:t>Visualisation – Sample Group</a:t>
            </a:r>
            <a:endParaRPr lang="en-US" sz="2000" b="1" dirty="0">
              <a:solidFill>
                <a:schemeClr val="accent2"/>
              </a:solidFill>
            </a:endParaRPr>
          </a:p>
        </p:txBody>
      </p:sp>
      <p:sp>
        <p:nvSpPr>
          <p:cNvPr id="5" name="Rectangle 4"/>
          <p:cNvSpPr/>
          <p:nvPr/>
        </p:nvSpPr>
        <p:spPr>
          <a:xfrm>
            <a:off x="655885" y="1143000"/>
            <a:ext cx="5535683" cy="400110"/>
          </a:xfrm>
          <a:prstGeom prst="rect">
            <a:avLst/>
          </a:prstGeom>
          <a:noFill/>
        </p:spPr>
        <p:txBody>
          <a:bodyPr wrap="none" lIns="91440" tIns="45720" rIns="91440" bIns="45720">
            <a:spAutoFit/>
          </a:bodyPr>
          <a:lstStyle/>
          <a:p>
            <a:pPr algn="ctr"/>
            <a:r>
              <a:rPr lang="en-US" sz="2000" b="0" cap="none" spc="0" dirty="0" smtClean="0">
                <a:ln w="0"/>
                <a:solidFill>
                  <a:schemeClr val="tx1"/>
                </a:solidFill>
                <a:effectLst>
                  <a:outerShdw blurRad="38100" dist="19050" dir="2700000" algn="tl" rotWithShape="0">
                    <a:schemeClr val="dk1">
                      <a:alpha val="40000"/>
                    </a:schemeClr>
                  </a:outerShdw>
                </a:effectLst>
              </a:rPr>
              <a:t>Imagine the Maltese Islands and locate Valletta</a:t>
            </a:r>
            <a:endParaRPr lang="en-US" sz="20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828800"/>
            <a:ext cx="7239000" cy="4745399"/>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829352"/>
            <a:ext cx="7239000" cy="474429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1829352"/>
            <a:ext cx="6881564" cy="4744295"/>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1100" y="1981519"/>
            <a:ext cx="6881564" cy="4439961"/>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3317" y="1981519"/>
            <a:ext cx="6520929" cy="4439961"/>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1524510"/>
            <a:ext cx="6548846" cy="5211077"/>
          </a:xfrm>
          <a:prstGeom prst="rect">
            <a:avLst/>
          </a:prstGeom>
        </p:spPr>
      </p:pic>
      <p:pic>
        <p:nvPicPr>
          <p:cNvPr id="23" name="Picture 2"/>
          <p:cNvPicPr>
            <a:picLocks noChangeAspect="1" noChangeArrowheads="1"/>
          </p:cNvPicPr>
          <p:nvPr/>
        </p:nvPicPr>
        <p:blipFill>
          <a:blip r:embed="rId9" cstate="print"/>
          <a:srcRect/>
          <a:stretch>
            <a:fillRect/>
          </a:stretch>
        </p:blipFill>
        <p:spPr bwMode="auto">
          <a:xfrm>
            <a:off x="1676400" y="1635616"/>
            <a:ext cx="5164956" cy="4988863"/>
          </a:xfrm>
          <a:prstGeom prst="rect">
            <a:avLst/>
          </a:prstGeom>
          <a:noFill/>
          <a:ln w="9525">
            <a:noFill/>
            <a:miter lim="800000"/>
            <a:headEnd/>
            <a:tailEnd/>
          </a:ln>
        </p:spPr>
      </p:pic>
    </p:spTree>
    <p:extLst>
      <p:ext uri="{BB962C8B-B14F-4D97-AF65-F5344CB8AC3E}">
        <p14:creationId xmlns:p14="http://schemas.microsoft.com/office/powerpoint/2010/main" val="55214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299480"/>
            <a:ext cx="9143999" cy="4982019"/>
          </a:xfrm>
          <a:prstGeom prst="rect">
            <a:avLst/>
          </a:prstGeom>
          <a:noFill/>
          <a:ln w="9525">
            <a:noFill/>
            <a:miter lim="800000"/>
            <a:headEnd/>
            <a:tailEnd/>
          </a:ln>
        </p:spPr>
      </p:pic>
      <p:sp>
        <p:nvSpPr>
          <p:cNvPr id="16" name="Rectangle 2"/>
          <p:cNvSpPr>
            <a:spLocks noChangeArrowheads="1"/>
          </p:cNvSpPr>
          <p:nvPr/>
        </p:nvSpPr>
        <p:spPr bwMode="auto">
          <a:xfrm>
            <a:off x="395288" y="158750"/>
            <a:ext cx="4964821" cy="400110"/>
          </a:xfrm>
          <a:prstGeom prst="rect">
            <a:avLst/>
          </a:prstGeom>
          <a:noFill/>
          <a:ln w="9525" algn="ctr">
            <a:noFill/>
            <a:miter lim="800000"/>
            <a:headEnd/>
            <a:tailEnd/>
          </a:ln>
          <a:effectLst/>
        </p:spPr>
        <p:txBody>
          <a:bodyPr wrap="none">
            <a:spAutoFit/>
          </a:bodyPr>
          <a:lstStyle/>
          <a:p>
            <a:pPr algn="l"/>
            <a:r>
              <a:rPr lang="en-US" sz="2000" b="1" dirty="0" smtClean="0">
                <a:solidFill>
                  <a:schemeClr val="accent2"/>
                </a:solidFill>
              </a:rPr>
              <a:t>Setting the baselines for a virtual world</a:t>
            </a:r>
            <a:endParaRPr lang="en-US" sz="2000" b="1" dirty="0">
              <a:solidFill>
                <a:schemeClr val="accent2"/>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7888" y="912912"/>
            <a:ext cx="8208912" cy="6021288"/>
          </a:xfrm>
        </p:spPr>
        <p:txBody>
          <a:bodyPr>
            <a:normAutofit/>
          </a:bodyPr>
          <a:lstStyle/>
          <a:p>
            <a:pPr algn="l">
              <a:buFont typeface="Arial" pitchFamily="34" charset="0"/>
              <a:buChar char="•"/>
            </a:pPr>
            <a:endParaRPr lang="en-US" sz="1600" dirty="0" smtClean="0"/>
          </a:p>
          <a:p>
            <a:pPr algn="l">
              <a:buFont typeface="Arial" pitchFamily="34" charset="0"/>
              <a:buChar char="•"/>
            </a:pPr>
            <a:r>
              <a:rPr lang="en-US" sz="1600" dirty="0" smtClean="0"/>
              <a:t> </a:t>
            </a:r>
            <a:r>
              <a:rPr lang="en-US" sz="2000" b="1" dirty="0" smtClean="0"/>
              <a:t>Who</a:t>
            </a:r>
            <a:r>
              <a:rPr lang="en-US" sz="1600" dirty="0" smtClean="0"/>
              <a:t> might use this information? Who are the players – end-users?</a:t>
            </a:r>
          </a:p>
          <a:p>
            <a:pPr algn="l">
              <a:buFont typeface="Arial" pitchFamily="34" charset="0"/>
              <a:buChar char="•"/>
            </a:pPr>
            <a:endParaRPr lang="en-US" sz="1600" dirty="0" smtClean="0"/>
          </a:p>
          <a:p>
            <a:pPr algn="l">
              <a:buFont typeface="Arial" pitchFamily="34" charset="0"/>
              <a:buChar char="•"/>
            </a:pPr>
            <a:r>
              <a:rPr lang="en-US" sz="1600" dirty="0" smtClean="0"/>
              <a:t> </a:t>
            </a:r>
            <a:r>
              <a:rPr lang="en-US" sz="2000" b="1" dirty="0" smtClean="0"/>
              <a:t>What</a:t>
            </a:r>
            <a:r>
              <a:rPr lang="en-US" sz="1600" dirty="0" smtClean="0"/>
              <a:t> does the process entail? What ‘outside of the box’ options are there?</a:t>
            </a:r>
          </a:p>
          <a:p>
            <a:pPr algn="l">
              <a:buFont typeface="Arial" pitchFamily="34" charset="0"/>
              <a:buChar char="•"/>
            </a:pPr>
            <a:endParaRPr lang="en-US" sz="1600" dirty="0" smtClean="0"/>
          </a:p>
          <a:p>
            <a:pPr algn="l">
              <a:buFont typeface="Arial" pitchFamily="34" charset="0"/>
              <a:buChar char="•"/>
            </a:pPr>
            <a:r>
              <a:rPr lang="en-US" sz="1600" dirty="0" smtClean="0"/>
              <a:t> </a:t>
            </a:r>
            <a:r>
              <a:rPr lang="en-US" sz="2000" b="1" dirty="0" smtClean="0"/>
              <a:t>Where</a:t>
            </a:r>
            <a:r>
              <a:rPr lang="en-US" sz="1600" dirty="0" smtClean="0"/>
              <a:t> can it be deployed? (economies of scale)</a:t>
            </a:r>
          </a:p>
          <a:p>
            <a:pPr algn="l">
              <a:buFont typeface="Arial" pitchFamily="34" charset="0"/>
              <a:buChar char="•"/>
            </a:pPr>
            <a:endParaRPr lang="en-US" sz="1600" dirty="0" smtClean="0"/>
          </a:p>
          <a:p>
            <a:pPr algn="l">
              <a:buFont typeface="Arial" pitchFamily="34" charset="0"/>
              <a:buChar char="•"/>
            </a:pPr>
            <a:r>
              <a:rPr lang="en-US" sz="1600" dirty="0" smtClean="0"/>
              <a:t> </a:t>
            </a:r>
            <a:r>
              <a:rPr lang="en-US" sz="2000" b="1" dirty="0" smtClean="0"/>
              <a:t>Why</a:t>
            </a:r>
            <a:r>
              <a:rPr lang="en-US" sz="1600" dirty="0" smtClean="0"/>
              <a:t> should visualization be brought in?</a:t>
            </a:r>
          </a:p>
          <a:p>
            <a:pPr algn="l">
              <a:buFont typeface="Arial" pitchFamily="34" charset="0"/>
              <a:buChar char="•"/>
            </a:pPr>
            <a:endParaRPr lang="en-US" sz="1600" dirty="0" smtClean="0"/>
          </a:p>
          <a:p>
            <a:pPr algn="l">
              <a:buFont typeface="Arial" pitchFamily="34" charset="0"/>
              <a:buChar char="•"/>
            </a:pPr>
            <a:r>
              <a:rPr lang="en-US" sz="1600" dirty="0" smtClean="0"/>
              <a:t> </a:t>
            </a:r>
            <a:r>
              <a:rPr lang="en-US" sz="2000" b="1" dirty="0" smtClean="0"/>
              <a:t>When</a:t>
            </a:r>
            <a:r>
              <a:rPr lang="en-US" sz="1600" dirty="0" smtClean="0"/>
              <a:t> would it be best to introduce spatial information?</a:t>
            </a:r>
          </a:p>
          <a:p>
            <a:pPr algn="l">
              <a:buFont typeface="Arial" pitchFamily="34" charset="0"/>
              <a:buChar char="•"/>
            </a:pPr>
            <a:endParaRPr lang="en-US" sz="1600" dirty="0" smtClean="0"/>
          </a:p>
          <a:p>
            <a:pPr algn="l">
              <a:buFont typeface="Arial" pitchFamily="34" charset="0"/>
              <a:buChar char="•"/>
            </a:pPr>
            <a:r>
              <a:rPr lang="en-US" sz="1600" dirty="0" smtClean="0"/>
              <a:t>  </a:t>
            </a:r>
            <a:r>
              <a:rPr lang="en-US" sz="2000" b="1" dirty="0" smtClean="0"/>
              <a:t>How</a:t>
            </a:r>
            <a:r>
              <a:rPr lang="en-US" sz="1600" dirty="0" smtClean="0"/>
              <a:t> can we employ visualisation for social change?</a:t>
            </a:r>
          </a:p>
          <a:p>
            <a:pPr algn="l">
              <a:buFont typeface="Arial" pitchFamily="34" charset="0"/>
              <a:buChar char="•"/>
            </a:pPr>
            <a:endParaRPr lang="en-US" sz="1600" dirty="0" smtClean="0"/>
          </a:p>
          <a:p>
            <a:pPr algn="l">
              <a:buFont typeface="Arial" pitchFamily="34" charset="0"/>
              <a:buChar char="•"/>
            </a:pPr>
            <a:r>
              <a:rPr lang="en-US" sz="1600" dirty="0" smtClean="0"/>
              <a:t> </a:t>
            </a:r>
            <a:r>
              <a:rPr lang="en-US" sz="2000" b="1" dirty="0" smtClean="0"/>
              <a:t>Why Not</a:t>
            </a:r>
            <a:r>
              <a:rPr lang="en-US" sz="1600" dirty="0" smtClean="0"/>
              <a:t>?</a:t>
            </a:r>
            <a:endParaRPr lang="en-US" sz="1600" dirty="0"/>
          </a:p>
        </p:txBody>
      </p:sp>
      <p:sp>
        <p:nvSpPr>
          <p:cNvPr id="4" name="Text Box 3"/>
          <p:cNvSpPr txBox="1">
            <a:spLocks noChangeArrowheads="1"/>
          </p:cNvSpPr>
          <p:nvPr/>
        </p:nvSpPr>
        <p:spPr bwMode="auto">
          <a:xfrm>
            <a:off x="376238" y="223838"/>
            <a:ext cx="5687967" cy="400110"/>
          </a:xfrm>
          <a:prstGeom prst="rect">
            <a:avLst/>
          </a:prstGeom>
          <a:noFill/>
          <a:ln w="9525">
            <a:noFill/>
            <a:miter lim="800000"/>
            <a:headEnd/>
            <a:tailEnd/>
          </a:ln>
          <a:effectLst/>
        </p:spPr>
        <p:txBody>
          <a:bodyPr wrap="none">
            <a:spAutoFit/>
          </a:bodyPr>
          <a:lstStyle/>
          <a:p>
            <a:pPr algn="l"/>
            <a:r>
              <a:rPr lang="en-US" sz="2000" b="1" dirty="0" smtClean="0">
                <a:solidFill>
                  <a:schemeClr val="accent2"/>
                </a:solidFill>
              </a:rPr>
              <a:t>Is there a need to convert the Real to Virtual?</a:t>
            </a:r>
            <a:endParaRPr lang="en-US" sz="2000" b="1" dirty="0">
              <a:solidFill>
                <a:schemeClr val="accent2"/>
              </a:solidFill>
            </a:endParaRPr>
          </a:p>
        </p:txBody>
      </p:sp>
      <p:sp>
        <p:nvSpPr>
          <p:cNvPr id="5" name="Rectangle 4"/>
          <p:cNvSpPr/>
          <p:nvPr/>
        </p:nvSpPr>
        <p:spPr>
          <a:xfrm>
            <a:off x="6781800" y="5410200"/>
            <a:ext cx="1981200" cy="101566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W6H</a:t>
            </a:r>
            <a:endParaRPr lang="en-US" sz="6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5576" y="1152128"/>
            <a:ext cx="8208912" cy="6021288"/>
          </a:xfrm>
        </p:spPr>
        <p:txBody>
          <a:bodyPr>
            <a:normAutofit/>
          </a:bodyPr>
          <a:lstStyle/>
          <a:p>
            <a:pPr algn="l">
              <a:buFont typeface="Arial" pitchFamily="34" charset="0"/>
              <a:buChar char="•"/>
            </a:pPr>
            <a:r>
              <a:rPr lang="en-US" sz="1800" dirty="0" smtClean="0">
                <a:latin typeface="+mj-lt"/>
              </a:rPr>
              <a:t> A data dearth: most data is in analogue format</a:t>
            </a:r>
          </a:p>
          <a:p>
            <a:pPr algn="l">
              <a:buFont typeface="Arial" pitchFamily="34" charset="0"/>
              <a:buChar char="•"/>
            </a:pPr>
            <a:endParaRPr lang="en-US" sz="1800" dirty="0" smtClean="0">
              <a:latin typeface="+mj-lt"/>
            </a:endParaRPr>
          </a:p>
          <a:p>
            <a:pPr algn="l">
              <a:buFont typeface="Arial" pitchFamily="34" charset="0"/>
              <a:buChar char="•"/>
            </a:pPr>
            <a:r>
              <a:rPr lang="en-US" sz="1800" dirty="0" smtClean="0">
                <a:latin typeface="+mj-lt"/>
              </a:rPr>
              <a:t> Access and limitations/moratoria spread across the different entities</a:t>
            </a:r>
          </a:p>
          <a:p>
            <a:pPr algn="l">
              <a:buFont typeface="Arial" pitchFamily="34" charset="0"/>
              <a:buChar char="•"/>
            </a:pPr>
            <a:endParaRPr lang="en-US" sz="1800" dirty="0" smtClean="0">
              <a:latin typeface="+mj-lt"/>
            </a:endParaRPr>
          </a:p>
          <a:p>
            <a:pPr algn="l">
              <a:buFont typeface="Arial" pitchFamily="34" charset="0"/>
              <a:buChar char="•"/>
            </a:pPr>
            <a:r>
              <a:rPr lang="en-US" sz="1800" dirty="0" smtClean="0">
                <a:latin typeface="+mj-lt"/>
              </a:rPr>
              <a:t> Cleaning the data where available is done manually</a:t>
            </a:r>
          </a:p>
          <a:p>
            <a:pPr algn="l">
              <a:buFont typeface="Arial" pitchFamily="34" charset="0"/>
              <a:buChar char="•"/>
            </a:pPr>
            <a:endParaRPr lang="en-US" sz="1800" dirty="0" smtClean="0">
              <a:latin typeface="+mj-lt"/>
            </a:endParaRPr>
          </a:p>
          <a:p>
            <a:pPr algn="l">
              <a:buFont typeface="Arial" pitchFamily="34" charset="0"/>
              <a:buChar char="•"/>
            </a:pPr>
            <a:r>
              <a:rPr lang="en-US" sz="1800" dirty="0" smtClean="0">
                <a:latin typeface="+mj-lt"/>
              </a:rPr>
              <a:t> Spatial issues:</a:t>
            </a:r>
          </a:p>
          <a:p>
            <a:pPr lvl="1" algn="l">
              <a:buFont typeface="Arial" pitchFamily="34" charset="0"/>
              <a:buChar char="•"/>
            </a:pPr>
            <a:r>
              <a:rPr lang="en-US" sz="1600" dirty="0" smtClean="0">
                <a:latin typeface="+mj-lt"/>
              </a:rPr>
              <a:t> Projections and conversions of whole state has proven a ‘nightmare’ (EEA shift)</a:t>
            </a:r>
          </a:p>
          <a:p>
            <a:pPr lvl="1" algn="l">
              <a:buFont typeface="Arial" pitchFamily="34" charset="0"/>
              <a:buChar char="•"/>
            </a:pPr>
            <a:r>
              <a:rPr lang="en-US" sz="1600" dirty="0" smtClean="0">
                <a:latin typeface="+mj-lt"/>
              </a:rPr>
              <a:t> </a:t>
            </a:r>
            <a:r>
              <a:rPr lang="en-US" sz="1600" dirty="0" err="1" smtClean="0">
                <a:latin typeface="+mj-lt"/>
              </a:rPr>
              <a:t>Geocoding</a:t>
            </a:r>
            <a:r>
              <a:rPr lang="en-US" sz="1600" dirty="0" smtClean="0">
                <a:latin typeface="+mj-lt"/>
              </a:rPr>
              <a:t> is based on street centre points which does not allow for real locational analysis</a:t>
            </a:r>
          </a:p>
          <a:p>
            <a:pPr lvl="1" algn="l">
              <a:buFont typeface="Arial" pitchFamily="34" charset="0"/>
              <a:buChar char="•"/>
            </a:pPr>
            <a:r>
              <a:rPr lang="en-US" sz="1600" dirty="0" smtClean="0">
                <a:latin typeface="+mj-lt"/>
              </a:rPr>
              <a:t> Streets are non-networked</a:t>
            </a:r>
          </a:p>
          <a:p>
            <a:pPr lvl="1" algn="l">
              <a:buFont typeface="Arial" pitchFamily="34" charset="0"/>
              <a:buChar char="•"/>
            </a:pPr>
            <a:r>
              <a:rPr lang="en-US" sz="1600" dirty="0" smtClean="0">
                <a:latin typeface="+mj-lt"/>
              </a:rPr>
              <a:t> Address point database does not exist…</a:t>
            </a:r>
          </a:p>
          <a:p>
            <a:pPr algn="l"/>
            <a:r>
              <a:rPr lang="en-US" sz="1800" dirty="0" smtClean="0">
                <a:latin typeface="+mj-lt"/>
              </a:rPr>
              <a:t> </a:t>
            </a:r>
          </a:p>
          <a:p>
            <a:pPr algn="l">
              <a:buFont typeface="Arial" pitchFamily="34" charset="0"/>
              <a:buChar char="•"/>
            </a:pPr>
            <a:r>
              <a:rPr lang="en-US" sz="1800" dirty="0" smtClean="0">
                <a:latin typeface="+mj-lt"/>
              </a:rPr>
              <a:t> </a:t>
            </a:r>
            <a:r>
              <a:rPr lang="en-US" sz="1600" dirty="0" smtClean="0">
                <a:latin typeface="+mj-lt"/>
              </a:rPr>
              <a:t>However, major steps have been made to create an NSDI based on the requirements from the </a:t>
            </a:r>
            <a:r>
              <a:rPr lang="en-US" sz="1600" b="1" dirty="0" smtClean="0">
                <a:latin typeface="+mj-lt"/>
              </a:rPr>
              <a:t>INSPIRE Directive</a:t>
            </a:r>
            <a:r>
              <a:rPr lang="en-US" sz="1600" dirty="0" smtClean="0">
                <a:latin typeface="+mj-lt"/>
              </a:rPr>
              <a:t>, together with a pivot from the CLC activities, the </a:t>
            </a:r>
            <a:r>
              <a:rPr lang="en-US" sz="1600" b="1" dirty="0" smtClean="0">
                <a:latin typeface="+mj-lt"/>
              </a:rPr>
              <a:t>Aarhus Convention </a:t>
            </a:r>
            <a:r>
              <a:rPr lang="en-US" sz="1600" dirty="0" smtClean="0">
                <a:latin typeface="+mj-lt"/>
              </a:rPr>
              <a:t>and other data-related legislation such as that required for reporting to the EEA (European Environment Agency).</a:t>
            </a:r>
            <a:endParaRPr lang="en-US" sz="1800" dirty="0" smtClean="0">
              <a:latin typeface="+mj-lt"/>
            </a:endParaRPr>
          </a:p>
          <a:p>
            <a:pPr algn="l">
              <a:buFont typeface="Arial" pitchFamily="34" charset="0"/>
              <a:buChar char="•"/>
            </a:pPr>
            <a:endParaRPr lang="en-US" sz="1800" dirty="0" smtClean="0">
              <a:latin typeface="+mj-lt"/>
            </a:endParaRPr>
          </a:p>
          <a:p>
            <a:pPr algn="l">
              <a:buFont typeface="Arial" pitchFamily="34" charset="0"/>
              <a:buChar char="•"/>
            </a:pPr>
            <a:endParaRPr lang="en-US" sz="1800" dirty="0">
              <a:latin typeface="+mj-lt"/>
            </a:endParaRPr>
          </a:p>
        </p:txBody>
      </p:sp>
      <p:sp>
        <p:nvSpPr>
          <p:cNvPr id="4" name="Text Box 3"/>
          <p:cNvSpPr txBox="1">
            <a:spLocks noChangeArrowheads="1"/>
          </p:cNvSpPr>
          <p:nvPr/>
        </p:nvSpPr>
        <p:spPr bwMode="auto">
          <a:xfrm>
            <a:off x="376238" y="223838"/>
            <a:ext cx="4897495" cy="400110"/>
          </a:xfrm>
          <a:prstGeom prst="rect">
            <a:avLst/>
          </a:prstGeom>
          <a:noFill/>
          <a:ln w="9525">
            <a:noFill/>
            <a:miter lim="800000"/>
            <a:headEnd/>
            <a:tailEnd/>
          </a:ln>
          <a:effectLst/>
        </p:spPr>
        <p:txBody>
          <a:bodyPr wrap="none">
            <a:spAutoFit/>
          </a:bodyPr>
          <a:lstStyle/>
          <a:p>
            <a:pPr algn="l"/>
            <a:r>
              <a:rPr lang="en-US" sz="2000" b="1" dirty="0" smtClean="0">
                <a:solidFill>
                  <a:schemeClr val="accent2"/>
                </a:solidFill>
              </a:rPr>
              <a:t>The Situation and the Thematic Reality</a:t>
            </a:r>
            <a:endParaRPr lang="en-US" sz="2000" b="1" dirty="0">
              <a:solidFill>
                <a:schemeClr val="accent2"/>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latin typeface="Times New Roman" pitchFamily="18" charset="0"/>
              <a:cs typeface="Times New Roman" pitchFamily="18" charset="0"/>
            </a:endParaRPr>
          </a:p>
        </p:txBody>
      </p:sp>
      <p:pic>
        <p:nvPicPr>
          <p:cNvPr id="6" name="Picture 5" descr="inflowence area.jpg"/>
          <p:cNvPicPr>
            <a:picLocks noChangeAspect="1"/>
          </p:cNvPicPr>
          <p:nvPr/>
        </p:nvPicPr>
        <p:blipFill>
          <a:blip r:embed="rId2" cstate="print"/>
          <a:stretch>
            <a:fillRect/>
          </a:stretch>
        </p:blipFill>
        <p:spPr>
          <a:xfrm>
            <a:off x="0" y="731472"/>
            <a:ext cx="9144000" cy="6153912"/>
          </a:xfrm>
          <a:prstGeom prst="rect">
            <a:avLst/>
          </a:prstGeom>
        </p:spPr>
      </p:pic>
      <p:pic>
        <p:nvPicPr>
          <p:cNvPr id="7" name="Picture 6" descr="inflowence area lc.jpg"/>
          <p:cNvPicPr>
            <a:picLocks noChangeAspect="1"/>
          </p:cNvPicPr>
          <p:nvPr/>
        </p:nvPicPr>
        <p:blipFill>
          <a:blip r:embed="rId3" cstate="print"/>
          <a:stretch>
            <a:fillRect/>
          </a:stretch>
        </p:blipFill>
        <p:spPr>
          <a:xfrm>
            <a:off x="0" y="731472"/>
            <a:ext cx="9144000" cy="6153912"/>
          </a:xfrm>
          <a:prstGeom prst="rect">
            <a:avLst/>
          </a:prstGeom>
        </p:spPr>
      </p:pic>
      <p:pic>
        <p:nvPicPr>
          <p:cNvPr id="8" name="Picture 7" descr="inflowence area combined.jpg"/>
          <p:cNvPicPr>
            <a:picLocks noChangeAspect="1"/>
          </p:cNvPicPr>
          <p:nvPr/>
        </p:nvPicPr>
        <p:blipFill>
          <a:blip r:embed="rId4" cstate="print"/>
          <a:stretch>
            <a:fillRect/>
          </a:stretch>
        </p:blipFill>
        <p:spPr>
          <a:xfrm>
            <a:off x="0" y="731472"/>
            <a:ext cx="9144000" cy="6153912"/>
          </a:xfrm>
          <a:prstGeom prst="rect">
            <a:avLst/>
          </a:prstGeom>
        </p:spPr>
      </p:pic>
      <p:pic>
        <p:nvPicPr>
          <p:cNvPr id="11" name="Picture 10" descr="inflowence area conurbation.jpg"/>
          <p:cNvPicPr>
            <a:picLocks noChangeAspect="1"/>
          </p:cNvPicPr>
          <p:nvPr/>
        </p:nvPicPr>
        <p:blipFill>
          <a:blip r:embed="rId5" cstate="print"/>
          <a:stretch>
            <a:fillRect/>
          </a:stretch>
        </p:blipFill>
        <p:spPr>
          <a:xfrm>
            <a:off x="121220" y="912444"/>
            <a:ext cx="8843268" cy="5932856"/>
          </a:xfrm>
          <a:prstGeom prst="rect">
            <a:avLst/>
          </a:prstGeom>
        </p:spPr>
      </p:pic>
      <p:pic>
        <p:nvPicPr>
          <p:cNvPr id="12" name="Picture 11" descr="inflowence area lpa.jpg"/>
          <p:cNvPicPr>
            <a:picLocks noChangeAspect="1"/>
          </p:cNvPicPr>
          <p:nvPr/>
        </p:nvPicPr>
        <p:blipFill>
          <a:blip r:embed="rId6" cstate="print"/>
          <a:stretch>
            <a:fillRect/>
          </a:stretch>
        </p:blipFill>
        <p:spPr>
          <a:xfrm>
            <a:off x="0" y="731472"/>
            <a:ext cx="9144000" cy="6153912"/>
          </a:xfrm>
          <a:prstGeom prst="rect">
            <a:avLst/>
          </a:prstGeom>
        </p:spPr>
      </p:pic>
      <p:pic>
        <p:nvPicPr>
          <p:cNvPr id="13" name="Picture 12" descr="inflowence area NUTS4.jpg"/>
          <p:cNvPicPr>
            <a:picLocks noChangeAspect="1"/>
          </p:cNvPicPr>
          <p:nvPr/>
        </p:nvPicPr>
        <p:blipFill>
          <a:blip r:embed="rId7" cstate="print"/>
          <a:stretch>
            <a:fillRect/>
          </a:stretch>
        </p:blipFill>
        <p:spPr>
          <a:xfrm>
            <a:off x="0" y="731472"/>
            <a:ext cx="9144000" cy="6153912"/>
          </a:xfrm>
          <a:prstGeom prst="rect">
            <a:avLst/>
          </a:prstGeom>
        </p:spPr>
      </p:pic>
      <p:pic>
        <p:nvPicPr>
          <p:cNvPr id="14" name="Picture 13" descr="inflowence area police.jpg"/>
          <p:cNvPicPr>
            <a:picLocks noChangeAspect="1"/>
          </p:cNvPicPr>
          <p:nvPr/>
        </p:nvPicPr>
        <p:blipFill>
          <a:blip r:embed="rId8" cstate="print"/>
          <a:stretch>
            <a:fillRect/>
          </a:stretch>
        </p:blipFill>
        <p:spPr>
          <a:xfrm>
            <a:off x="0" y="731472"/>
            <a:ext cx="9144000" cy="6153912"/>
          </a:xfrm>
          <a:prstGeom prst="rect">
            <a:avLst/>
          </a:prstGeom>
        </p:spPr>
      </p:pic>
      <p:pic>
        <p:nvPicPr>
          <p:cNvPr id="15" name="Picture 14" descr="inflowence area health.jpg"/>
          <p:cNvPicPr>
            <a:picLocks noChangeAspect="1"/>
          </p:cNvPicPr>
          <p:nvPr/>
        </p:nvPicPr>
        <p:blipFill>
          <a:blip r:embed="rId9" cstate="print"/>
          <a:stretch>
            <a:fillRect/>
          </a:stretch>
        </p:blipFill>
        <p:spPr>
          <a:xfrm>
            <a:off x="0" y="731472"/>
            <a:ext cx="9144000" cy="6153912"/>
          </a:xfrm>
          <a:prstGeom prst="rect">
            <a:avLst/>
          </a:prstGeom>
        </p:spPr>
      </p:pic>
      <p:pic>
        <p:nvPicPr>
          <p:cNvPr id="16" name="Picture 15" descr="inflowence area lc names detail.jpg"/>
          <p:cNvPicPr>
            <a:picLocks noChangeAspect="1"/>
          </p:cNvPicPr>
          <p:nvPr/>
        </p:nvPicPr>
        <p:blipFill>
          <a:blip r:embed="rId10" cstate="print"/>
          <a:stretch>
            <a:fillRect/>
          </a:stretch>
        </p:blipFill>
        <p:spPr>
          <a:xfrm>
            <a:off x="4788024" y="692696"/>
            <a:ext cx="4572000" cy="3075432"/>
          </a:xfrm>
          <a:prstGeom prst="rect">
            <a:avLst/>
          </a:prstGeom>
        </p:spPr>
      </p:pic>
      <p:pic>
        <p:nvPicPr>
          <p:cNvPr id="19" name="Picture 18" descr="inflowence area regjuni.jpg"/>
          <p:cNvPicPr>
            <a:picLocks noChangeAspect="1"/>
          </p:cNvPicPr>
          <p:nvPr/>
        </p:nvPicPr>
        <p:blipFill>
          <a:blip r:embed="rId11" cstate="print"/>
          <a:stretch>
            <a:fillRect/>
          </a:stretch>
        </p:blipFill>
        <p:spPr>
          <a:xfrm>
            <a:off x="94175" y="903936"/>
            <a:ext cx="8870313" cy="5966764"/>
          </a:xfrm>
          <a:prstGeom prst="rect">
            <a:avLst/>
          </a:prstGeom>
        </p:spPr>
      </p:pic>
      <p:sp>
        <p:nvSpPr>
          <p:cNvPr id="17" name="Rectangle 2"/>
          <p:cNvSpPr>
            <a:spLocks noChangeArrowheads="1"/>
          </p:cNvSpPr>
          <p:nvPr/>
        </p:nvSpPr>
        <p:spPr bwMode="auto">
          <a:xfrm>
            <a:off x="395288" y="158750"/>
            <a:ext cx="5908990" cy="400110"/>
          </a:xfrm>
          <a:prstGeom prst="rect">
            <a:avLst/>
          </a:prstGeom>
          <a:noFill/>
          <a:ln w="9525" algn="ctr">
            <a:noFill/>
            <a:miter lim="800000"/>
            <a:headEnd/>
            <a:tailEnd/>
          </a:ln>
          <a:effectLst/>
        </p:spPr>
        <p:txBody>
          <a:bodyPr wrap="none">
            <a:spAutoFit/>
          </a:bodyPr>
          <a:lstStyle/>
          <a:p>
            <a:r>
              <a:rPr lang="en-US" sz="2000" b="1" dirty="0">
                <a:solidFill>
                  <a:schemeClr val="accent2"/>
                </a:solidFill>
              </a:rPr>
              <a:t>Overlaying Nightmare?  Entities not Congruent</a:t>
            </a:r>
          </a:p>
        </p:txBody>
      </p:sp>
    </p:spTree>
    <p:extLst>
      <p:ext uri="{BB962C8B-B14F-4D97-AF65-F5344CB8AC3E}">
        <p14:creationId xmlns:p14="http://schemas.microsoft.com/office/powerpoint/2010/main" val="314874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latin typeface="Times New Roman" pitchFamily="18" charset="0"/>
              <a:cs typeface="Times New Roman" pitchFamily="18" charset="0"/>
            </a:endParaRPr>
          </a:p>
        </p:txBody>
      </p:sp>
      <p:sp>
        <p:nvSpPr>
          <p:cNvPr id="5" name="Rectangle 2"/>
          <p:cNvSpPr>
            <a:spLocks noChangeArrowheads="1"/>
          </p:cNvSpPr>
          <p:nvPr/>
        </p:nvSpPr>
        <p:spPr bwMode="auto">
          <a:xfrm>
            <a:off x="395288" y="158750"/>
            <a:ext cx="5908990" cy="400110"/>
          </a:xfrm>
          <a:prstGeom prst="rect">
            <a:avLst/>
          </a:prstGeom>
          <a:noFill/>
          <a:ln w="9525" algn="ctr">
            <a:noFill/>
            <a:miter lim="800000"/>
            <a:headEnd/>
            <a:tailEnd/>
          </a:ln>
          <a:effectLst/>
        </p:spPr>
        <p:txBody>
          <a:bodyPr wrap="none">
            <a:spAutoFit/>
          </a:bodyPr>
          <a:lstStyle/>
          <a:p>
            <a:r>
              <a:rPr lang="en-US" sz="2000" b="1" dirty="0">
                <a:solidFill>
                  <a:schemeClr val="accent2"/>
                </a:solidFill>
              </a:rPr>
              <a:t>Overlaying Nightmare?  Entities not Congruent</a:t>
            </a:r>
          </a:p>
        </p:txBody>
      </p:sp>
      <p:pic>
        <p:nvPicPr>
          <p:cNvPr id="11" name="Picture 10" descr="inflowence area conurbation.jpg"/>
          <p:cNvPicPr>
            <a:picLocks noChangeAspect="1"/>
          </p:cNvPicPr>
          <p:nvPr/>
        </p:nvPicPr>
        <p:blipFill>
          <a:blip r:embed="rId2" cstate="print"/>
          <a:stretch>
            <a:fillRect/>
          </a:stretch>
        </p:blipFill>
        <p:spPr>
          <a:xfrm>
            <a:off x="121220" y="4221088"/>
            <a:ext cx="3911541" cy="2624212"/>
          </a:xfrm>
          <a:prstGeom prst="rect">
            <a:avLst/>
          </a:prstGeom>
        </p:spPr>
      </p:pic>
      <p:pic>
        <p:nvPicPr>
          <p:cNvPr id="12" name="Picture 11" descr="inflowence area lpa.jpg"/>
          <p:cNvPicPr>
            <a:picLocks noChangeAspect="1"/>
          </p:cNvPicPr>
          <p:nvPr/>
        </p:nvPicPr>
        <p:blipFill>
          <a:blip r:embed="rId3" cstate="print"/>
          <a:stretch>
            <a:fillRect/>
          </a:stretch>
        </p:blipFill>
        <p:spPr>
          <a:xfrm>
            <a:off x="0" y="3645024"/>
            <a:ext cx="4572000" cy="3076956"/>
          </a:xfrm>
          <a:prstGeom prst="rect">
            <a:avLst/>
          </a:prstGeom>
        </p:spPr>
      </p:pic>
      <p:pic>
        <p:nvPicPr>
          <p:cNvPr id="13" name="Picture 12" descr="inflowence area NUTS4.jpg"/>
          <p:cNvPicPr>
            <a:picLocks noChangeAspect="1"/>
          </p:cNvPicPr>
          <p:nvPr/>
        </p:nvPicPr>
        <p:blipFill>
          <a:blip r:embed="rId4" cstate="print"/>
          <a:stretch>
            <a:fillRect/>
          </a:stretch>
        </p:blipFill>
        <p:spPr>
          <a:xfrm>
            <a:off x="4864178" y="3717032"/>
            <a:ext cx="4279822" cy="2880320"/>
          </a:xfrm>
          <a:prstGeom prst="rect">
            <a:avLst/>
          </a:prstGeom>
        </p:spPr>
      </p:pic>
      <p:pic>
        <p:nvPicPr>
          <p:cNvPr id="15" name="Picture 14" descr="inflowence area health.jpg"/>
          <p:cNvPicPr>
            <a:picLocks noChangeAspect="1"/>
          </p:cNvPicPr>
          <p:nvPr/>
        </p:nvPicPr>
        <p:blipFill>
          <a:blip r:embed="rId5" cstate="print"/>
          <a:stretch>
            <a:fillRect/>
          </a:stretch>
        </p:blipFill>
        <p:spPr>
          <a:xfrm>
            <a:off x="5506152" y="836712"/>
            <a:ext cx="3637848" cy="2448272"/>
          </a:xfrm>
          <a:prstGeom prst="rect">
            <a:avLst/>
          </a:prstGeom>
        </p:spPr>
      </p:pic>
      <p:pic>
        <p:nvPicPr>
          <p:cNvPr id="19" name="Picture 18" descr="inflowence area regjuni.jpg"/>
          <p:cNvPicPr>
            <a:picLocks noChangeAspect="1"/>
          </p:cNvPicPr>
          <p:nvPr/>
        </p:nvPicPr>
        <p:blipFill>
          <a:blip r:embed="rId6" cstate="print"/>
          <a:stretch>
            <a:fillRect/>
          </a:stretch>
        </p:blipFill>
        <p:spPr>
          <a:xfrm>
            <a:off x="0" y="836712"/>
            <a:ext cx="3211457" cy="2160240"/>
          </a:xfrm>
          <a:prstGeom prst="rect">
            <a:avLst/>
          </a:prstGeom>
        </p:spPr>
      </p:pic>
      <p:pic>
        <p:nvPicPr>
          <p:cNvPr id="14" name="Picture 13" descr="inflowence area police.jpg"/>
          <p:cNvPicPr>
            <a:picLocks noChangeAspect="1"/>
          </p:cNvPicPr>
          <p:nvPr/>
        </p:nvPicPr>
        <p:blipFill>
          <a:blip r:embed="rId7" cstate="print"/>
          <a:stretch>
            <a:fillRect/>
          </a:stretch>
        </p:blipFill>
        <p:spPr>
          <a:xfrm>
            <a:off x="3251183" y="980728"/>
            <a:ext cx="2432134" cy="2088232"/>
          </a:xfrm>
          <a:prstGeom prst="rect">
            <a:avLst/>
          </a:prstGeom>
        </p:spPr>
      </p:pic>
      <p:sp>
        <p:nvSpPr>
          <p:cNvPr id="10" name="TextBox 9"/>
          <p:cNvSpPr txBox="1"/>
          <p:nvPr/>
        </p:nvSpPr>
        <p:spPr>
          <a:xfrm>
            <a:off x="4211960" y="1052736"/>
            <a:ext cx="1045479" cy="253916"/>
          </a:xfrm>
          <a:prstGeom prst="rect">
            <a:avLst/>
          </a:prstGeom>
          <a:noFill/>
        </p:spPr>
        <p:txBody>
          <a:bodyPr wrap="none" rtlCol="0">
            <a:spAutoFit/>
          </a:bodyPr>
          <a:lstStyle/>
          <a:p>
            <a:r>
              <a:rPr lang="en-GB" sz="1050" b="1" dirty="0" smtClean="0">
                <a:solidFill>
                  <a:schemeClr val="accent2">
                    <a:lumMod val="75000"/>
                  </a:schemeClr>
                </a:solidFill>
                <a:latin typeface="Times New Roman" pitchFamily="18" charset="0"/>
                <a:cs typeface="Times New Roman" pitchFamily="18" charset="0"/>
              </a:rPr>
              <a:t>Police Districts</a:t>
            </a:r>
            <a:endParaRPr lang="en-GB" sz="1050" b="1" dirty="0">
              <a:solidFill>
                <a:schemeClr val="accent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5192267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34" name="Text Box 26"/>
          <p:cNvSpPr txBox="1">
            <a:spLocks noChangeArrowheads="1"/>
          </p:cNvSpPr>
          <p:nvPr/>
        </p:nvSpPr>
        <p:spPr bwMode="auto">
          <a:xfrm>
            <a:off x="376238" y="223838"/>
            <a:ext cx="2036455" cy="400110"/>
          </a:xfrm>
          <a:prstGeom prst="rect">
            <a:avLst/>
          </a:prstGeom>
          <a:noFill/>
          <a:ln w="9525">
            <a:noFill/>
            <a:miter lim="800000"/>
            <a:headEnd/>
            <a:tailEnd/>
          </a:ln>
          <a:effectLst/>
        </p:spPr>
        <p:txBody>
          <a:bodyPr wrap="none">
            <a:spAutoFit/>
          </a:bodyPr>
          <a:lstStyle/>
          <a:p>
            <a:pPr algn="l"/>
            <a:r>
              <a:rPr lang="en-US" sz="2000" b="1" dirty="0" smtClean="0">
                <a:solidFill>
                  <a:schemeClr val="accent2"/>
                </a:solidFill>
              </a:rPr>
              <a:t>Available Tools</a:t>
            </a:r>
            <a:endParaRPr lang="en-US" sz="2000" b="1" dirty="0">
              <a:solidFill>
                <a:schemeClr val="accent2"/>
              </a:solidFill>
            </a:endParaRPr>
          </a:p>
        </p:txBody>
      </p:sp>
      <p:sp>
        <p:nvSpPr>
          <p:cNvPr id="606238" name="Rectangle 30"/>
          <p:cNvSpPr>
            <a:spLocks noChangeArrowheads="1"/>
          </p:cNvSpPr>
          <p:nvPr/>
        </p:nvSpPr>
        <p:spPr bwMode="auto">
          <a:xfrm>
            <a:off x="0" y="1801813"/>
            <a:ext cx="9144000" cy="0"/>
          </a:xfrm>
          <a:prstGeom prst="rect">
            <a:avLst/>
          </a:prstGeom>
          <a:noFill/>
          <a:ln w="9525">
            <a:noFill/>
            <a:miter lim="800000"/>
            <a:headEnd/>
            <a:tailEnd/>
          </a:ln>
          <a:effectLst/>
        </p:spPr>
        <p:txBody>
          <a:bodyPr wrap="none" anchor="ctr">
            <a:spAutoFit/>
          </a:bodyPr>
          <a:lstStyle/>
          <a:p>
            <a:endParaRPr lang="en-US"/>
          </a:p>
        </p:txBody>
      </p:sp>
      <p:pic>
        <p:nvPicPr>
          <p:cNvPr id="606237" name="Picture 29" descr="visualization"/>
          <p:cNvPicPr>
            <a:picLocks noChangeAspect="1" noChangeArrowheads="1"/>
          </p:cNvPicPr>
          <p:nvPr/>
        </p:nvPicPr>
        <p:blipFill>
          <a:blip r:embed="rId2" cstate="print"/>
          <a:srcRect/>
          <a:stretch>
            <a:fillRect/>
          </a:stretch>
        </p:blipFill>
        <p:spPr bwMode="auto">
          <a:xfrm>
            <a:off x="684213" y="765175"/>
            <a:ext cx="7704137" cy="5691188"/>
          </a:xfrm>
          <a:prstGeom prst="rect">
            <a:avLst/>
          </a:prstGeom>
          <a:noFill/>
        </p:spPr>
      </p:pic>
      <p:sp>
        <p:nvSpPr>
          <p:cNvPr id="6" name="Rectangle 5"/>
          <p:cNvSpPr/>
          <p:nvPr/>
        </p:nvSpPr>
        <p:spPr>
          <a:xfrm>
            <a:off x="5419006" y="6453336"/>
            <a:ext cx="3337260" cy="264688"/>
          </a:xfrm>
          <a:prstGeom prst="rect">
            <a:avLst/>
          </a:prstGeom>
        </p:spPr>
        <p:txBody>
          <a:bodyPr wrap="none">
            <a:spAutoFit/>
          </a:bodyPr>
          <a:lstStyle/>
          <a:p>
            <a:pPr>
              <a:lnSpc>
                <a:spcPct val="80000"/>
              </a:lnSpc>
              <a:buFontTx/>
              <a:buNone/>
            </a:pPr>
            <a:r>
              <a:rPr lang="en-GB" sz="1400" b="1" dirty="0" smtClean="0">
                <a:solidFill>
                  <a:schemeClr val="accent6">
                    <a:lumMod val="50000"/>
                  </a:schemeClr>
                </a:solidFill>
                <a:hlinkClick r:id="rId3"/>
              </a:rPr>
              <a:t>http://www.visual-literacy.org/index.html</a:t>
            </a:r>
            <a:endParaRPr lang="en-US" sz="1400" b="1" dirty="0">
              <a:solidFill>
                <a:schemeClr val="accent6">
                  <a:lumMod val="50000"/>
                </a:schemeClr>
              </a:solidFill>
            </a:endParaRPr>
          </a:p>
        </p:txBody>
      </p:sp>
    </p:spTree>
    <p:extLst>
      <p:ext uri="{BB962C8B-B14F-4D97-AF65-F5344CB8AC3E}">
        <p14:creationId xmlns:p14="http://schemas.microsoft.com/office/powerpoint/2010/main" val="1157266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2619375"/>
            <a:ext cx="9163050" cy="4314825"/>
          </a:xfrm>
          <a:prstGeom prst="rect">
            <a:avLst/>
          </a:prstGeom>
          <a:noFill/>
          <a:ln w="9525">
            <a:noFill/>
            <a:miter lim="800000"/>
            <a:headEnd/>
            <a:tailEnd/>
          </a:ln>
        </p:spPr>
      </p:pic>
      <p:sp>
        <p:nvSpPr>
          <p:cNvPr id="7" name="Oval 6"/>
          <p:cNvSpPr/>
          <p:nvPr/>
        </p:nvSpPr>
        <p:spPr>
          <a:xfrm>
            <a:off x="-195864" y="2446615"/>
            <a:ext cx="4648200" cy="2895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p:nvPr>
        </p:nvSpPr>
        <p:spPr>
          <a:xfrm>
            <a:off x="477888" y="912912"/>
            <a:ext cx="8208912" cy="6021288"/>
          </a:xfrm>
        </p:spPr>
        <p:txBody>
          <a:bodyPr>
            <a:normAutofit/>
          </a:bodyPr>
          <a:lstStyle/>
          <a:p>
            <a:pPr algn="l">
              <a:buFont typeface="Arial" pitchFamily="34" charset="0"/>
              <a:buChar char="•"/>
            </a:pPr>
            <a:endParaRPr lang="en-US" sz="1800" dirty="0" smtClean="0"/>
          </a:p>
          <a:p>
            <a:pPr algn="l">
              <a:buFont typeface="Arial" pitchFamily="34" charset="0"/>
              <a:buChar char="•"/>
            </a:pPr>
            <a:endParaRPr lang="en-US" sz="1800" dirty="0"/>
          </a:p>
        </p:txBody>
      </p:sp>
      <p:sp>
        <p:nvSpPr>
          <p:cNvPr id="4" name="Text Box 3"/>
          <p:cNvSpPr txBox="1">
            <a:spLocks noChangeArrowheads="1"/>
          </p:cNvSpPr>
          <p:nvPr/>
        </p:nvSpPr>
        <p:spPr bwMode="auto">
          <a:xfrm>
            <a:off x="376238" y="223838"/>
            <a:ext cx="1550424" cy="400110"/>
          </a:xfrm>
          <a:prstGeom prst="rect">
            <a:avLst/>
          </a:prstGeom>
          <a:noFill/>
          <a:ln w="9525">
            <a:noFill/>
            <a:miter lim="800000"/>
            <a:headEnd/>
            <a:tailEnd/>
          </a:ln>
          <a:effectLst/>
        </p:spPr>
        <p:txBody>
          <a:bodyPr wrap="none">
            <a:spAutoFit/>
          </a:bodyPr>
          <a:lstStyle/>
          <a:p>
            <a:pPr algn="l"/>
            <a:r>
              <a:rPr lang="en-US" sz="2000" b="1" dirty="0" smtClean="0">
                <a:solidFill>
                  <a:schemeClr val="accent2"/>
                </a:solidFill>
              </a:rPr>
              <a:t>Limitations</a:t>
            </a:r>
            <a:endParaRPr lang="en-US" sz="2000" b="1" dirty="0">
              <a:solidFill>
                <a:schemeClr val="accent2"/>
              </a:solidFill>
            </a:endParaRPr>
          </a:p>
        </p:txBody>
      </p:sp>
      <p:sp>
        <p:nvSpPr>
          <p:cNvPr id="6" name="TextBox 5"/>
          <p:cNvSpPr txBox="1"/>
          <p:nvPr/>
        </p:nvSpPr>
        <p:spPr>
          <a:xfrm>
            <a:off x="304800" y="990600"/>
            <a:ext cx="6324600" cy="3693319"/>
          </a:xfrm>
          <a:prstGeom prst="rect">
            <a:avLst/>
          </a:prstGeom>
          <a:noFill/>
        </p:spPr>
        <p:txBody>
          <a:bodyPr wrap="square" rtlCol="0">
            <a:spAutoFit/>
          </a:bodyPr>
          <a:lstStyle/>
          <a:p>
            <a:r>
              <a:rPr lang="en-US" sz="1800" b="1" spc="50" dirty="0" smtClean="0">
                <a:ln w="11430"/>
              </a:rPr>
              <a:t>However we cannot visualize the effects of new development in 3D solely using professional tools:</a:t>
            </a:r>
            <a:endParaRPr lang="en-US" sz="1800" spc="50" dirty="0" smtClean="0">
              <a:ln w="11430"/>
            </a:endParaRPr>
          </a:p>
          <a:p>
            <a:endParaRPr lang="en-US" sz="1800" spc="50" dirty="0" smtClean="0">
              <a:ln w="11430"/>
            </a:endParaRPr>
          </a:p>
          <a:p>
            <a:r>
              <a:rPr lang="en-US" sz="1800" spc="50" dirty="0" smtClean="0">
                <a:ln w="11430"/>
              </a:rPr>
              <a:t>- neither in interactive mode</a:t>
            </a:r>
          </a:p>
          <a:p>
            <a:r>
              <a:rPr lang="en-US" sz="1800" spc="50" dirty="0" smtClean="0">
                <a:ln w="11430"/>
              </a:rPr>
              <a:t>- nor for behavioral analysis</a:t>
            </a:r>
          </a:p>
          <a:p>
            <a:r>
              <a:rPr lang="en-US" sz="1800" spc="50" dirty="0" smtClean="0">
                <a:ln w="11430"/>
              </a:rPr>
              <a:t>- nor for predictive analysis</a:t>
            </a:r>
          </a:p>
          <a:p>
            <a:endParaRPr lang="en-US" sz="1800" spc="50" dirty="0" smtClean="0">
              <a:ln w="11430"/>
            </a:endParaRPr>
          </a:p>
          <a:p>
            <a:endParaRPr lang="en-US" sz="1800" spc="50" dirty="0" smtClean="0">
              <a:ln w="11430"/>
            </a:endParaRPr>
          </a:p>
          <a:p>
            <a:r>
              <a:rPr lang="en-US" sz="1800" spc="50" dirty="0" smtClean="0">
                <a:ln w="11430"/>
              </a:rPr>
              <a:t>Thus integrative data within </a:t>
            </a:r>
          </a:p>
          <a:p>
            <a:r>
              <a:rPr lang="en-US" sz="1800" spc="50" dirty="0" smtClean="0">
                <a:ln w="11430"/>
              </a:rPr>
              <a:t>gaming might be explored </a:t>
            </a:r>
          </a:p>
          <a:p>
            <a:r>
              <a:rPr lang="en-US" sz="1800" spc="50" dirty="0">
                <a:ln w="11430"/>
              </a:rPr>
              <a:t>as a solution</a:t>
            </a:r>
          </a:p>
          <a:p>
            <a:endParaRPr lang="en-US" sz="2000" spc="50" dirty="0" smtClean="0">
              <a:ln w="11430"/>
              <a:gradFill>
                <a:gsLst>
                  <a:gs pos="25000">
                    <a:schemeClr val="accent2">
                      <a:satMod val="155000"/>
                    </a:schemeClr>
                  </a:gs>
                  <a:gs pos="100000">
                    <a:schemeClr val="accent2">
                      <a:shade val="45000"/>
                      <a:satMod val="165000"/>
                    </a:schemeClr>
                  </a:gs>
                </a:gsLst>
                <a:lin ang="5400000"/>
              </a:gradFill>
            </a:endParaRPr>
          </a:p>
          <a:p>
            <a:endParaRPr lang="en-GB" sz="1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171575" y="1136576"/>
            <a:ext cx="7972425" cy="5210175"/>
          </a:xfrm>
          <a:prstGeom prst="rect">
            <a:avLst/>
          </a:prstGeom>
          <a:noFill/>
          <a:ln w="9525">
            <a:noFill/>
            <a:miter lim="800000"/>
            <a:headEnd/>
            <a:tailEnd/>
          </a:ln>
        </p:spPr>
      </p:pic>
      <p:sp>
        <p:nvSpPr>
          <p:cNvPr id="10" name="Text Box 3"/>
          <p:cNvSpPr txBox="1">
            <a:spLocks noChangeArrowheads="1"/>
          </p:cNvSpPr>
          <p:nvPr/>
        </p:nvSpPr>
        <p:spPr bwMode="auto">
          <a:xfrm>
            <a:off x="217069" y="223838"/>
            <a:ext cx="6031331" cy="400110"/>
          </a:xfrm>
          <a:prstGeom prst="rect">
            <a:avLst/>
          </a:prstGeom>
          <a:noFill/>
          <a:ln w="9525">
            <a:noFill/>
            <a:miter lim="800000"/>
            <a:headEnd/>
            <a:tailEnd/>
          </a:ln>
          <a:effectLst/>
        </p:spPr>
        <p:txBody>
          <a:bodyPr wrap="none">
            <a:spAutoFit/>
          </a:bodyPr>
          <a:lstStyle/>
          <a:p>
            <a:pPr algn="l"/>
            <a:r>
              <a:rPr lang="en-US" sz="2000" b="1" dirty="0" smtClean="0">
                <a:solidFill>
                  <a:schemeClr val="accent2"/>
                </a:solidFill>
              </a:rPr>
              <a:t>Visualising the Real before acquiring the Virtual</a:t>
            </a:r>
            <a:endParaRPr lang="en-US" sz="2000" b="1" dirty="0">
              <a:solidFill>
                <a:schemeClr val="accent2"/>
              </a:solidFill>
            </a:endParaRPr>
          </a:p>
        </p:txBody>
      </p:sp>
      <p:pic>
        <p:nvPicPr>
          <p:cNvPr id="1027" name="Picture 3"/>
          <p:cNvPicPr>
            <a:picLocks noChangeAspect="1" noChangeArrowheads="1"/>
          </p:cNvPicPr>
          <p:nvPr/>
        </p:nvPicPr>
        <p:blipFill>
          <a:blip r:embed="rId4" cstate="print"/>
          <a:srcRect/>
          <a:stretch>
            <a:fillRect/>
          </a:stretch>
        </p:blipFill>
        <p:spPr bwMode="auto">
          <a:xfrm>
            <a:off x="-3286125" y="1120810"/>
            <a:ext cx="7629525" cy="5857875"/>
          </a:xfrm>
          <a:prstGeom prst="rect">
            <a:avLst/>
          </a:prstGeom>
          <a:noFill/>
          <a:ln w="9525">
            <a:noFill/>
            <a:miter lim="800000"/>
            <a:headEnd/>
            <a:tailEnd/>
          </a:ln>
        </p:spPr>
      </p:pic>
      <p:sp>
        <p:nvSpPr>
          <p:cNvPr id="8" name="Rectangle 7"/>
          <p:cNvSpPr/>
          <p:nvPr/>
        </p:nvSpPr>
        <p:spPr bwMode="auto">
          <a:xfrm>
            <a:off x="0" y="6318176"/>
            <a:ext cx="9144000" cy="8446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22860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6453336"/>
            <a:ext cx="9144000" cy="7920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22860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10" name="Text Box 3"/>
          <p:cNvSpPr txBox="1">
            <a:spLocks noChangeArrowheads="1"/>
          </p:cNvSpPr>
          <p:nvPr/>
        </p:nvSpPr>
        <p:spPr bwMode="auto">
          <a:xfrm>
            <a:off x="376238" y="223838"/>
            <a:ext cx="1760610" cy="400110"/>
          </a:xfrm>
          <a:prstGeom prst="rect">
            <a:avLst/>
          </a:prstGeom>
          <a:noFill/>
          <a:ln w="9525">
            <a:noFill/>
            <a:miter lim="800000"/>
            <a:headEnd/>
            <a:tailEnd/>
          </a:ln>
          <a:effectLst/>
        </p:spPr>
        <p:txBody>
          <a:bodyPr wrap="none">
            <a:spAutoFit/>
          </a:bodyPr>
          <a:lstStyle/>
          <a:p>
            <a:pPr algn="l"/>
            <a:r>
              <a:rPr lang="en-US" sz="2000" b="1" dirty="0" smtClean="0">
                <a:solidFill>
                  <a:schemeClr val="accent2"/>
                </a:solidFill>
              </a:rPr>
              <a:t>Visualisation</a:t>
            </a:r>
            <a:endParaRPr lang="en-US" sz="2000" b="1" dirty="0">
              <a:solidFill>
                <a:schemeClr val="accent2"/>
              </a:solidFill>
            </a:endParaRPr>
          </a:p>
        </p:txBody>
      </p:sp>
      <p:sp>
        <p:nvSpPr>
          <p:cNvPr id="2" name="Oval 1"/>
          <p:cNvSpPr/>
          <p:nvPr/>
        </p:nvSpPr>
        <p:spPr>
          <a:xfrm>
            <a:off x="3924300" y="3048000"/>
            <a:ext cx="1295400" cy="1295400"/>
          </a:xfrm>
          <a:prstGeom prst="ellipse">
            <a:avLst/>
          </a:prstGeom>
          <a:ln>
            <a:solidFill>
              <a:schemeClr val="bg1">
                <a:lumMod val="9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Text Box 3"/>
          <p:cNvSpPr txBox="1">
            <a:spLocks noChangeArrowheads="1"/>
          </p:cNvSpPr>
          <p:nvPr/>
        </p:nvSpPr>
        <p:spPr bwMode="auto">
          <a:xfrm>
            <a:off x="6934200" y="1143000"/>
            <a:ext cx="1253869" cy="400110"/>
          </a:xfrm>
          <a:prstGeom prst="rect">
            <a:avLst/>
          </a:prstGeom>
          <a:noFill/>
          <a:ln w="9525">
            <a:noFill/>
            <a:miter lim="800000"/>
            <a:headEnd/>
            <a:tailEnd/>
          </a:ln>
          <a:effectLst/>
        </p:spPr>
        <p:txBody>
          <a:bodyPr wrap="none">
            <a:spAutoFit/>
          </a:bodyPr>
          <a:lstStyle/>
          <a:p>
            <a:pPr algn="l"/>
            <a:r>
              <a:rPr lang="en-US" sz="2000" dirty="0" smtClean="0">
                <a:solidFill>
                  <a:schemeClr val="accent2">
                    <a:lumMod val="60000"/>
                    <a:lumOff val="40000"/>
                  </a:schemeClr>
                </a:solidFill>
              </a:rPr>
              <a:t>Found it?</a:t>
            </a:r>
            <a:endParaRPr lang="en-US" sz="2000" dirty="0">
              <a:solidFill>
                <a:schemeClr val="accent2">
                  <a:lumMod val="60000"/>
                  <a:lumOff val="40000"/>
                </a:schemeClr>
              </a:solidFill>
            </a:endParaRPr>
          </a:p>
        </p:txBody>
      </p:sp>
    </p:spTree>
    <p:extLst>
      <p:ext uri="{BB962C8B-B14F-4D97-AF65-F5344CB8AC3E}">
        <p14:creationId xmlns:p14="http://schemas.microsoft.com/office/powerpoint/2010/main" val="359713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VirtualWorldsOverview.jpg"/>
          <p:cNvPicPr>
            <a:picLocks noChangeAspect="1"/>
          </p:cNvPicPr>
          <p:nvPr/>
        </p:nvPicPr>
        <p:blipFill>
          <a:blip r:embed="rId2" cstate="print"/>
          <a:stretch>
            <a:fillRect/>
          </a:stretch>
        </p:blipFill>
        <p:spPr>
          <a:xfrm>
            <a:off x="381000" y="733846"/>
            <a:ext cx="7964809" cy="6124154"/>
          </a:xfrm>
          <a:prstGeom prst="rect">
            <a:avLst/>
          </a:prstGeom>
        </p:spPr>
      </p:pic>
    </p:spTree>
    <p:extLst>
      <p:ext uri="{BB962C8B-B14F-4D97-AF65-F5344CB8AC3E}">
        <p14:creationId xmlns:p14="http://schemas.microsoft.com/office/powerpoint/2010/main" val="3408890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 name="Rectangle 2"/>
          <p:cNvSpPr>
            <a:spLocks noGrp="1" noChangeArrowheads="1"/>
          </p:cNvSpPr>
          <p:nvPr>
            <p:ph type="title"/>
          </p:nvPr>
        </p:nvSpPr>
        <p:spPr>
          <a:xfrm>
            <a:off x="457200" y="2667000"/>
            <a:ext cx="8229600" cy="1143000"/>
          </a:xfrm>
        </p:spPr>
        <p:txBody>
          <a:bodyPr/>
          <a:lstStyle/>
          <a:p>
            <a:pPr eaLnBrk="1" hangingPunct="1"/>
            <a:r>
              <a:rPr lang="en-US" sz="2400" dirty="0" smtClean="0">
                <a:solidFill>
                  <a:srgbClr val="000099"/>
                </a:solidFill>
                <a:latin typeface="Arial Black" pitchFamily="34" charset="0"/>
              </a:rPr>
              <a:t>ERDF 156:</a:t>
            </a:r>
            <a:br>
              <a:rPr lang="en-US" sz="2400" dirty="0" smtClean="0">
                <a:solidFill>
                  <a:srgbClr val="000099"/>
                </a:solidFill>
                <a:latin typeface="Arial Black" pitchFamily="34" charset="0"/>
              </a:rPr>
            </a:br>
            <a:r>
              <a:rPr lang="en-US" sz="2400" dirty="0" smtClean="0">
                <a:solidFill>
                  <a:srgbClr val="000099"/>
                </a:solidFill>
                <a:latin typeface="Arial Black" pitchFamily="34" charset="0"/>
              </a:rPr>
              <a:t>Developing National Environmental Monitoring Infrastructure and Capacity</a:t>
            </a:r>
            <a:r>
              <a:rPr lang="en-US" sz="2800" dirty="0" smtClean="0">
                <a:solidFill>
                  <a:srgbClr val="000099"/>
                </a:solidFill>
                <a:latin typeface="Arial Black" pitchFamily="34" charset="0"/>
              </a:rPr>
              <a:t/>
            </a:r>
            <a:br>
              <a:rPr lang="en-US" sz="2800" dirty="0" smtClean="0">
                <a:solidFill>
                  <a:srgbClr val="000099"/>
                </a:solidFill>
                <a:latin typeface="Arial Black" pitchFamily="34" charset="0"/>
              </a:rPr>
            </a:br>
            <a:r>
              <a:rPr lang="en-US" sz="2800" dirty="0" smtClean="0">
                <a:solidFill>
                  <a:srgbClr val="000099"/>
                </a:solidFill>
                <a:latin typeface="Arial Black" pitchFamily="34" charset="0"/>
              </a:rPr>
              <a:t/>
            </a:r>
            <a:br>
              <a:rPr lang="en-US" sz="2800" dirty="0" smtClean="0">
                <a:solidFill>
                  <a:srgbClr val="000099"/>
                </a:solidFill>
                <a:latin typeface="Arial Black" pitchFamily="34" charset="0"/>
              </a:rPr>
            </a:br>
            <a:r>
              <a:rPr lang="en-US" sz="2800" dirty="0" smtClean="0">
                <a:solidFill>
                  <a:srgbClr val="000099"/>
                </a:solidFill>
                <a:latin typeface="Arial Black" pitchFamily="34" charset="0"/>
              </a:rPr>
              <a:t/>
            </a:r>
            <a:br>
              <a:rPr lang="en-US" sz="2800" dirty="0" smtClean="0">
                <a:solidFill>
                  <a:srgbClr val="000099"/>
                </a:solidFill>
                <a:latin typeface="Arial Black" pitchFamily="34" charset="0"/>
              </a:rPr>
            </a:br>
            <a:r>
              <a:rPr lang="en-US" sz="2800" dirty="0" smtClean="0">
                <a:solidFill>
                  <a:srgbClr val="000099"/>
                </a:solidFill>
                <a:latin typeface="Arial Black" pitchFamily="34" charset="0"/>
              </a:rPr>
              <a:t/>
            </a:r>
            <a:br>
              <a:rPr lang="en-US" sz="2800" dirty="0" smtClean="0">
                <a:solidFill>
                  <a:srgbClr val="000099"/>
                </a:solidFill>
                <a:latin typeface="Arial Black" pitchFamily="34" charset="0"/>
              </a:rPr>
            </a:br>
            <a:r>
              <a:rPr lang="en-US" sz="2800" dirty="0" smtClean="0">
                <a:solidFill>
                  <a:srgbClr val="000099"/>
                </a:solidFill>
                <a:latin typeface="Arial Black" pitchFamily="34" charset="0"/>
              </a:rPr>
              <a:t/>
            </a:r>
            <a:br>
              <a:rPr lang="en-US" sz="2800" dirty="0" smtClean="0">
                <a:solidFill>
                  <a:srgbClr val="000099"/>
                </a:solidFill>
                <a:latin typeface="Arial Black" pitchFamily="34" charset="0"/>
              </a:rPr>
            </a:br>
            <a:r>
              <a:rPr lang="en-US" sz="2800" dirty="0" smtClean="0">
                <a:solidFill>
                  <a:srgbClr val="000099"/>
                </a:solidFill>
                <a:latin typeface="Arial Black" pitchFamily="34" charset="0"/>
              </a:rPr>
              <a:t/>
            </a:r>
            <a:br>
              <a:rPr lang="en-US" sz="2800" dirty="0" smtClean="0">
                <a:solidFill>
                  <a:srgbClr val="000099"/>
                </a:solidFill>
                <a:latin typeface="Arial Black" pitchFamily="34" charset="0"/>
              </a:rPr>
            </a:br>
            <a:r>
              <a:rPr lang="en-US" sz="1200" dirty="0" smtClean="0">
                <a:solidFill>
                  <a:srgbClr val="000099"/>
                </a:solidFill>
                <a:latin typeface="Arial Black" pitchFamily="34" charset="0"/>
              </a:rPr>
              <a:t/>
            </a:r>
            <a:br>
              <a:rPr lang="en-US" sz="1200" dirty="0" smtClean="0">
                <a:solidFill>
                  <a:srgbClr val="000099"/>
                </a:solidFill>
                <a:latin typeface="Arial Black" pitchFamily="34" charset="0"/>
              </a:rPr>
            </a:br>
            <a:endParaRPr lang="en-US" sz="1800" dirty="0" smtClean="0"/>
          </a:p>
        </p:txBody>
      </p:sp>
      <p:pic>
        <p:nvPicPr>
          <p:cNvPr id="2051" name="Picture 3" descr="ERDF_logo_EN_colour_jpeg large"/>
          <p:cNvPicPr>
            <a:picLocks noChangeAspect="1" noChangeArrowheads="1"/>
          </p:cNvPicPr>
          <p:nvPr/>
        </p:nvPicPr>
        <p:blipFill>
          <a:blip r:embed="rId2" cstate="print">
            <a:clrChange>
              <a:clrFrom>
                <a:srgbClr val="FDFDFD"/>
              </a:clrFrom>
              <a:clrTo>
                <a:srgbClr val="FDFDFD">
                  <a:alpha val="0"/>
                </a:srgbClr>
              </a:clrTo>
            </a:clrChange>
          </a:blip>
          <a:srcRect/>
          <a:stretch>
            <a:fillRect/>
          </a:stretch>
        </p:blipFill>
        <p:spPr bwMode="auto">
          <a:xfrm>
            <a:off x="2819400" y="152400"/>
            <a:ext cx="3657600" cy="1059665"/>
          </a:xfrm>
          <a:prstGeom prst="rect">
            <a:avLst/>
          </a:prstGeom>
          <a:noFill/>
          <a:ln w="9525">
            <a:noFill/>
            <a:miter lim="800000"/>
            <a:headEnd/>
            <a:tailEnd/>
          </a:ln>
        </p:spPr>
      </p:pic>
      <p:grpSp>
        <p:nvGrpSpPr>
          <p:cNvPr id="2052" name="Group 8"/>
          <p:cNvGrpSpPr>
            <a:grpSpLocks/>
          </p:cNvGrpSpPr>
          <p:nvPr/>
        </p:nvGrpSpPr>
        <p:grpSpPr bwMode="auto">
          <a:xfrm>
            <a:off x="314325" y="5486400"/>
            <a:ext cx="8229600" cy="1143000"/>
            <a:chOff x="198" y="3408"/>
            <a:chExt cx="5184" cy="720"/>
          </a:xfrm>
        </p:grpSpPr>
        <p:sp>
          <p:nvSpPr>
            <p:cNvPr id="136201" name="Rectangle 9"/>
            <p:cNvSpPr>
              <a:spLocks noRot="1" noChangeArrowheads="1"/>
            </p:cNvSpPr>
            <p:nvPr/>
          </p:nvSpPr>
          <p:spPr bwMode="auto">
            <a:xfrm>
              <a:off x="198" y="3408"/>
              <a:ext cx="5184" cy="720"/>
            </a:xfrm>
            <a:prstGeom prst="rect">
              <a:avLst/>
            </a:prstGeom>
            <a:noFill/>
            <a:ln w="9525">
              <a:noFill/>
              <a:miter lim="800000"/>
              <a:headEnd/>
              <a:tailEnd/>
            </a:ln>
            <a:effectLst/>
          </p:spPr>
          <p:txBody>
            <a:bodyPr anchor="ctr"/>
            <a:lstStyle/>
            <a:p>
              <a:pPr algn="ctr">
                <a:defRPr/>
              </a:pPr>
              <a:r>
                <a:rPr lang="en-US" sz="1000" b="1" dirty="0">
                  <a:solidFill>
                    <a:srgbClr val="000099"/>
                  </a:solidFill>
                </a:rPr>
                <a:t>Operational </a:t>
              </a:r>
              <a:r>
                <a:rPr lang="en-US" sz="1000" b="1" dirty="0" err="1">
                  <a:solidFill>
                    <a:srgbClr val="000099"/>
                  </a:solidFill>
                </a:rPr>
                <a:t>Programme</a:t>
              </a:r>
              <a:r>
                <a:rPr lang="en-US" sz="1000" b="1" dirty="0">
                  <a:solidFill>
                    <a:srgbClr val="000099"/>
                  </a:solidFill>
                </a:rPr>
                <a:t> I – Cohesion Policy 2007-2013</a:t>
              </a:r>
              <a:r>
                <a:rPr lang="en-US" sz="1000" b="1" i="1" dirty="0">
                  <a:solidFill>
                    <a:srgbClr val="000099"/>
                  </a:solidFill>
                </a:rPr>
                <a:t/>
              </a:r>
              <a:br>
                <a:rPr lang="en-US" sz="1000" b="1" i="1" dirty="0">
                  <a:solidFill>
                    <a:srgbClr val="000099"/>
                  </a:solidFill>
                </a:rPr>
              </a:br>
              <a:r>
                <a:rPr lang="en-US" sz="1000" b="1" i="1" dirty="0">
                  <a:solidFill>
                    <a:srgbClr val="000099"/>
                  </a:solidFill>
                </a:rPr>
                <a:t>Investing in Competitiveness for a Better Quality of Life</a:t>
              </a:r>
              <a:r>
                <a:rPr lang="en-US" sz="1000" b="1" dirty="0">
                  <a:solidFill>
                    <a:srgbClr val="000099"/>
                  </a:solidFill>
                </a:rPr>
                <a:t/>
              </a:r>
              <a:br>
                <a:rPr lang="en-US" sz="1000" b="1" dirty="0">
                  <a:solidFill>
                    <a:srgbClr val="000099"/>
                  </a:solidFill>
                </a:rPr>
              </a:br>
              <a:r>
                <a:rPr lang="en-US" sz="1000" b="1" dirty="0">
                  <a:solidFill>
                    <a:srgbClr val="000099"/>
                  </a:solidFill>
                </a:rPr>
                <a:t>Project part-financed by the European Union</a:t>
              </a:r>
              <a:br>
                <a:rPr lang="en-US" sz="1000" b="1" dirty="0">
                  <a:solidFill>
                    <a:srgbClr val="000099"/>
                  </a:solidFill>
                </a:rPr>
              </a:br>
              <a:r>
                <a:rPr lang="en-US" sz="1000" b="1" dirty="0">
                  <a:solidFill>
                    <a:srgbClr val="000099"/>
                  </a:solidFill>
                </a:rPr>
                <a:t>European Regional Development Fund (ERDF)</a:t>
              </a:r>
              <a:br>
                <a:rPr lang="en-US" sz="1000" b="1" dirty="0">
                  <a:solidFill>
                    <a:srgbClr val="000099"/>
                  </a:solidFill>
                </a:rPr>
              </a:br>
              <a:r>
                <a:rPr lang="en-US" sz="1000" b="1" dirty="0">
                  <a:solidFill>
                    <a:srgbClr val="000099"/>
                  </a:solidFill>
                </a:rPr>
                <a:t>Co-financing rate: 85% EU funds; 15% National Funds</a:t>
              </a:r>
              <a:r>
                <a:rPr lang="en-US" sz="1000" b="1" i="1" dirty="0">
                  <a:solidFill>
                    <a:srgbClr val="000099"/>
                  </a:solidFill>
                </a:rPr>
                <a:t/>
              </a:r>
              <a:br>
                <a:rPr lang="en-US" sz="1000" b="1" i="1" dirty="0">
                  <a:solidFill>
                    <a:srgbClr val="000099"/>
                  </a:solidFill>
                </a:rPr>
              </a:br>
              <a:r>
                <a:rPr lang="en-US" sz="1000" b="1" i="1" dirty="0">
                  <a:solidFill>
                    <a:srgbClr val="000099"/>
                  </a:solidFill>
                </a:rPr>
                <a:t/>
              </a:r>
              <a:br>
                <a:rPr lang="en-US" sz="1000" b="1" i="1" dirty="0">
                  <a:solidFill>
                    <a:srgbClr val="000099"/>
                  </a:solidFill>
                </a:rPr>
              </a:br>
              <a:r>
                <a:rPr lang="en-US" sz="1000" b="1" i="1" dirty="0">
                  <a:solidFill>
                    <a:srgbClr val="000099"/>
                  </a:solidFill>
                </a:rPr>
                <a:t>Investing in your future</a:t>
              </a:r>
              <a:r>
                <a:rPr lang="en-US" sz="1000" b="1" dirty="0">
                  <a:solidFill>
                    <a:srgbClr val="000099"/>
                  </a:solidFill>
                  <a:effectLst>
                    <a:outerShdw blurRad="38100" dist="38100" dir="2700000" algn="tl">
                      <a:srgbClr val="C0C0C0"/>
                    </a:outerShdw>
                  </a:effectLst>
                  <a:latin typeface="Garamond" pitchFamily="18" charset="0"/>
                </a:rPr>
                <a:t> </a:t>
              </a:r>
              <a:endParaRPr lang="en-US" dirty="0"/>
            </a:p>
          </p:txBody>
        </p:sp>
        <p:pic>
          <p:nvPicPr>
            <p:cNvPr id="2055" name="Picture 10" descr="EU flag latest"/>
            <p:cNvPicPr>
              <a:picLocks noChangeAspect="1" noChangeArrowheads="1"/>
            </p:cNvPicPr>
            <p:nvPr/>
          </p:nvPicPr>
          <p:blipFill>
            <a:blip r:embed="rId3" cstate="print"/>
            <a:srcRect/>
            <a:stretch>
              <a:fillRect/>
            </a:stretch>
          </p:blipFill>
          <p:spPr bwMode="auto">
            <a:xfrm>
              <a:off x="4286" y="3408"/>
              <a:ext cx="726" cy="476"/>
            </a:xfrm>
            <a:prstGeom prst="rect">
              <a:avLst/>
            </a:prstGeom>
            <a:noFill/>
            <a:ln w="9525">
              <a:noFill/>
              <a:miter lim="800000"/>
              <a:headEnd/>
              <a:tailEnd/>
            </a:ln>
          </p:spPr>
        </p:pic>
        <p:pic>
          <p:nvPicPr>
            <p:cNvPr id="2056" name="Picture 11" descr="Malta Flag"/>
            <p:cNvPicPr>
              <a:picLocks noChangeAspect="1" noChangeArrowheads="1"/>
            </p:cNvPicPr>
            <p:nvPr/>
          </p:nvPicPr>
          <p:blipFill>
            <a:blip r:embed="rId4" cstate="print"/>
            <a:srcRect/>
            <a:stretch>
              <a:fillRect/>
            </a:stretch>
          </p:blipFill>
          <p:spPr bwMode="auto">
            <a:xfrm>
              <a:off x="612" y="3430"/>
              <a:ext cx="725" cy="479"/>
            </a:xfrm>
            <a:prstGeom prst="rect">
              <a:avLst/>
            </a:prstGeom>
            <a:noFill/>
            <a:ln w="9525">
              <a:noFill/>
              <a:miter lim="800000"/>
              <a:headEnd/>
              <a:tailEnd/>
            </a:ln>
          </p:spPr>
        </p:pic>
      </p:grpSp>
      <p:grpSp>
        <p:nvGrpSpPr>
          <p:cNvPr id="16" name="Group 15"/>
          <p:cNvGrpSpPr/>
          <p:nvPr/>
        </p:nvGrpSpPr>
        <p:grpSpPr>
          <a:xfrm>
            <a:off x="0" y="2895599"/>
            <a:ext cx="9144000" cy="1447801"/>
            <a:chOff x="0" y="2895599"/>
            <a:chExt cx="9220200" cy="1447801"/>
          </a:xfrm>
        </p:grpSpPr>
        <p:pic>
          <p:nvPicPr>
            <p:cNvPr id="9" name="Picture 8" descr="air.jpg"/>
            <p:cNvPicPr>
              <a:picLocks noChangeAspect="1"/>
            </p:cNvPicPr>
            <p:nvPr/>
          </p:nvPicPr>
          <p:blipFill>
            <a:blip r:embed="rId5" cstate="print"/>
            <a:stretch>
              <a:fillRect/>
            </a:stretch>
          </p:blipFill>
          <p:spPr>
            <a:xfrm>
              <a:off x="0" y="2895600"/>
              <a:ext cx="2133600" cy="1422400"/>
            </a:xfrm>
            <a:prstGeom prst="rect">
              <a:avLst/>
            </a:prstGeom>
          </p:spPr>
        </p:pic>
        <p:pic>
          <p:nvPicPr>
            <p:cNvPr id="10" name="Picture 9" descr="water.jpg"/>
            <p:cNvPicPr>
              <a:picLocks noChangeAspect="1"/>
            </p:cNvPicPr>
            <p:nvPr/>
          </p:nvPicPr>
          <p:blipFill>
            <a:blip r:embed="rId6" cstate="print"/>
            <a:stretch>
              <a:fillRect/>
            </a:stretch>
          </p:blipFill>
          <p:spPr>
            <a:xfrm>
              <a:off x="2057400" y="2895599"/>
              <a:ext cx="2209800" cy="1371601"/>
            </a:xfrm>
            <a:prstGeom prst="rect">
              <a:avLst/>
            </a:prstGeom>
          </p:spPr>
        </p:pic>
        <p:pic>
          <p:nvPicPr>
            <p:cNvPr id="11" name="Picture 10" descr="noise.jpg"/>
            <p:cNvPicPr>
              <a:picLocks noChangeAspect="1"/>
            </p:cNvPicPr>
            <p:nvPr/>
          </p:nvPicPr>
          <p:blipFill>
            <a:blip r:embed="rId7" cstate="print"/>
            <a:stretch>
              <a:fillRect/>
            </a:stretch>
          </p:blipFill>
          <p:spPr>
            <a:xfrm>
              <a:off x="4267200" y="2895600"/>
              <a:ext cx="1828800" cy="1371600"/>
            </a:xfrm>
            <a:prstGeom prst="rect">
              <a:avLst/>
            </a:prstGeom>
          </p:spPr>
        </p:pic>
        <p:pic>
          <p:nvPicPr>
            <p:cNvPr id="12" name="Picture 11" descr="rad.jpg"/>
            <p:cNvPicPr>
              <a:picLocks noChangeAspect="1"/>
            </p:cNvPicPr>
            <p:nvPr/>
          </p:nvPicPr>
          <p:blipFill>
            <a:blip r:embed="rId8" cstate="print"/>
            <a:stretch>
              <a:fillRect/>
            </a:stretch>
          </p:blipFill>
          <p:spPr>
            <a:xfrm>
              <a:off x="6096000" y="2895600"/>
              <a:ext cx="1306002" cy="1371600"/>
            </a:xfrm>
            <a:prstGeom prst="rect">
              <a:avLst/>
            </a:prstGeom>
          </p:spPr>
        </p:pic>
        <p:pic>
          <p:nvPicPr>
            <p:cNvPr id="13" name="Picture 12" descr="soil.jpg"/>
            <p:cNvPicPr>
              <a:picLocks noChangeAspect="1"/>
            </p:cNvPicPr>
            <p:nvPr/>
          </p:nvPicPr>
          <p:blipFill>
            <a:blip r:embed="rId9" cstate="print"/>
            <a:stretch>
              <a:fillRect/>
            </a:stretch>
          </p:blipFill>
          <p:spPr>
            <a:xfrm>
              <a:off x="7391400" y="2895600"/>
              <a:ext cx="1828800" cy="1371600"/>
            </a:xfrm>
            <a:prstGeom prst="rect">
              <a:avLst/>
            </a:prstGeom>
          </p:spPr>
        </p:pic>
        <p:sp>
          <p:nvSpPr>
            <p:cNvPr id="14" name="Rectangle 13"/>
            <p:cNvSpPr/>
            <p:nvPr/>
          </p:nvSpPr>
          <p:spPr>
            <a:xfrm>
              <a:off x="0" y="4267200"/>
              <a:ext cx="91440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267200" y="2454606"/>
            <a:ext cx="5410200" cy="4403394"/>
          </a:xfrm>
          <a:prstGeom prst="rect">
            <a:avLst/>
          </a:prstGeom>
          <a:noFill/>
          <a:ln w="9525">
            <a:noFill/>
            <a:miter lim="800000"/>
            <a:headEnd/>
            <a:tailEnd/>
          </a:ln>
          <a:effectLst/>
        </p:spPr>
      </p:pic>
      <p:sp>
        <p:nvSpPr>
          <p:cNvPr id="3" name="Text Box 3"/>
          <p:cNvSpPr txBox="1">
            <a:spLocks noChangeArrowheads="1"/>
          </p:cNvSpPr>
          <p:nvPr/>
        </p:nvSpPr>
        <p:spPr bwMode="auto">
          <a:xfrm>
            <a:off x="381000" y="1524000"/>
            <a:ext cx="4953000" cy="4622804"/>
          </a:xfrm>
          <a:prstGeom prst="rect">
            <a:avLst/>
          </a:prstGeom>
          <a:noFill/>
          <a:ln w="9525">
            <a:noFill/>
            <a:miter lim="800000"/>
            <a:headEnd/>
            <a:tailEnd/>
          </a:ln>
        </p:spPr>
        <p:txBody>
          <a:bodyPr wrap="square">
            <a:spAutoFit/>
          </a:bodyPr>
          <a:lstStyle/>
          <a:p>
            <a:pPr marL="609600" indent="-609600">
              <a:spcBef>
                <a:spcPct val="20000"/>
              </a:spcBef>
              <a:buFontTx/>
              <a:buChar char="•"/>
            </a:pPr>
            <a:r>
              <a:rPr lang="en-US" sz="1600" dirty="0" smtClean="0">
                <a:solidFill>
                  <a:srgbClr val="333399"/>
                </a:solidFill>
              </a:rPr>
              <a:t>Deliveries included a terrestrial </a:t>
            </a:r>
            <a:r>
              <a:rPr lang="en-US" sz="1600" dirty="0" smtClean="0">
                <a:solidFill>
                  <a:srgbClr val="006600"/>
                </a:solidFill>
              </a:rPr>
              <a:t>LIDAR</a:t>
            </a:r>
            <a:r>
              <a:rPr lang="en-US" sz="1600" dirty="0" smtClean="0">
                <a:solidFill>
                  <a:srgbClr val="333399"/>
                </a:solidFill>
              </a:rPr>
              <a:t> Scan (Topographic Light Detection and Ranging (</a:t>
            </a:r>
            <a:r>
              <a:rPr lang="en-US" sz="1600" dirty="0" err="1" smtClean="0">
                <a:solidFill>
                  <a:srgbClr val="333399"/>
                </a:solidFill>
              </a:rPr>
              <a:t>LiDAR</a:t>
            </a:r>
            <a:r>
              <a:rPr lang="en-US" sz="1600" dirty="0" smtClean="0">
                <a:solidFill>
                  <a:srgbClr val="333399"/>
                </a:solidFill>
              </a:rPr>
              <a:t>)) which resulted in a baseline map for the Maltese Islands infrastructure and </a:t>
            </a:r>
            <a:r>
              <a:rPr lang="en-US" sz="1600" dirty="0" err="1" smtClean="0">
                <a:solidFill>
                  <a:srgbClr val="006600"/>
                </a:solidFill>
              </a:rPr>
              <a:t>landcover</a:t>
            </a:r>
            <a:r>
              <a:rPr lang="en-US" sz="1600" dirty="0" smtClean="0">
                <a:solidFill>
                  <a:srgbClr val="006600"/>
                </a:solidFill>
              </a:rPr>
              <a:t>/</a:t>
            </a:r>
            <a:r>
              <a:rPr lang="en-US" sz="1600" dirty="0" err="1" smtClean="0">
                <a:solidFill>
                  <a:srgbClr val="006600"/>
                </a:solidFill>
              </a:rPr>
              <a:t>landuse</a:t>
            </a:r>
            <a:r>
              <a:rPr lang="en-US" sz="1600" dirty="0" smtClean="0">
                <a:solidFill>
                  <a:srgbClr val="333399"/>
                </a:solidFill>
              </a:rPr>
              <a:t> analysis which is required for the monitoring of structures that impact on noise levels, enforcement issues, resource monitoring and risk prediction, amongst others. </a:t>
            </a:r>
          </a:p>
          <a:p>
            <a:pPr marL="609600" indent="-609600">
              <a:spcBef>
                <a:spcPct val="20000"/>
              </a:spcBef>
              <a:buFontTx/>
              <a:buChar char="•"/>
            </a:pPr>
            <a:endParaRPr lang="en-US" sz="1600" dirty="0" smtClean="0">
              <a:solidFill>
                <a:srgbClr val="333399"/>
              </a:solidFill>
            </a:endParaRPr>
          </a:p>
          <a:p>
            <a:pPr marL="609600" indent="-609600">
              <a:spcBef>
                <a:spcPct val="20000"/>
              </a:spcBef>
              <a:buFontTx/>
              <a:buChar char="•"/>
            </a:pPr>
            <a:r>
              <a:rPr lang="en-US" sz="1600" dirty="0" smtClean="0">
                <a:solidFill>
                  <a:srgbClr val="006600"/>
                </a:solidFill>
              </a:rPr>
              <a:t>Bathymetric LIDAR aerial survey </a:t>
            </a:r>
            <a:r>
              <a:rPr lang="en-US" sz="1600" dirty="0" smtClean="0">
                <a:solidFill>
                  <a:srgbClr val="333399"/>
                </a:solidFill>
              </a:rPr>
              <a:t>for depths of 0 m to 15m within 1 nautical mile from the Maltese coastline and a ship-based </a:t>
            </a:r>
            <a:r>
              <a:rPr lang="en-US" sz="1600" dirty="0" smtClean="0">
                <a:solidFill>
                  <a:srgbClr val="006600"/>
                </a:solidFill>
              </a:rPr>
              <a:t>bathymetric scan </a:t>
            </a:r>
            <a:r>
              <a:rPr lang="en-US" sz="1600" dirty="0" smtClean="0">
                <a:solidFill>
                  <a:srgbClr val="333399"/>
                </a:solidFill>
              </a:rPr>
              <a:t>employing acoustic side scan sonar which will enable the creation of new nautical charts as well as bathymetric outputs that will help in marine spatial planning.</a:t>
            </a:r>
          </a:p>
        </p:txBody>
      </p:sp>
      <p:sp>
        <p:nvSpPr>
          <p:cNvPr id="7" name="Rectangle 2"/>
          <p:cNvSpPr>
            <a:spLocks noChangeArrowheads="1"/>
          </p:cNvSpPr>
          <p:nvPr/>
        </p:nvSpPr>
        <p:spPr bwMode="auto">
          <a:xfrm>
            <a:off x="395288" y="158750"/>
            <a:ext cx="2977097" cy="400110"/>
          </a:xfrm>
          <a:prstGeom prst="rect">
            <a:avLst/>
          </a:prstGeom>
          <a:noFill/>
          <a:ln w="9525" algn="ctr">
            <a:noFill/>
            <a:miter lim="800000"/>
            <a:headEnd/>
            <a:tailEnd/>
          </a:ln>
          <a:effectLst/>
        </p:spPr>
        <p:txBody>
          <a:bodyPr wrap="none">
            <a:spAutoFit/>
          </a:bodyPr>
          <a:lstStyle/>
          <a:p>
            <a:pPr algn="l"/>
            <a:r>
              <a:rPr lang="en-US" sz="2000" b="1" dirty="0" smtClean="0">
                <a:solidFill>
                  <a:schemeClr val="accent2"/>
                </a:solidFill>
              </a:rPr>
              <a:t>Information Resources</a:t>
            </a:r>
            <a:endParaRPr lang="en-US" sz="2000" b="1" dirty="0">
              <a:solidFill>
                <a:schemeClr val="accent2"/>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Detail2_riegl_and_hawkeye_lidar"/>
          <p:cNvPicPr>
            <a:picLocks noChangeAspect="1" noChangeArrowheads="1"/>
          </p:cNvPicPr>
          <p:nvPr/>
        </p:nvPicPr>
        <p:blipFill>
          <a:blip r:embed="rId2" cstate="print"/>
          <a:srcRect/>
          <a:stretch>
            <a:fillRect/>
          </a:stretch>
        </p:blipFill>
        <p:spPr bwMode="auto">
          <a:xfrm>
            <a:off x="1676400" y="761999"/>
            <a:ext cx="7467600" cy="6129981"/>
          </a:xfrm>
          <a:prstGeom prst="rect">
            <a:avLst/>
          </a:prstGeom>
          <a:noFill/>
          <a:ln w="9525">
            <a:noFill/>
            <a:miter lim="800000"/>
            <a:headEnd/>
            <a:tailEnd/>
          </a:ln>
        </p:spPr>
      </p:pic>
      <p:sp>
        <p:nvSpPr>
          <p:cNvPr id="4" name="Rectangle 2"/>
          <p:cNvSpPr>
            <a:spLocks noChangeArrowheads="1"/>
          </p:cNvSpPr>
          <p:nvPr/>
        </p:nvSpPr>
        <p:spPr bwMode="auto">
          <a:xfrm>
            <a:off x="395288" y="158750"/>
            <a:ext cx="2973891" cy="400110"/>
          </a:xfrm>
          <a:prstGeom prst="rect">
            <a:avLst/>
          </a:prstGeom>
          <a:noFill/>
          <a:ln w="9525" algn="ctr">
            <a:noFill/>
            <a:miter lim="800000"/>
            <a:headEnd/>
            <a:tailEnd/>
          </a:ln>
          <a:effectLst/>
        </p:spPr>
        <p:txBody>
          <a:bodyPr wrap="none">
            <a:spAutoFit/>
          </a:bodyPr>
          <a:lstStyle/>
          <a:p>
            <a:pPr algn="l"/>
            <a:r>
              <a:rPr lang="en-US" sz="2000" b="1" dirty="0" smtClean="0">
                <a:solidFill>
                  <a:schemeClr val="accent2"/>
                </a:solidFill>
              </a:rPr>
              <a:t>Integrated Information</a:t>
            </a:r>
            <a:endParaRPr lang="en-US" sz="2000" b="1" dirty="0">
              <a:solidFill>
                <a:schemeClr val="accent2"/>
              </a:solidFill>
            </a:endParaRPr>
          </a:p>
        </p:txBody>
      </p:sp>
    </p:spTree>
    <p:extLst>
      <p:ext uri="{BB962C8B-B14F-4D97-AF65-F5344CB8AC3E}">
        <p14:creationId xmlns:p14="http://schemas.microsoft.com/office/powerpoint/2010/main" val="3890056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371600"/>
            <a:ext cx="9144000" cy="5486400"/>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7" name="Picture 2"/>
          <p:cNvPicPr>
            <a:picLocks noChangeAspect="1" noChangeArrowheads="1"/>
          </p:cNvPicPr>
          <p:nvPr/>
        </p:nvPicPr>
        <p:blipFill>
          <a:blip r:embed="rId2" cstate="print"/>
          <a:srcRect/>
          <a:stretch>
            <a:fillRect/>
          </a:stretch>
        </p:blipFill>
        <p:spPr bwMode="auto">
          <a:xfrm>
            <a:off x="0" y="6021288"/>
            <a:ext cx="9144000" cy="836711"/>
          </a:xfrm>
          <a:prstGeom prst="rect">
            <a:avLst/>
          </a:prstGeom>
          <a:noFill/>
          <a:ln w="9525">
            <a:noFill/>
            <a:miter lim="800000"/>
            <a:headEnd/>
            <a:tailEnd/>
          </a:ln>
        </p:spPr>
      </p:pic>
      <p:pic>
        <p:nvPicPr>
          <p:cNvPr id="11" name="Picture 1"/>
          <p:cNvPicPr>
            <a:picLocks noChangeAspect="1" noChangeArrowheads="1"/>
          </p:cNvPicPr>
          <p:nvPr/>
        </p:nvPicPr>
        <p:blipFill>
          <a:blip r:embed="rId3" cstate="print"/>
          <a:srcRect/>
          <a:stretch>
            <a:fillRect/>
          </a:stretch>
        </p:blipFill>
        <p:spPr bwMode="auto">
          <a:xfrm>
            <a:off x="1" y="1414132"/>
            <a:ext cx="5334000" cy="974681"/>
          </a:xfrm>
          <a:prstGeom prst="rect">
            <a:avLst/>
          </a:prstGeom>
          <a:noFill/>
          <a:ln w="9525">
            <a:noFill/>
            <a:miter lim="800000"/>
            <a:headEnd/>
            <a:tailEnd/>
          </a:ln>
        </p:spPr>
      </p:pic>
      <p:pic>
        <p:nvPicPr>
          <p:cNvPr id="12" name="Picture 1"/>
          <p:cNvPicPr>
            <a:picLocks noChangeAspect="1" noChangeArrowheads="1"/>
          </p:cNvPicPr>
          <p:nvPr/>
        </p:nvPicPr>
        <p:blipFill>
          <a:blip r:embed="rId4" cstate="print"/>
          <a:srcRect/>
          <a:stretch>
            <a:fillRect/>
          </a:stretch>
        </p:blipFill>
        <p:spPr bwMode="auto">
          <a:xfrm>
            <a:off x="1" y="2362200"/>
            <a:ext cx="5334000" cy="887843"/>
          </a:xfrm>
          <a:prstGeom prst="rect">
            <a:avLst/>
          </a:prstGeom>
          <a:noFill/>
          <a:ln w="9525">
            <a:noFill/>
            <a:miter lim="800000"/>
            <a:headEnd/>
            <a:tailEnd/>
          </a:ln>
        </p:spPr>
      </p:pic>
      <p:pic>
        <p:nvPicPr>
          <p:cNvPr id="13" name="Picture 1"/>
          <p:cNvPicPr>
            <a:picLocks noChangeAspect="1" noChangeArrowheads="1"/>
          </p:cNvPicPr>
          <p:nvPr/>
        </p:nvPicPr>
        <p:blipFill>
          <a:blip r:embed="rId5" cstate="print"/>
          <a:srcRect/>
          <a:stretch>
            <a:fillRect/>
          </a:stretch>
        </p:blipFill>
        <p:spPr bwMode="auto">
          <a:xfrm>
            <a:off x="0" y="3393231"/>
            <a:ext cx="5334000" cy="1102569"/>
          </a:xfrm>
          <a:prstGeom prst="rect">
            <a:avLst/>
          </a:prstGeom>
          <a:noFill/>
          <a:ln w="9525">
            <a:noFill/>
            <a:miter lim="800000"/>
            <a:headEnd/>
            <a:tailEnd/>
          </a:ln>
        </p:spPr>
      </p:pic>
      <p:pic>
        <p:nvPicPr>
          <p:cNvPr id="14" name="Picture 1"/>
          <p:cNvPicPr>
            <a:picLocks noChangeAspect="1" noChangeArrowheads="1"/>
          </p:cNvPicPr>
          <p:nvPr/>
        </p:nvPicPr>
        <p:blipFill>
          <a:blip r:embed="rId6" cstate="print"/>
          <a:srcRect/>
          <a:stretch>
            <a:fillRect/>
          </a:stretch>
        </p:blipFill>
        <p:spPr bwMode="auto">
          <a:xfrm flipH="1">
            <a:off x="-2667000" y="4546938"/>
            <a:ext cx="8001000" cy="1320462"/>
          </a:xfrm>
          <a:prstGeom prst="rect">
            <a:avLst/>
          </a:prstGeom>
          <a:noFill/>
          <a:ln w="9525">
            <a:noFill/>
            <a:miter lim="800000"/>
            <a:headEnd/>
            <a:tailEnd/>
          </a:ln>
        </p:spPr>
      </p:pic>
      <p:pic>
        <p:nvPicPr>
          <p:cNvPr id="15" name="Picture 3"/>
          <p:cNvPicPr>
            <a:picLocks noChangeAspect="1" noChangeArrowheads="1"/>
          </p:cNvPicPr>
          <p:nvPr/>
        </p:nvPicPr>
        <p:blipFill>
          <a:blip r:embed="rId7" cstate="print"/>
          <a:srcRect/>
          <a:stretch>
            <a:fillRect/>
          </a:stretch>
        </p:blipFill>
        <p:spPr bwMode="auto">
          <a:xfrm>
            <a:off x="2776868" y="5175659"/>
            <a:ext cx="3657600" cy="659842"/>
          </a:xfrm>
          <a:prstGeom prst="rect">
            <a:avLst/>
          </a:prstGeom>
          <a:noFill/>
          <a:ln w="9525">
            <a:noFill/>
            <a:miter lim="800000"/>
            <a:headEnd/>
            <a:tailEnd/>
          </a:ln>
        </p:spPr>
      </p:pic>
      <p:pic>
        <p:nvPicPr>
          <p:cNvPr id="9" name="Picture 3"/>
          <p:cNvPicPr>
            <a:picLocks noChangeAspect="1" noChangeArrowheads="1"/>
          </p:cNvPicPr>
          <p:nvPr/>
        </p:nvPicPr>
        <p:blipFill>
          <a:blip r:embed="rId8" cstate="print"/>
          <a:srcRect/>
          <a:stretch>
            <a:fillRect/>
          </a:stretch>
        </p:blipFill>
        <p:spPr bwMode="auto">
          <a:xfrm>
            <a:off x="5333730" y="3165032"/>
            <a:ext cx="3810269" cy="2847405"/>
          </a:xfrm>
          <a:prstGeom prst="rect">
            <a:avLst/>
          </a:prstGeom>
          <a:noFill/>
          <a:ln w="9525">
            <a:noFill/>
            <a:miter lim="800000"/>
            <a:headEnd/>
            <a:tailEnd/>
          </a:ln>
        </p:spPr>
      </p:pic>
      <p:pic>
        <p:nvPicPr>
          <p:cNvPr id="16" name="Picture 1"/>
          <p:cNvPicPr>
            <a:picLocks noChangeAspect="1" noChangeArrowheads="1"/>
          </p:cNvPicPr>
          <p:nvPr/>
        </p:nvPicPr>
        <p:blipFill>
          <a:blip r:embed="rId9" cstate="print"/>
          <a:srcRect/>
          <a:stretch>
            <a:fillRect/>
          </a:stretch>
        </p:blipFill>
        <p:spPr bwMode="auto">
          <a:xfrm>
            <a:off x="1" y="6019800"/>
            <a:ext cx="5334000" cy="860984"/>
          </a:xfrm>
          <a:prstGeom prst="rect">
            <a:avLst/>
          </a:prstGeom>
          <a:noFill/>
          <a:ln w="9525">
            <a:noFill/>
            <a:miter lim="800000"/>
            <a:headEnd/>
            <a:tailEnd/>
          </a:ln>
        </p:spPr>
      </p:pic>
      <p:pic>
        <p:nvPicPr>
          <p:cNvPr id="10" name="Picture 4"/>
          <p:cNvPicPr>
            <a:picLocks noChangeAspect="1" noChangeArrowheads="1"/>
          </p:cNvPicPr>
          <p:nvPr/>
        </p:nvPicPr>
        <p:blipFill>
          <a:blip r:embed="rId10" cstate="print"/>
          <a:srcRect/>
          <a:stretch>
            <a:fillRect/>
          </a:stretch>
        </p:blipFill>
        <p:spPr bwMode="auto">
          <a:xfrm>
            <a:off x="5340024" y="1371600"/>
            <a:ext cx="3803976" cy="2296656"/>
          </a:xfrm>
          <a:prstGeom prst="rect">
            <a:avLst/>
          </a:prstGeom>
          <a:noFill/>
          <a:ln w="9525">
            <a:noFill/>
            <a:miter lim="800000"/>
            <a:headEnd/>
            <a:tailEnd/>
          </a:ln>
        </p:spPr>
      </p:pic>
      <p:sp>
        <p:nvSpPr>
          <p:cNvPr id="18" name="Rectangle 17"/>
          <p:cNvSpPr>
            <a:spLocks noChangeArrowheads="1"/>
          </p:cNvSpPr>
          <p:nvPr/>
        </p:nvSpPr>
        <p:spPr bwMode="auto">
          <a:xfrm>
            <a:off x="395288" y="158750"/>
            <a:ext cx="2220480" cy="400110"/>
          </a:xfrm>
          <a:prstGeom prst="rect">
            <a:avLst/>
          </a:prstGeom>
          <a:noFill/>
          <a:ln w="9525" algn="ctr">
            <a:noFill/>
            <a:miter lim="800000"/>
            <a:headEnd/>
            <a:tailEnd/>
          </a:ln>
          <a:effectLst/>
        </p:spPr>
        <p:txBody>
          <a:bodyPr wrap="none">
            <a:spAutoFit/>
          </a:bodyPr>
          <a:lstStyle/>
          <a:p>
            <a:pPr algn="l"/>
            <a:r>
              <a:rPr lang="en-US" sz="2000" b="1" dirty="0" smtClean="0">
                <a:solidFill>
                  <a:schemeClr val="accent2"/>
                </a:solidFill>
              </a:rPr>
              <a:t>Integrative steps</a:t>
            </a:r>
            <a:endParaRPr lang="en-US" sz="2000" b="1" dirty="0">
              <a:solidFill>
                <a:schemeClr val="accent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1490"/>
            <a:ext cx="7500771" cy="400110"/>
          </a:xfrm>
          <a:noFill/>
          <a:ln w="9525" algn="ctr">
            <a:noFill/>
            <a:miter lim="800000"/>
            <a:headEnd/>
            <a:tailEnd/>
          </a:ln>
          <a:effectLst/>
        </p:spPr>
        <p:txBody>
          <a:bodyPr wrap="none">
            <a:spAutoFit/>
          </a:bodyPr>
          <a:lstStyle/>
          <a:p>
            <a:pPr algn="l"/>
            <a:r>
              <a:rPr lang="en-GB" sz="2000" b="1" kern="1200" dirty="0" smtClean="0">
                <a:solidFill>
                  <a:schemeClr val="accent2"/>
                </a:solidFill>
                <a:latin typeface="Arial" charset="0"/>
                <a:ea typeface="+mn-ea"/>
                <a:cs typeface="+mn-cs"/>
              </a:rPr>
              <a:t>An output: Landcover – analysis </a:t>
            </a:r>
            <a:r>
              <a:rPr lang="en-GB" sz="1600" kern="1200" dirty="0" smtClean="0">
                <a:solidFill>
                  <a:schemeClr val="accent2"/>
                </a:solidFill>
                <a:latin typeface="Arial" charset="0"/>
                <a:ea typeface="+mn-ea"/>
                <a:cs typeface="+mn-cs"/>
              </a:rPr>
              <a:t>(5m – 5 bands RGB-NIR-Red Edge)</a:t>
            </a:r>
            <a:endParaRPr lang="en-GB" sz="2000" kern="1200" dirty="0">
              <a:solidFill>
                <a:schemeClr val="accent2"/>
              </a:solidFill>
              <a:latin typeface="Arial"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094" y="1704849"/>
            <a:ext cx="4895011" cy="4633557"/>
          </a:xfrm>
          <a:prstGeom prst="rect">
            <a:avLst/>
          </a:prstGeom>
        </p:spPr>
      </p:pic>
      <p:sp>
        <p:nvSpPr>
          <p:cNvPr id="5" name="Rectangle 4"/>
          <p:cNvSpPr/>
          <p:nvPr/>
        </p:nvSpPr>
        <p:spPr>
          <a:xfrm>
            <a:off x="6858000" y="1600202"/>
            <a:ext cx="76200" cy="4876800"/>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447802"/>
            <a:ext cx="7537464" cy="5333998"/>
          </a:xfrm>
          <a:prstGeom prst="rect">
            <a:avLst/>
          </a:prstGeom>
        </p:spPr>
      </p:pic>
      <p:sp>
        <p:nvSpPr>
          <p:cNvPr id="6" name="Title 1"/>
          <p:cNvSpPr txBox="1">
            <a:spLocks/>
          </p:cNvSpPr>
          <p:nvPr/>
        </p:nvSpPr>
        <p:spPr>
          <a:xfrm>
            <a:off x="457200" y="152400"/>
            <a:ext cx="3505200" cy="375696"/>
          </a:xfrm>
          <a:prstGeom prst="rect">
            <a:avLst/>
          </a:prstGeom>
        </p:spPr>
        <p:txBody>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2000" b="1" dirty="0">
                <a:solidFill>
                  <a:schemeClr val="accent2"/>
                </a:solidFill>
                <a:latin typeface="Arial" charset="0"/>
                <a:ea typeface="+mn-ea"/>
                <a:cs typeface="+mn-cs"/>
              </a:rPr>
              <a:t>ERDF156 Outputs</a:t>
            </a:r>
          </a:p>
        </p:txBody>
      </p:sp>
    </p:spTree>
    <p:extLst>
      <p:ext uri="{BB962C8B-B14F-4D97-AF65-F5344CB8AC3E}">
        <p14:creationId xmlns:p14="http://schemas.microsoft.com/office/powerpoint/2010/main" val="293239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1490"/>
            <a:ext cx="8254760" cy="400110"/>
          </a:xfrm>
          <a:noFill/>
          <a:ln w="9525" algn="ctr">
            <a:noFill/>
            <a:miter lim="800000"/>
            <a:headEnd/>
            <a:tailEnd/>
          </a:ln>
          <a:effectLst/>
        </p:spPr>
        <p:txBody>
          <a:bodyPr wrap="none">
            <a:spAutoFit/>
          </a:bodyPr>
          <a:lstStyle/>
          <a:p>
            <a:pPr algn="l"/>
            <a:r>
              <a:rPr lang="en-GB" sz="2000" b="1" kern="1200" dirty="0" smtClean="0">
                <a:solidFill>
                  <a:schemeClr val="accent2"/>
                </a:solidFill>
                <a:latin typeface="Arial" charset="0"/>
                <a:ea typeface="+mn-ea"/>
                <a:cs typeface="+mn-cs"/>
              </a:rPr>
              <a:t>An output: EEA – CLC2012</a:t>
            </a:r>
            <a:r>
              <a:rPr lang="en-GB" sz="2000" kern="1200" dirty="0" smtClean="0">
                <a:solidFill>
                  <a:schemeClr val="accent2"/>
                </a:solidFill>
                <a:latin typeface="Arial" charset="0"/>
              </a:rPr>
              <a:t> (SPOT, IRS, </a:t>
            </a:r>
            <a:r>
              <a:rPr lang="en-GB" sz="2000" kern="1200" dirty="0" err="1" smtClean="0">
                <a:solidFill>
                  <a:schemeClr val="accent2"/>
                </a:solidFill>
                <a:latin typeface="Arial" charset="0"/>
              </a:rPr>
              <a:t>RapidEye</a:t>
            </a:r>
            <a:r>
              <a:rPr lang="en-GB" sz="2000" kern="1200" dirty="0" smtClean="0">
                <a:solidFill>
                  <a:schemeClr val="accent2"/>
                </a:solidFill>
                <a:latin typeface="Arial" charset="0"/>
              </a:rPr>
              <a:t> – Malta 20m HRL)</a:t>
            </a:r>
            <a:endParaRPr lang="en-GB" sz="2000" b="1" kern="1200" dirty="0">
              <a:solidFill>
                <a:schemeClr val="accent2"/>
              </a:solidFill>
              <a:latin typeface="Arial"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552447"/>
            <a:ext cx="7010400" cy="463355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262" y="1552447"/>
            <a:ext cx="7176492" cy="507695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542250"/>
            <a:ext cx="7170857" cy="507296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754" y="1552447"/>
            <a:ext cx="7239000" cy="5121175"/>
          </a:xfrm>
          <a:prstGeom prst="rect">
            <a:avLst/>
          </a:prstGeom>
        </p:spPr>
      </p:pic>
      <p:sp>
        <p:nvSpPr>
          <p:cNvPr id="11" name="Title 1"/>
          <p:cNvSpPr txBox="1">
            <a:spLocks/>
          </p:cNvSpPr>
          <p:nvPr/>
        </p:nvSpPr>
        <p:spPr>
          <a:xfrm>
            <a:off x="457200" y="152400"/>
            <a:ext cx="3505200" cy="375696"/>
          </a:xfrm>
          <a:prstGeom prst="rect">
            <a:avLst/>
          </a:prstGeom>
        </p:spPr>
        <p:txBody>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2000" b="1" dirty="0">
                <a:solidFill>
                  <a:schemeClr val="accent2"/>
                </a:solidFill>
                <a:latin typeface="Arial" charset="0"/>
                <a:ea typeface="+mn-ea"/>
                <a:cs typeface="+mn-cs"/>
              </a:rPr>
              <a:t>ERDF156 Outputs</a:t>
            </a:r>
          </a:p>
        </p:txBody>
      </p:sp>
    </p:spTree>
    <p:extLst>
      <p:ext uri="{BB962C8B-B14F-4D97-AF65-F5344CB8AC3E}">
        <p14:creationId xmlns:p14="http://schemas.microsoft.com/office/powerpoint/2010/main" val="336620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5290"/>
            <a:ext cx="5836854" cy="400110"/>
          </a:xfrm>
          <a:noFill/>
          <a:ln w="9525" algn="ctr">
            <a:noFill/>
            <a:miter lim="800000"/>
            <a:headEnd/>
            <a:tailEnd/>
          </a:ln>
          <a:effectLst/>
        </p:spPr>
        <p:txBody>
          <a:bodyPr wrap="none">
            <a:spAutoFit/>
          </a:bodyPr>
          <a:lstStyle/>
          <a:p>
            <a:pPr algn="l"/>
            <a:r>
              <a:rPr lang="en-GB" sz="2000" b="1" kern="1200" dirty="0" smtClean="0">
                <a:solidFill>
                  <a:schemeClr val="accent2"/>
                </a:solidFill>
                <a:latin typeface="Arial" charset="0"/>
                <a:ea typeface="+mn-ea"/>
                <a:cs typeface="+mn-cs"/>
              </a:rPr>
              <a:t>An output: watercourse / watershed extraction</a:t>
            </a:r>
            <a:endParaRPr lang="en-GB" sz="2000" b="1" kern="1200" dirty="0">
              <a:solidFill>
                <a:schemeClr val="accent2"/>
              </a:solidFill>
              <a:latin typeface="Arial" charset="0"/>
              <a:ea typeface="+mn-ea"/>
              <a:cs typeface="+mn-cs"/>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351946"/>
            <a:ext cx="7543800" cy="5333424"/>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873" y="1372176"/>
            <a:ext cx="7543800" cy="533342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2546" y="1361386"/>
            <a:ext cx="7543800" cy="533342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2546" y="1370826"/>
            <a:ext cx="7543800" cy="5333424"/>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2546" y="1360036"/>
            <a:ext cx="7543800" cy="5333424"/>
          </a:xfrm>
          <a:prstGeom prst="rect">
            <a:avLst/>
          </a:prstGeom>
        </p:spPr>
      </p:pic>
      <p:sp>
        <p:nvSpPr>
          <p:cNvPr id="9" name="Title 1"/>
          <p:cNvSpPr txBox="1">
            <a:spLocks/>
          </p:cNvSpPr>
          <p:nvPr/>
        </p:nvSpPr>
        <p:spPr>
          <a:xfrm>
            <a:off x="457200" y="152400"/>
            <a:ext cx="3505200" cy="375696"/>
          </a:xfrm>
          <a:prstGeom prst="rect">
            <a:avLst/>
          </a:prstGeom>
        </p:spPr>
        <p:txBody>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2000" b="1" dirty="0">
                <a:solidFill>
                  <a:schemeClr val="accent2"/>
                </a:solidFill>
                <a:latin typeface="Arial" charset="0"/>
                <a:ea typeface="+mn-ea"/>
                <a:cs typeface="+mn-cs"/>
              </a:rPr>
              <a:t>ERDF156 Outputs</a:t>
            </a:r>
          </a:p>
        </p:txBody>
      </p:sp>
    </p:spTree>
    <p:extLst>
      <p:ext uri="{BB962C8B-B14F-4D97-AF65-F5344CB8AC3E}">
        <p14:creationId xmlns:p14="http://schemas.microsoft.com/office/powerpoint/2010/main" val="376381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248400" y="1219200"/>
            <a:ext cx="2687463" cy="4536627"/>
          </a:xfrm>
          <a:prstGeom prst="rect">
            <a:avLst/>
          </a:prstGeom>
        </p:spPr>
        <p:txBody>
          <a:bodyPr wrap="square">
            <a:spAutoFit/>
          </a:bodyPr>
          <a:lstStyle/>
          <a:p>
            <a:pPr algn="r"/>
            <a:r>
              <a:rPr lang="en-US" sz="2000" i="1" dirty="0" smtClean="0">
                <a:solidFill>
                  <a:schemeClr val="accent2"/>
                </a:solidFill>
              </a:rPr>
              <a:t>Employing base data</a:t>
            </a:r>
            <a:br>
              <a:rPr lang="en-US" sz="2000" i="1" dirty="0" smtClean="0">
                <a:solidFill>
                  <a:schemeClr val="accent2"/>
                </a:solidFill>
              </a:rPr>
            </a:br>
            <a:r>
              <a:rPr lang="en-US" sz="2000" i="1" dirty="0" smtClean="0">
                <a:solidFill>
                  <a:schemeClr val="accent2"/>
                </a:solidFill>
              </a:rPr>
              <a:t>2012</a:t>
            </a:r>
          </a:p>
          <a:p>
            <a:pPr algn="r"/>
            <a:endParaRPr lang="en-US" sz="2800" b="1" dirty="0">
              <a:solidFill>
                <a:schemeClr val="accent2"/>
              </a:solidFill>
            </a:endParaRPr>
          </a:p>
          <a:p>
            <a:pPr algn="r"/>
            <a:r>
              <a:rPr lang="en-US" sz="2800" b="1" dirty="0" smtClean="0">
                <a:solidFill>
                  <a:schemeClr val="accent2"/>
                </a:solidFill>
              </a:rPr>
              <a:t>LiDAR</a:t>
            </a:r>
          </a:p>
          <a:p>
            <a:pPr algn="r"/>
            <a:r>
              <a:rPr lang="en-GB" sz="1800" dirty="0" smtClean="0">
                <a:solidFill>
                  <a:schemeClr val="accent6">
                    <a:lumMod val="60000"/>
                    <a:lumOff val="40000"/>
                  </a:schemeClr>
                </a:solidFill>
              </a:rPr>
              <a:t>Light Detection and Ranging</a:t>
            </a:r>
          </a:p>
          <a:p>
            <a:pPr algn="r"/>
            <a:endParaRPr lang="en-GB" sz="1400" dirty="0" smtClean="0">
              <a:solidFill>
                <a:srgbClr val="C00000"/>
              </a:solidFill>
            </a:endParaRPr>
          </a:p>
          <a:p>
            <a:pPr algn="r"/>
            <a:endParaRPr lang="en-GB" sz="1400" dirty="0">
              <a:solidFill>
                <a:srgbClr val="C00000"/>
              </a:solidFill>
            </a:endParaRPr>
          </a:p>
          <a:p>
            <a:pPr algn="r"/>
            <a:r>
              <a:rPr lang="en-US" sz="1400" dirty="0">
                <a:solidFill>
                  <a:srgbClr val="C00000"/>
                </a:solidFill>
              </a:rPr>
              <a:t>DSM and DTM of the I</a:t>
            </a:r>
            <a:r>
              <a:rPr lang="en-US" sz="1400" dirty="0" smtClean="0">
                <a:solidFill>
                  <a:srgbClr val="C00000"/>
                </a:solidFill>
              </a:rPr>
              <a:t>slands</a:t>
            </a:r>
          </a:p>
          <a:p>
            <a:pPr algn="r"/>
            <a:endParaRPr lang="en-US" sz="1400" dirty="0">
              <a:solidFill>
                <a:srgbClr val="C00000"/>
              </a:solidFill>
            </a:endParaRPr>
          </a:p>
          <a:p>
            <a:pPr algn="r">
              <a:buFont typeface="Arial" pitchFamily="34" charset="0"/>
              <a:buChar char="•"/>
            </a:pPr>
            <a:r>
              <a:rPr lang="en-US" sz="1400" dirty="0">
                <a:solidFill>
                  <a:srgbClr val="C00000"/>
                </a:solidFill>
              </a:rPr>
              <a:t>     average point density </a:t>
            </a:r>
            <a:endParaRPr lang="en-US" sz="1400" dirty="0" smtClean="0">
              <a:solidFill>
                <a:srgbClr val="C00000"/>
              </a:solidFill>
            </a:endParaRPr>
          </a:p>
          <a:p>
            <a:pPr algn="r"/>
            <a:r>
              <a:rPr lang="en-US" sz="1400" dirty="0" smtClean="0">
                <a:solidFill>
                  <a:srgbClr val="C00000"/>
                </a:solidFill>
              </a:rPr>
              <a:t>4.3 </a:t>
            </a:r>
            <a:r>
              <a:rPr lang="en-US" sz="1400" dirty="0">
                <a:solidFill>
                  <a:srgbClr val="C00000"/>
                </a:solidFill>
              </a:rPr>
              <a:t>Pts./</a:t>
            </a:r>
            <a:r>
              <a:rPr lang="en-US" sz="1400" dirty="0" smtClean="0">
                <a:solidFill>
                  <a:srgbClr val="C00000"/>
                </a:solidFill>
              </a:rPr>
              <a:t>m²</a:t>
            </a:r>
          </a:p>
          <a:p>
            <a:pPr algn="r"/>
            <a:endParaRPr lang="en-US" sz="1400" dirty="0">
              <a:solidFill>
                <a:srgbClr val="C00000"/>
              </a:solidFill>
            </a:endParaRPr>
          </a:p>
          <a:p>
            <a:pPr algn="r">
              <a:buFont typeface="Arial" pitchFamily="34" charset="0"/>
              <a:buChar char="•"/>
            </a:pPr>
            <a:r>
              <a:rPr lang="en-US" sz="1400" dirty="0">
                <a:solidFill>
                  <a:srgbClr val="C00000"/>
                </a:solidFill>
              </a:rPr>
              <a:t>     height accuracy </a:t>
            </a:r>
            <a:endParaRPr lang="en-US" sz="1400" dirty="0" smtClean="0">
              <a:solidFill>
                <a:srgbClr val="C00000"/>
              </a:solidFill>
            </a:endParaRPr>
          </a:p>
          <a:p>
            <a:pPr algn="r"/>
            <a:r>
              <a:rPr lang="en-US" sz="1400" dirty="0" smtClean="0">
                <a:solidFill>
                  <a:srgbClr val="C00000"/>
                </a:solidFill>
              </a:rPr>
              <a:t>&gt; </a:t>
            </a:r>
            <a:r>
              <a:rPr lang="en-US" sz="1400" dirty="0">
                <a:solidFill>
                  <a:srgbClr val="C00000"/>
                </a:solidFill>
              </a:rPr>
              <a:t>5 cm</a:t>
            </a:r>
          </a:p>
          <a:p>
            <a:pPr marL="342900" lvl="0" indent="-342900" algn="r">
              <a:spcBef>
                <a:spcPct val="20000"/>
              </a:spcBef>
              <a:buFont typeface="Arial" charset="0"/>
              <a:buChar char="•"/>
              <a:defRPr/>
            </a:pPr>
            <a:r>
              <a:rPr lang="en-US" sz="1400" dirty="0" err="1">
                <a:solidFill>
                  <a:srgbClr val="C00000"/>
                </a:solidFill>
              </a:rPr>
              <a:t>orthoimage</a:t>
            </a:r>
            <a:r>
              <a:rPr lang="en-US" sz="1400" dirty="0">
                <a:solidFill>
                  <a:srgbClr val="C00000"/>
                </a:solidFill>
              </a:rPr>
              <a:t> mosaic with a resolution of 16 </a:t>
            </a:r>
            <a:r>
              <a:rPr lang="en-US" sz="1400" dirty="0" smtClean="0">
                <a:solidFill>
                  <a:srgbClr val="C00000"/>
                </a:solidFill>
              </a:rPr>
              <a:t>cm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62000"/>
            <a:ext cx="6177281" cy="609600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2658122"/>
            <a:ext cx="4809478" cy="3384667"/>
          </a:xfrm>
          <a:prstGeom prst="rect">
            <a:avLst/>
          </a:prstGeom>
        </p:spPr>
      </p:pic>
      <p:sp>
        <p:nvSpPr>
          <p:cNvPr id="6" name="Title 1"/>
          <p:cNvSpPr txBox="1">
            <a:spLocks/>
          </p:cNvSpPr>
          <p:nvPr/>
        </p:nvSpPr>
        <p:spPr>
          <a:xfrm>
            <a:off x="457200" y="152400"/>
            <a:ext cx="3505200" cy="375696"/>
          </a:xfrm>
          <a:prstGeom prst="rect">
            <a:avLst/>
          </a:prstGeom>
        </p:spPr>
        <p:txBody>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2000" b="1" dirty="0">
                <a:solidFill>
                  <a:schemeClr val="accent2"/>
                </a:solidFill>
                <a:latin typeface="Arial" charset="0"/>
                <a:ea typeface="+mn-ea"/>
                <a:cs typeface="+mn-cs"/>
              </a:rPr>
              <a:t>ERDF156 Outputs</a:t>
            </a:r>
          </a:p>
        </p:txBody>
      </p:sp>
    </p:spTree>
    <p:extLst>
      <p:ext uri="{BB962C8B-B14F-4D97-AF65-F5344CB8AC3E}">
        <p14:creationId xmlns:p14="http://schemas.microsoft.com/office/powerpoint/2010/main" val="402115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5290"/>
            <a:ext cx="1750800" cy="400110"/>
          </a:xfrm>
          <a:noFill/>
          <a:ln w="9525" algn="ctr">
            <a:noFill/>
            <a:miter lim="800000"/>
            <a:headEnd/>
            <a:tailEnd/>
          </a:ln>
          <a:effectLst/>
        </p:spPr>
        <p:txBody>
          <a:bodyPr wrap="none">
            <a:spAutoFit/>
          </a:bodyPr>
          <a:lstStyle/>
          <a:p>
            <a:pPr algn="l"/>
            <a:r>
              <a:rPr lang="en-GB" sz="2000" b="1" kern="1200" dirty="0" smtClean="0">
                <a:solidFill>
                  <a:schemeClr val="accent2"/>
                </a:solidFill>
                <a:latin typeface="Arial" charset="0"/>
                <a:ea typeface="+mn-ea"/>
                <a:cs typeface="+mn-cs"/>
              </a:rPr>
              <a:t>New Policies</a:t>
            </a:r>
            <a:endParaRPr lang="en-GB" sz="2000" b="1" kern="1200" dirty="0">
              <a:solidFill>
                <a:schemeClr val="accent2"/>
              </a:solidFill>
              <a:latin typeface="Arial" charset="0"/>
              <a:ea typeface="+mn-ea"/>
              <a:cs typeface="+mn-cs"/>
            </a:endParaRPr>
          </a:p>
        </p:txBody>
      </p:sp>
      <p:sp>
        <p:nvSpPr>
          <p:cNvPr id="9" name="Title 1"/>
          <p:cNvSpPr txBox="1">
            <a:spLocks/>
          </p:cNvSpPr>
          <p:nvPr/>
        </p:nvSpPr>
        <p:spPr>
          <a:xfrm>
            <a:off x="457200" y="152400"/>
            <a:ext cx="3505200" cy="375696"/>
          </a:xfrm>
          <a:prstGeom prst="rect">
            <a:avLst/>
          </a:prstGeom>
        </p:spPr>
        <p:txBody>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2000" b="1" dirty="0" smtClean="0">
                <a:solidFill>
                  <a:schemeClr val="accent2"/>
                </a:solidFill>
                <a:latin typeface="Arial" charset="0"/>
                <a:ea typeface="+mn-ea"/>
                <a:cs typeface="+mn-cs"/>
              </a:rPr>
              <a:t>Transitional Progress</a:t>
            </a:r>
            <a:endParaRPr lang="en-US" sz="2000" b="1" dirty="0">
              <a:solidFill>
                <a:schemeClr val="accent2"/>
              </a:solidFill>
              <a:latin typeface="Arial" charset="0"/>
              <a:ea typeface="+mn-ea"/>
              <a:cs typeface="+mn-cs"/>
            </a:endParaRPr>
          </a:p>
        </p:txBody>
      </p:sp>
      <p:pic>
        <p:nvPicPr>
          <p:cNvPr id="4" name="Picture 3"/>
          <p:cNvPicPr>
            <a:picLocks noChangeAspect="1"/>
          </p:cNvPicPr>
          <p:nvPr/>
        </p:nvPicPr>
        <p:blipFill>
          <a:blip r:embed="rId2"/>
          <a:stretch>
            <a:fillRect/>
          </a:stretch>
        </p:blipFill>
        <p:spPr>
          <a:xfrm>
            <a:off x="0" y="1524000"/>
            <a:ext cx="7315200" cy="4809102"/>
          </a:xfrm>
          <a:prstGeom prst="rect">
            <a:avLst/>
          </a:prstGeom>
        </p:spPr>
      </p:pic>
      <p:sp>
        <p:nvSpPr>
          <p:cNvPr id="5" name="Rectangle 4"/>
          <p:cNvSpPr/>
          <p:nvPr/>
        </p:nvSpPr>
        <p:spPr>
          <a:xfrm>
            <a:off x="5712204" y="4114800"/>
            <a:ext cx="1600200" cy="400110"/>
          </a:xfrm>
          <a:prstGeom prst="rect">
            <a:avLst/>
          </a:prstGeom>
        </p:spPr>
        <p:txBody>
          <a:bodyPr wrap="square">
            <a:spAutoFit/>
          </a:bodyPr>
          <a:lstStyle/>
          <a:p>
            <a:pPr algn="ctr"/>
            <a:r>
              <a:rPr lang="en-US" sz="2000" b="1" dirty="0" smtClean="0">
                <a:solidFill>
                  <a:srgbClr val="00688B"/>
                </a:solidFill>
                <a:latin typeface="font2"/>
              </a:rPr>
              <a:t>26/04/2017</a:t>
            </a:r>
            <a:endParaRPr lang="en-US" sz="2000" b="1" i="0" dirty="0">
              <a:solidFill>
                <a:srgbClr val="00688B"/>
              </a:solidFill>
              <a:effectLst/>
              <a:latin typeface="font2"/>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1095345"/>
            <a:ext cx="5514530" cy="3810469"/>
          </a:xfrm>
          <a:prstGeom prst="rect">
            <a:avLst/>
          </a:prstGeom>
        </p:spPr>
      </p:pic>
    </p:spTree>
    <p:extLst>
      <p:ext uri="{BB962C8B-B14F-4D97-AF65-F5344CB8AC3E}">
        <p14:creationId xmlns:p14="http://schemas.microsoft.com/office/powerpoint/2010/main" val="413756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62000"/>
            <a:ext cx="9144000" cy="64834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 Box 3"/>
          <p:cNvSpPr txBox="1">
            <a:spLocks noChangeArrowheads="1"/>
          </p:cNvSpPr>
          <p:nvPr/>
        </p:nvSpPr>
        <p:spPr bwMode="auto">
          <a:xfrm>
            <a:off x="376238" y="223838"/>
            <a:ext cx="1760610" cy="400110"/>
          </a:xfrm>
          <a:prstGeom prst="rect">
            <a:avLst/>
          </a:prstGeom>
          <a:noFill/>
          <a:ln w="9525">
            <a:noFill/>
            <a:miter lim="800000"/>
            <a:headEnd/>
            <a:tailEnd/>
          </a:ln>
          <a:effectLst/>
        </p:spPr>
        <p:txBody>
          <a:bodyPr wrap="none">
            <a:spAutoFit/>
          </a:bodyPr>
          <a:lstStyle/>
          <a:p>
            <a:pPr algn="l"/>
            <a:r>
              <a:rPr lang="en-US" sz="2000" b="1" dirty="0" smtClean="0">
                <a:solidFill>
                  <a:schemeClr val="accent2"/>
                </a:solidFill>
              </a:rPr>
              <a:t>Visualisation</a:t>
            </a:r>
            <a:endParaRPr lang="en-US" sz="2000" b="1" dirty="0">
              <a:solidFill>
                <a:schemeClr val="accent2"/>
              </a:solidFill>
            </a:endParaRPr>
          </a:p>
        </p:txBody>
      </p:sp>
      <p:sp>
        <p:nvSpPr>
          <p:cNvPr id="2" name="Oval 1"/>
          <p:cNvSpPr/>
          <p:nvPr/>
        </p:nvSpPr>
        <p:spPr>
          <a:xfrm>
            <a:off x="3924300" y="3048000"/>
            <a:ext cx="1295400" cy="12954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Text Box 3"/>
          <p:cNvSpPr txBox="1">
            <a:spLocks noChangeArrowheads="1"/>
          </p:cNvSpPr>
          <p:nvPr/>
        </p:nvSpPr>
        <p:spPr bwMode="auto">
          <a:xfrm>
            <a:off x="6934200" y="1143000"/>
            <a:ext cx="1010213" cy="400110"/>
          </a:xfrm>
          <a:prstGeom prst="rect">
            <a:avLst/>
          </a:prstGeom>
          <a:noFill/>
          <a:ln w="9525">
            <a:noFill/>
            <a:miter lim="800000"/>
            <a:headEnd/>
            <a:tailEnd/>
          </a:ln>
          <a:effectLst/>
        </p:spPr>
        <p:txBody>
          <a:bodyPr wrap="none">
            <a:spAutoFit/>
          </a:bodyPr>
          <a:lstStyle/>
          <a:p>
            <a:pPr algn="l"/>
            <a:r>
              <a:rPr lang="en-US" sz="2000" dirty="0" smtClean="0">
                <a:solidFill>
                  <a:schemeClr val="accent2">
                    <a:lumMod val="60000"/>
                    <a:lumOff val="40000"/>
                  </a:schemeClr>
                </a:solidFill>
              </a:rPr>
              <a:t>Better?</a:t>
            </a:r>
            <a:endParaRPr lang="en-US" sz="2000" dirty="0">
              <a:solidFill>
                <a:schemeClr val="accent2">
                  <a:lumMod val="60000"/>
                  <a:lumOff val="40000"/>
                </a:schemeClr>
              </a:solidFill>
            </a:endParaRPr>
          </a:p>
        </p:txBody>
      </p:sp>
    </p:spTree>
    <p:extLst>
      <p:ext uri="{BB962C8B-B14F-4D97-AF65-F5344CB8AC3E}">
        <p14:creationId xmlns:p14="http://schemas.microsoft.com/office/powerpoint/2010/main" val="166412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5290"/>
            <a:ext cx="3443571" cy="400110"/>
          </a:xfrm>
          <a:noFill/>
          <a:ln w="9525" algn="ctr">
            <a:noFill/>
            <a:miter lim="800000"/>
            <a:headEnd/>
            <a:tailEnd/>
          </a:ln>
          <a:effectLst/>
        </p:spPr>
        <p:txBody>
          <a:bodyPr wrap="none">
            <a:spAutoFit/>
          </a:bodyPr>
          <a:lstStyle/>
          <a:p>
            <a:pPr algn="l"/>
            <a:r>
              <a:rPr lang="en-GB" sz="2000" b="1" kern="1200" dirty="0" smtClean="0">
                <a:solidFill>
                  <a:schemeClr val="accent2"/>
                </a:solidFill>
                <a:latin typeface="Arial" charset="0"/>
                <a:ea typeface="+mn-ea"/>
                <a:cs typeface="+mn-cs"/>
              </a:rPr>
              <a:t>Inter-disciplinary Inclusion</a:t>
            </a:r>
            <a:endParaRPr lang="en-GB" sz="2000" b="1" kern="1200" dirty="0">
              <a:solidFill>
                <a:schemeClr val="accent2"/>
              </a:solidFill>
              <a:latin typeface="Arial" charset="0"/>
              <a:ea typeface="+mn-ea"/>
              <a:cs typeface="+mn-cs"/>
            </a:endParaRPr>
          </a:p>
        </p:txBody>
      </p:sp>
      <p:sp>
        <p:nvSpPr>
          <p:cNvPr id="9" name="Title 1"/>
          <p:cNvSpPr txBox="1">
            <a:spLocks/>
          </p:cNvSpPr>
          <p:nvPr/>
        </p:nvSpPr>
        <p:spPr>
          <a:xfrm>
            <a:off x="457200" y="152400"/>
            <a:ext cx="3505200" cy="375696"/>
          </a:xfrm>
          <a:prstGeom prst="rect">
            <a:avLst/>
          </a:prstGeom>
        </p:spPr>
        <p:txBody>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2000" b="1" dirty="0" smtClean="0">
                <a:solidFill>
                  <a:schemeClr val="accent2"/>
                </a:solidFill>
                <a:latin typeface="Arial" charset="0"/>
                <a:ea typeface="+mn-ea"/>
                <a:cs typeface="+mn-cs"/>
              </a:rPr>
              <a:t>Transitional Progress</a:t>
            </a:r>
            <a:endParaRPr lang="en-US" sz="2000" b="1" dirty="0">
              <a:solidFill>
                <a:schemeClr val="accent2"/>
              </a:solidFill>
              <a:latin typeface="Arial"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1524000"/>
            <a:ext cx="7041978" cy="3505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856713"/>
            <a:ext cx="7041978" cy="334730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8325" y="2291304"/>
            <a:ext cx="6606526" cy="334730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5449" y="2700858"/>
            <a:ext cx="6606526" cy="3127191"/>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7667" y="3124200"/>
            <a:ext cx="4343400" cy="3498199"/>
          </a:xfrm>
          <a:prstGeom prst="rect">
            <a:avLst/>
          </a:prstGeom>
        </p:spPr>
      </p:pic>
    </p:spTree>
    <p:extLst>
      <p:ext uri="{BB962C8B-B14F-4D97-AF65-F5344CB8AC3E}">
        <p14:creationId xmlns:p14="http://schemas.microsoft.com/office/powerpoint/2010/main" val="125859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5290"/>
            <a:ext cx="3443571" cy="400110"/>
          </a:xfrm>
          <a:noFill/>
          <a:ln w="9525" algn="ctr">
            <a:noFill/>
            <a:miter lim="800000"/>
            <a:headEnd/>
            <a:tailEnd/>
          </a:ln>
          <a:effectLst/>
        </p:spPr>
        <p:txBody>
          <a:bodyPr wrap="none">
            <a:spAutoFit/>
          </a:bodyPr>
          <a:lstStyle/>
          <a:p>
            <a:pPr algn="l"/>
            <a:r>
              <a:rPr lang="en-GB" sz="2000" b="1" kern="1200" dirty="0" smtClean="0">
                <a:solidFill>
                  <a:schemeClr val="accent2"/>
                </a:solidFill>
                <a:latin typeface="Arial" charset="0"/>
                <a:ea typeface="+mn-ea"/>
                <a:cs typeface="+mn-cs"/>
              </a:rPr>
              <a:t>Inter-disciplinary Inclusion</a:t>
            </a:r>
            <a:endParaRPr lang="en-GB" sz="2000" b="1" kern="1200" dirty="0">
              <a:solidFill>
                <a:schemeClr val="accent2"/>
              </a:solidFill>
              <a:latin typeface="Arial" charset="0"/>
              <a:ea typeface="+mn-ea"/>
              <a:cs typeface="+mn-cs"/>
            </a:endParaRPr>
          </a:p>
        </p:txBody>
      </p:sp>
      <p:sp>
        <p:nvSpPr>
          <p:cNvPr id="9" name="Title 1"/>
          <p:cNvSpPr txBox="1">
            <a:spLocks/>
          </p:cNvSpPr>
          <p:nvPr/>
        </p:nvSpPr>
        <p:spPr>
          <a:xfrm>
            <a:off x="457200" y="152400"/>
            <a:ext cx="3505200" cy="375696"/>
          </a:xfrm>
          <a:prstGeom prst="rect">
            <a:avLst/>
          </a:prstGeom>
        </p:spPr>
        <p:txBody>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2000" b="1" dirty="0" smtClean="0">
                <a:solidFill>
                  <a:schemeClr val="accent2"/>
                </a:solidFill>
                <a:latin typeface="Arial" charset="0"/>
                <a:ea typeface="+mn-ea"/>
                <a:cs typeface="+mn-cs"/>
              </a:rPr>
              <a:t>Transitional Progress</a:t>
            </a:r>
            <a:endParaRPr lang="en-US" sz="2000" b="1" dirty="0">
              <a:solidFill>
                <a:schemeClr val="accent2"/>
              </a:solidFill>
              <a:latin typeface="Arial" charset="0"/>
              <a:ea typeface="+mn-ea"/>
              <a:cs typeface="+mn-cs"/>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393" y="1453213"/>
            <a:ext cx="4735214" cy="334730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1208" y="2133600"/>
            <a:ext cx="4750991" cy="410507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952" y="2496599"/>
            <a:ext cx="5514530" cy="3966476"/>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2532386"/>
            <a:ext cx="7281021" cy="393488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2083" y="3196072"/>
            <a:ext cx="4890146" cy="3458718"/>
          </a:xfrm>
          <a:prstGeom prst="rect">
            <a:avLst/>
          </a:prstGeom>
        </p:spPr>
      </p:pic>
    </p:spTree>
    <p:extLst>
      <p:ext uri="{BB962C8B-B14F-4D97-AF65-F5344CB8AC3E}">
        <p14:creationId xmlns:p14="http://schemas.microsoft.com/office/powerpoint/2010/main" val="206393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5290"/>
            <a:ext cx="2364750" cy="400110"/>
          </a:xfrm>
          <a:noFill/>
          <a:ln w="9525" algn="ctr">
            <a:noFill/>
            <a:miter lim="800000"/>
            <a:headEnd/>
            <a:tailEnd/>
          </a:ln>
          <a:effectLst/>
        </p:spPr>
        <p:txBody>
          <a:bodyPr wrap="none">
            <a:spAutoFit/>
          </a:bodyPr>
          <a:lstStyle/>
          <a:p>
            <a:pPr algn="l"/>
            <a:r>
              <a:rPr lang="en-GB" sz="2000" b="1" kern="1200" dirty="0" smtClean="0">
                <a:solidFill>
                  <a:schemeClr val="accent2"/>
                </a:solidFill>
                <a:latin typeface="Arial" charset="0"/>
                <a:ea typeface="+mn-ea"/>
                <a:cs typeface="+mn-cs"/>
              </a:rPr>
              <a:t>New data sources</a:t>
            </a:r>
            <a:endParaRPr lang="en-GB" sz="2000" b="1" kern="1200" dirty="0">
              <a:solidFill>
                <a:schemeClr val="accent2"/>
              </a:solidFill>
              <a:latin typeface="Arial" charset="0"/>
              <a:ea typeface="+mn-ea"/>
              <a:cs typeface="+mn-cs"/>
            </a:endParaRPr>
          </a:p>
        </p:txBody>
      </p:sp>
      <p:sp>
        <p:nvSpPr>
          <p:cNvPr id="9" name="Title 1"/>
          <p:cNvSpPr txBox="1">
            <a:spLocks/>
          </p:cNvSpPr>
          <p:nvPr/>
        </p:nvSpPr>
        <p:spPr>
          <a:xfrm>
            <a:off x="457200" y="152400"/>
            <a:ext cx="3505200" cy="375696"/>
          </a:xfrm>
          <a:prstGeom prst="rect">
            <a:avLst/>
          </a:prstGeom>
        </p:spPr>
        <p:txBody>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2000" b="1" dirty="0" smtClean="0">
                <a:solidFill>
                  <a:schemeClr val="accent2"/>
                </a:solidFill>
                <a:latin typeface="Arial" charset="0"/>
                <a:ea typeface="+mn-ea"/>
                <a:cs typeface="+mn-cs"/>
              </a:rPr>
              <a:t>Transitional Progress</a:t>
            </a:r>
            <a:endParaRPr lang="en-US" sz="2000" b="1" dirty="0">
              <a:solidFill>
                <a:schemeClr val="accent2"/>
              </a:solidFill>
              <a:latin typeface="Arial" charset="0"/>
              <a:ea typeface="+mn-ea"/>
              <a:cs typeface="+mn-cs"/>
            </a:endParaRPr>
          </a:p>
        </p:txBody>
      </p:sp>
      <p:pic>
        <p:nvPicPr>
          <p:cNvPr id="12" name="Picture 11"/>
          <p:cNvPicPr>
            <a:picLocks noChangeAspect="1"/>
          </p:cNvPicPr>
          <p:nvPr/>
        </p:nvPicPr>
        <p:blipFill>
          <a:blip r:embed="rId2"/>
          <a:stretch>
            <a:fillRect/>
          </a:stretch>
        </p:blipFill>
        <p:spPr>
          <a:xfrm>
            <a:off x="-42644" y="1524000"/>
            <a:ext cx="6151481" cy="304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246837"/>
            <a:ext cx="6662956" cy="332106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960919"/>
            <a:ext cx="6662956" cy="2885629"/>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5008" y="3874513"/>
            <a:ext cx="6662956" cy="2741495"/>
          </a:xfrm>
          <a:prstGeom prst="rect">
            <a:avLst/>
          </a:prstGeom>
        </p:spPr>
      </p:pic>
    </p:spTree>
    <p:extLst>
      <p:ext uri="{BB962C8B-B14F-4D97-AF65-F5344CB8AC3E}">
        <p14:creationId xmlns:p14="http://schemas.microsoft.com/office/powerpoint/2010/main" val="379510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5290"/>
            <a:ext cx="3732112" cy="400110"/>
          </a:xfrm>
          <a:noFill/>
          <a:ln w="9525" algn="ctr">
            <a:noFill/>
            <a:miter lim="800000"/>
            <a:headEnd/>
            <a:tailEnd/>
          </a:ln>
          <a:effectLst/>
        </p:spPr>
        <p:txBody>
          <a:bodyPr wrap="none">
            <a:spAutoFit/>
          </a:bodyPr>
          <a:lstStyle/>
          <a:p>
            <a:pPr algn="l"/>
            <a:r>
              <a:rPr lang="en-GB" sz="2000" b="1" kern="1200" dirty="0" smtClean="0">
                <a:solidFill>
                  <a:schemeClr val="accent2"/>
                </a:solidFill>
                <a:latin typeface="Arial" charset="0"/>
                <a:ea typeface="+mn-ea"/>
                <a:cs typeface="+mn-cs"/>
              </a:rPr>
              <a:t>New data sources: Forensics</a:t>
            </a:r>
            <a:endParaRPr lang="en-GB" sz="2000" b="1" kern="1200" dirty="0">
              <a:solidFill>
                <a:schemeClr val="accent2"/>
              </a:solidFill>
              <a:latin typeface="Arial" charset="0"/>
              <a:ea typeface="+mn-ea"/>
              <a:cs typeface="+mn-cs"/>
            </a:endParaRPr>
          </a:p>
        </p:txBody>
      </p:sp>
      <p:sp>
        <p:nvSpPr>
          <p:cNvPr id="9" name="Title 1"/>
          <p:cNvSpPr txBox="1">
            <a:spLocks/>
          </p:cNvSpPr>
          <p:nvPr/>
        </p:nvSpPr>
        <p:spPr>
          <a:xfrm>
            <a:off x="457200" y="152400"/>
            <a:ext cx="3505200" cy="375696"/>
          </a:xfrm>
          <a:prstGeom prst="rect">
            <a:avLst/>
          </a:prstGeom>
        </p:spPr>
        <p:txBody>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2000" b="1" dirty="0" smtClean="0">
                <a:solidFill>
                  <a:schemeClr val="accent2"/>
                </a:solidFill>
                <a:latin typeface="Arial" charset="0"/>
                <a:ea typeface="+mn-ea"/>
                <a:cs typeface="+mn-cs"/>
              </a:rPr>
              <a:t>Transitional Progress</a:t>
            </a:r>
            <a:endParaRPr lang="en-US" sz="2000" b="1" dirty="0">
              <a:solidFill>
                <a:schemeClr val="accent2"/>
              </a:solidFill>
              <a:latin typeface="Arial" charset="0"/>
              <a:ea typeface="+mn-ea"/>
              <a:cs typeface="+mn-cs"/>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77" y="1524000"/>
            <a:ext cx="5908238" cy="304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503" y="2246837"/>
            <a:ext cx="6437550" cy="3321067"/>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904" y="2895600"/>
            <a:ext cx="6100296" cy="3057624"/>
          </a:xfrm>
          <a:prstGeom prst="rect">
            <a:avLst/>
          </a:prstGeom>
        </p:spPr>
      </p:pic>
    </p:spTree>
    <p:extLst>
      <p:ext uri="{BB962C8B-B14F-4D97-AF65-F5344CB8AC3E}">
        <p14:creationId xmlns:p14="http://schemas.microsoft.com/office/powerpoint/2010/main" val="90569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95288" y="158750"/>
            <a:ext cx="3899081" cy="400110"/>
          </a:xfrm>
          <a:prstGeom prst="rect">
            <a:avLst/>
          </a:prstGeom>
          <a:noFill/>
          <a:ln w="9525" algn="ctr">
            <a:noFill/>
            <a:miter lim="800000"/>
            <a:headEnd/>
            <a:tailEnd/>
          </a:ln>
          <a:effectLst/>
        </p:spPr>
        <p:txBody>
          <a:bodyPr wrap="none">
            <a:spAutoFit/>
          </a:bodyPr>
          <a:lstStyle/>
          <a:p>
            <a:pPr algn="l"/>
            <a:r>
              <a:rPr lang="en-US" sz="2000" b="1" dirty="0" smtClean="0">
                <a:solidFill>
                  <a:schemeClr val="accent2"/>
                </a:solidFill>
              </a:rPr>
              <a:t>However, usage is very limited</a:t>
            </a:r>
          </a:p>
        </p:txBody>
      </p:sp>
      <p:sp>
        <p:nvSpPr>
          <p:cNvPr id="6" name="Rectangle 5"/>
          <p:cNvSpPr/>
          <p:nvPr/>
        </p:nvSpPr>
        <p:spPr>
          <a:xfrm>
            <a:off x="1600200" y="1219200"/>
            <a:ext cx="7335663" cy="769441"/>
          </a:xfrm>
          <a:prstGeom prst="rect">
            <a:avLst/>
          </a:prstGeom>
        </p:spPr>
        <p:txBody>
          <a:bodyPr wrap="none">
            <a:spAutoFit/>
          </a:bodyPr>
          <a:lstStyle/>
          <a:p>
            <a:pPr algn="r"/>
            <a:r>
              <a:rPr lang="en-US" sz="4400" b="1" dirty="0" smtClean="0">
                <a:solidFill>
                  <a:schemeClr val="accent2"/>
                </a:solidFill>
              </a:rPr>
              <a:t>Mediums to aid interaction</a:t>
            </a:r>
            <a:endParaRPr lang="en-GB" sz="4400" dirty="0"/>
          </a:p>
        </p:txBody>
      </p:sp>
      <p:sp>
        <p:nvSpPr>
          <p:cNvPr id="7" name="Rectangle 6"/>
          <p:cNvSpPr/>
          <p:nvPr/>
        </p:nvSpPr>
        <p:spPr>
          <a:xfrm>
            <a:off x="1318210" y="3886199"/>
            <a:ext cx="891590" cy="584775"/>
          </a:xfrm>
          <a:prstGeom prst="rect">
            <a:avLst/>
          </a:prstGeom>
        </p:spPr>
        <p:txBody>
          <a:bodyPr wrap="none">
            <a:spAutoFit/>
          </a:bodyPr>
          <a:lstStyle/>
          <a:p>
            <a:pPr algn="r"/>
            <a:r>
              <a:rPr lang="en-US" sz="3200" b="1" dirty="0" smtClean="0">
                <a:solidFill>
                  <a:schemeClr val="accent2"/>
                </a:solidFill>
              </a:rPr>
              <a:t>GIS</a:t>
            </a:r>
            <a:endParaRPr lang="en-GB" sz="3200" dirty="0"/>
          </a:p>
        </p:txBody>
      </p:sp>
      <p:pic>
        <p:nvPicPr>
          <p:cNvPr id="8" name="Picture 7" descr="0.jpg"/>
          <p:cNvPicPr>
            <a:picLocks noChangeAspect="1"/>
          </p:cNvPicPr>
          <p:nvPr/>
        </p:nvPicPr>
        <p:blipFill>
          <a:blip r:embed="rId2" cstate="print"/>
          <a:stretch>
            <a:fillRect/>
          </a:stretch>
        </p:blipFill>
        <p:spPr>
          <a:xfrm>
            <a:off x="228600" y="4724400"/>
            <a:ext cx="2809450" cy="1295400"/>
          </a:xfrm>
          <a:prstGeom prst="rect">
            <a:avLst/>
          </a:prstGeom>
        </p:spPr>
      </p:pic>
      <p:sp>
        <p:nvSpPr>
          <p:cNvPr id="9" name="Rectangle 8"/>
          <p:cNvSpPr/>
          <p:nvPr/>
        </p:nvSpPr>
        <p:spPr>
          <a:xfrm>
            <a:off x="3311257" y="3886199"/>
            <a:ext cx="2772490" cy="584775"/>
          </a:xfrm>
          <a:prstGeom prst="rect">
            <a:avLst/>
          </a:prstGeom>
        </p:spPr>
        <p:txBody>
          <a:bodyPr wrap="none">
            <a:spAutoFit/>
          </a:bodyPr>
          <a:lstStyle/>
          <a:p>
            <a:pPr algn="ctr"/>
            <a:r>
              <a:rPr lang="en-US" sz="3200" b="1" dirty="0" smtClean="0">
                <a:solidFill>
                  <a:schemeClr val="accent2"/>
                </a:solidFill>
              </a:rPr>
              <a:t>Virtualisation</a:t>
            </a:r>
            <a:endParaRPr lang="en-GB" sz="3200" dirty="0"/>
          </a:p>
        </p:txBody>
      </p:sp>
      <p:pic>
        <p:nvPicPr>
          <p:cNvPr id="10" name="Picture 9" descr="0.jpg"/>
          <p:cNvPicPr>
            <a:picLocks noChangeAspect="1"/>
          </p:cNvPicPr>
          <p:nvPr/>
        </p:nvPicPr>
        <p:blipFill>
          <a:blip r:embed="rId3" cstate="print"/>
          <a:stretch>
            <a:fillRect/>
          </a:stretch>
        </p:blipFill>
        <p:spPr>
          <a:xfrm>
            <a:off x="3596640" y="4724400"/>
            <a:ext cx="2194560" cy="1295400"/>
          </a:xfrm>
          <a:prstGeom prst="rect">
            <a:avLst/>
          </a:prstGeom>
        </p:spPr>
      </p:pic>
      <p:sp>
        <p:nvSpPr>
          <p:cNvPr id="11" name="Rectangle 10"/>
          <p:cNvSpPr/>
          <p:nvPr/>
        </p:nvSpPr>
        <p:spPr>
          <a:xfrm>
            <a:off x="6823675" y="3886199"/>
            <a:ext cx="1710725" cy="584775"/>
          </a:xfrm>
          <a:prstGeom prst="rect">
            <a:avLst/>
          </a:prstGeom>
        </p:spPr>
        <p:txBody>
          <a:bodyPr wrap="none">
            <a:spAutoFit/>
          </a:bodyPr>
          <a:lstStyle/>
          <a:p>
            <a:pPr algn="r"/>
            <a:r>
              <a:rPr lang="en-US" sz="3200" b="1" dirty="0" smtClean="0">
                <a:solidFill>
                  <a:schemeClr val="accent2"/>
                </a:solidFill>
              </a:rPr>
              <a:t>Gaming</a:t>
            </a:r>
            <a:endParaRPr lang="en-GB" sz="3200" dirty="0"/>
          </a:p>
        </p:txBody>
      </p:sp>
      <p:pic>
        <p:nvPicPr>
          <p:cNvPr id="12" name="Picture 11" descr="0.jpg"/>
          <p:cNvPicPr>
            <a:picLocks noChangeAspect="1"/>
          </p:cNvPicPr>
          <p:nvPr/>
        </p:nvPicPr>
        <p:blipFill>
          <a:blip r:embed="rId4" cstate="print"/>
          <a:stretch>
            <a:fillRect/>
          </a:stretch>
        </p:blipFill>
        <p:spPr>
          <a:xfrm>
            <a:off x="6454408" y="4724400"/>
            <a:ext cx="2384792" cy="12954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6453336"/>
            <a:ext cx="9144000" cy="7920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22860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10" name="Text Box 3"/>
          <p:cNvSpPr txBox="1">
            <a:spLocks noChangeArrowheads="1"/>
          </p:cNvSpPr>
          <p:nvPr/>
        </p:nvSpPr>
        <p:spPr bwMode="auto">
          <a:xfrm>
            <a:off x="376238" y="223838"/>
            <a:ext cx="2164375" cy="400110"/>
          </a:xfrm>
          <a:prstGeom prst="rect">
            <a:avLst/>
          </a:prstGeom>
          <a:noFill/>
          <a:ln w="9525">
            <a:noFill/>
            <a:miter lim="800000"/>
            <a:headEnd/>
            <a:tailEnd/>
          </a:ln>
          <a:effectLst/>
        </p:spPr>
        <p:txBody>
          <a:bodyPr wrap="none">
            <a:spAutoFit/>
          </a:bodyPr>
          <a:lstStyle/>
          <a:p>
            <a:pPr algn="l"/>
            <a:r>
              <a:rPr lang="en-US" sz="2000" b="1" dirty="0" smtClean="0">
                <a:solidFill>
                  <a:schemeClr val="accent2"/>
                </a:solidFill>
              </a:rPr>
              <a:t>Breaking the Ice</a:t>
            </a:r>
            <a:endParaRPr lang="en-US" sz="2000" b="1" dirty="0">
              <a:solidFill>
                <a:schemeClr val="accent2"/>
              </a:solidFill>
            </a:endParaRPr>
          </a:p>
        </p:txBody>
      </p:sp>
      <p:pic>
        <p:nvPicPr>
          <p:cNvPr id="2050" name="Picture 2">
            <a:hlinkClick r:id="rId3"/>
          </p:cNvPr>
          <p:cNvPicPr>
            <a:picLocks noChangeAspect="1" noChangeArrowheads="1"/>
          </p:cNvPicPr>
          <p:nvPr/>
        </p:nvPicPr>
        <p:blipFill>
          <a:blip r:embed="rId4" cstate="print"/>
          <a:srcRect/>
          <a:stretch>
            <a:fillRect/>
          </a:stretch>
        </p:blipFill>
        <p:spPr bwMode="auto">
          <a:xfrm>
            <a:off x="228600" y="838200"/>
            <a:ext cx="4953000" cy="63272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95288" y="158750"/>
            <a:ext cx="3899081" cy="400110"/>
          </a:xfrm>
          <a:prstGeom prst="rect">
            <a:avLst/>
          </a:prstGeom>
          <a:noFill/>
          <a:ln w="9525" algn="ctr">
            <a:noFill/>
            <a:miter lim="800000"/>
            <a:headEnd/>
            <a:tailEnd/>
          </a:ln>
          <a:effectLst/>
        </p:spPr>
        <p:txBody>
          <a:bodyPr wrap="none">
            <a:spAutoFit/>
          </a:bodyPr>
          <a:lstStyle/>
          <a:p>
            <a:pPr algn="l"/>
            <a:r>
              <a:rPr lang="en-US" sz="2000" b="1" dirty="0" smtClean="0">
                <a:solidFill>
                  <a:schemeClr val="accent2"/>
                </a:solidFill>
              </a:rPr>
              <a:t>However, usage is very limited</a:t>
            </a:r>
          </a:p>
        </p:txBody>
      </p:sp>
      <p:sp>
        <p:nvSpPr>
          <p:cNvPr id="6" name="Rectangle 5"/>
          <p:cNvSpPr/>
          <p:nvPr/>
        </p:nvSpPr>
        <p:spPr>
          <a:xfrm>
            <a:off x="7032778" y="1219200"/>
            <a:ext cx="1903085" cy="646331"/>
          </a:xfrm>
          <a:prstGeom prst="rect">
            <a:avLst/>
          </a:prstGeom>
        </p:spPr>
        <p:txBody>
          <a:bodyPr wrap="none">
            <a:spAutoFit/>
          </a:bodyPr>
          <a:lstStyle/>
          <a:p>
            <a:pPr algn="r"/>
            <a:r>
              <a:rPr lang="en-US" sz="3600" b="1" dirty="0" smtClean="0">
                <a:solidFill>
                  <a:schemeClr val="accent2"/>
                </a:solidFill>
              </a:rPr>
              <a:t>SimCity</a:t>
            </a:r>
            <a:endParaRPr lang="en-GB" sz="3600" dirty="0"/>
          </a:p>
        </p:txBody>
      </p:sp>
      <p:pic>
        <p:nvPicPr>
          <p:cNvPr id="5" name="Picture 4" descr="simcity.jpg"/>
          <p:cNvPicPr>
            <a:picLocks noChangeAspect="1"/>
          </p:cNvPicPr>
          <p:nvPr/>
        </p:nvPicPr>
        <p:blipFill>
          <a:blip r:embed="rId2" cstate="print"/>
          <a:stretch>
            <a:fillRect/>
          </a:stretch>
        </p:blipFill>
        <p:spPr>
          <a:xfrm>
            <a:off x="228600" y="2286000"/>
            <a:ext cx="5772150" cy="4333875"/>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007130" y="1219200"/>
            <a:ext cx="1928733" cy="646331"/>
          </a:xfrm>
          <a:prstGeom prst="rect">
            <a:avLst/>
          </a:prstGeom>
        </p:spPr>
        <p:txBody>
          <a:bodyPr wrap="none">
            <a:spAutoFit/>
          </a:bodyPr>
          <a:lstStyle/>
          <a:p>
            <a:pPr algn="r"/>
            <a:r>
              <a:rPr lang="en-US" sz="3600" b="1" dirty="0" smtClean="0">
                <a:solidFill>
                  <a:schemeClr val="accent2"/>
                </a:solidFill>
              </a:rPr>
              <a:t>Unity3D</a:t>
            </a:r>
            <a:endParaRPr lang="en-GB" sz="3600" dirty="0"/>
          </a:p>
        </p:txBody>
      </p:sp>
      <p:pic>
        <p:nvPicPr>
          <p:cNvPr id="7" name="Picture 6" descr="unity3d.jpg"/>
          <p:cNvPicPr>
            <a:picLocks noChangeAspect="1"/>
          </p:cNvPicPr>
          <p:nvPr/>
        </p:nvPicPr>
        <p:blipFill>
          <a:blip r:embed="rId2" cstate="print"/>
          <a:stretch>
            <a:fillRect/>
          </a:stretch>
        </p:blipFill>
        <p:spPr>
          <a:xfrm>
            <a:off x="0" y="2339552"/>
            <a:ext cx="9144000" cy="451844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38807" y="1219200"/>
            <a:ext cx="3297056" cy="646331"/>
          </a:xfrm>
          <a:prstGeom prst="rect">
            <a:avLst/>
          </a:prstGeom>
        </p:spPr>
        <p:txBody>
          <a:bodyPr wrap="none">
            <a:spAutoFit/>
          </a:bodyPr>
          <a:lstStyle/>
          <a:p>
            <a:pPr algn="r"/>
            <a:r>
              <a:rPr lang="en-US" sz="3600" b="1" dirty="0" smtClean="0">
                <a:solidFill>
                  <a:schemeClr val="accent2"/>
                </a:solidFill>
              </a:rPr>
              <a:t>Virtual Worlds</a:t>
            </a:r>
            <a:endParaRPr lang="en-GB" sz="3600" dirty="0"/>
          </a:p>
        </p:txBody>
      </p:sp>
      <p:pic>
        <p:nvPicPr>
          <p:cNvPr id="5" name="Picture 4" descr="index.jpg"/>
          <p:cNvPicPr>
            <a:picLocks noChangeAspect="1"/>
          </p:cNvPicPr>
          <p:nvPr/>
        </p:nvPicPr>
        <p:blipFill>
          <a:blip r:embed="rId2" cstate="print"/>
          <a:stretch>
            <a:fillRect/>
          </a:stretch>
        </p:blipFill>
        <p:spPr>
          <a:xfrm>
            <a:off x="533400" y="2743200"/>
            <a:ext cx="3048000" cy="2002657"/>
          </a:xfrm>
          <a:prstGeom prst="rect">
            <a:avLst/>
          </a:prstGeom>
        </p:spPr>
      </p:pic>
      <p:pic>
        <p:nvPicPr>
          <p:cNvPr id="7" name="Picture 6" descr="142325i899BDE66AF5E4790.png"/>
          <p:cNvPicPr>
            <a:picLocks noChangeAspect="1"/>
          </p:cNvPicPr>
          <p:nvPr/>
        </p:nvPicPr>
        <p:blipFill>
          <a:blip r:embed="rId3" cstate="print"/>
          <a:stretch>
            <a:fillRect/>
          </a:stretch>
        </p:blipFill>
        <p:spPr>
          <a:xfrm>
            <a:off x="3650400" y="2730599"/>
            <a:ext cx="5493600" cy="4163119"/>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33052" y="1135559"/>
            <a:ext cx="902811" cy="646331"/>
          </a:xfrm>
          <a:prstGeom prst="rect">
            <a:avLst/>
          </a:prstGeom>
        </p:spPr>
        <p:txBody>
          <a:bodyPr wrap="none">
            <a:spAutoFit/>
          </a:bodyPr>
          <a:lstStyle/>
          <a:p>
            <a:pPr algn="r"/>
            <a:r>
              <a:rPr lang="en-US" sz="3600" b="1" dirty="0" smtClean="0">
                <a:solidFill>
                  <a:schemeClr val="accent2"/>
                </a:solidFill>
              </a:rPr>
              <a:t>MC</a:t>
            </a:r>
            <a:endParaRPr lang="en-GB" sz="3600" dirty="0"/>
          </a:p>
        </p:txBody>
      </p:sp>
      <p:pic>
        <p:nvPicPr>
          <p:cNvPr id="7" name="Picture 6" descr="MC_valletta.jpg"/>
          <p:cNvPicPr>
            <a:picLocks noChangeAspect="1"/>
          </p:cNvPicPr>
          <p:nvPr/>
        </p:nvPicPr>
        <p:blipFill>
          <a:blip r:embed="rId2" cstate="print"/>
          <a:stretch>
            <a:fillRect/>
          </a:stretch>
        </p:blipFill>
        <p:spPr>
          <a:xfrm>
            <a:off x="0" y="1891054"/>
            <a:ext cx="9144000" cy="4966946"/>
          </a:xfrm>
          <a:prstGeom prst="rect">
            <a:avLst/>
          </a:prstGeom>
        </p:spPr>
      </p:pic>
    </p:spTree>
    <p:extLst>
      <p:ext uri="{BB962C8B-B14F-4D97-AF65-F5344CB8AC3E}">
        <p14:creationId xmlns:p14="http://schemas.microsoft.com/office/powerpoint/2010/main" val="2585234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376238" y="223838"/>
            <a:ext cx="1760610" cy="400110"/>
          </a:xfrm>
          <a:prstGeom prst="rect">
            <a:avLst/>
          </a:prstGeom>
          <a:noFill/>
          <a:ln w="9525">
            <a:noFill/>
            <a:miter lim="800000"/>
            <a:headEnd/>
            <a:tailEnd/>
          </a:ln>
          <a:effectLst/>
        </p:spPr>
        <p:txBody>
          <a:bodyPr wrap="none">
            <a:spAutoFit/>
          </a:bodyPr>
          <a:lstStyle/>
          <a:p>
            <a:pPr algn="l"/>
            <a:r>
              <a:rPr lang="en-US" sz="2000" b="1" dirty="0" smtClean="0">
                <a:solidFill>
                  <a:schemeClr val="accent2"/>
                </a:solidFill>
              </a:rPr>
              <a:t>Visualisation</a:t>
            </a:r>
            <a:endParaRPr lang="en-US" sz="2000" b="1" dirty="0">
              <a:solidFill>
                <a:schemeClr val="accent2"/>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0" y="736600"/>
            <a:ext cx="6121400" cy="6121400"/>
          </a:xfrm>
          <a:prstGeom prst="rect">
            <a:avLst/>
          </a:prstGeom>
        </p:spPr>
      </p:pic>
      <p:sp>
        <p:nvSpPr>
          <p:cNvPr id="9" name="Text Box 3"/>
          <p:cNvSpPr txBox="1">
            <a:spLocks noChangeArrowheads="1"/>
          </p:cNvSpPr>
          <p:nvPr/>
        </p:nvSpPr>
        <p:spPr bwMode="auto">
          <a:xfrm>
            <a:off x="6934200" y="1143000"/>
            <a:ext cx="1960986" cy="400110"/>
          </a:xfrm>
          <a:prstGeom prst="rect">
            <a:avLst/>
          </a:prstGeom>
          <a:noFill/>
          <a:ln w="9525">
            <a:noFill/>
            <a:miter lim="800000"/>
            <a:headEnd/>
            <a:tailEnd/>
          </a:ln>
          <a:effectLst/>
        </p:spPr>
        <p:txBody>
          <a:bodyPr wrap="none">
            <a:spAutoFit/>
          </a:bodyPr>
          <a:lstStyle/>
          <a:p>
            <a:pPr algn="l"/>
            <a:r>
              <a:rPr lang="en-US" sz="2000" dirty="0" smtClean="0">
                <a:solidFill>
                  <a:schemeClr val="accent2">
                    <a:lumMod val="60000"/>
                    <a:lumOff val="40000"/>
                  </a:schemeClr>
                </a:solidFill>
              </a:rPr>
              <a:t>Vase or Faces?</a:t>
            </a:r>
            <a:endParaRPr lang="en-US" sz="2000" dirty="0">
              <a:solidFill>
                <a:schemeClr val="accent2">
                  <a:lumMod val="60000"/>
                  <a:lumOff val="40000"/>
                </a:schemeClr>
              </a:solidFill>
            </a:endParaRPr>
          </a:p>
        </p:txBody>
      </p:sp>
    </p:spTree>
    <p:extLst>
      <p:ext uri="{BB962C8B-B14F-4D97-AF65-F5344CB8AC3E}">
        <p14:creationId xmlns:p14="http://schemas.microsoft.com/office/powerpoint/2010/main" val="284171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8634"/>
            <a:ext cx="9067799" cy="5100636"/>
          </a:xfrm>
          <a:prstGeom prst="rect">
            <a:avLst/>
          </a:prstGeom>
        </p:spPr>
      </p:pic>
      <p:sp>
        <p:nvSpPr>
          <p:cNvPr id="6" name="Rectangle 5"/>
          <p:cNvSpPr>
            <a:spLocks noChangeArrowheads="1"/>
          </p:cNvSpPr>
          <p:nvPr/>
        </p:nvSpPr>
        <p:spPr bwMode="auto">
          <a:xfrm>
            <a:off x="395288" y="158750"/>
            <a:ext cx="5013167" cy="400110"/>
          </a:xfrm>
          <a:prstGeom prst="rect">
            <a:avLst/>
          </a:prstGeom>
          <a:noFill/>
          <a:ln w="9525" algn="ctr">
            <a:noFill/>
            <a:miter lim="800000"/>
            <a:headEnd/>
            <a:tailEnd/>
          </a:ln>
          <a:effectLst/>
        </p:spPr>
        <p:txBody>
          <a:bodyPr wrap="none">
            <a:spAutoFit/>
          </a:bodyPr>
          <a:lstStyle/>
          <a:p>
            <a:r>
              <a:rPr lang="en-US" sz="2000" b="1" dirty="0">
                <a:solidFill>
                  <a:schemeClr val="accent2"/>
                </a:solidFill>
              </a:rPr>
              <a:t>Case Study – Valletta </a:t>
            </a:r>
            <a:r>
              <a:rPr lang="en-US" sz="2000" b="1" dirty="0" smtClean="0">
                <a:solidFill>
                  <a:schemeClr val="accent2"/>
                </a:solidFill>
              </a:rPr>
              <a:t>– Captured Points</a:t>
            </a:r>
          </a:p>
        </p:txBody>
      </p:sp>
    </p:spTree>
    <p:extLst>
      <p:ext uri="{BB962C8B-B14F-4D97-AF65-F5344CB8AC3E}">
        <p14:creationId xmlns:p14="http://schemas.microsoft.com/office/powerpoint/2010/main" val="14036800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943" y="762000"/>
            <a:ext cx="7113048" cy="5991553"/>
          </a:xfrm>
          <a:prstGeom prst="rect">
            <a:avLst/>
          </a:prstGeom>
        </p:spPr>
      </p:pic>
      <p:sp>
        <p:nvSpPr>
          <p:cNvPr id="4" name="Rectangle 3"/>
          <p:cNvSpPr>
            <a:spLocks noChangeArrowheads="1"/>
          </p:cNvSpPr>
          <p:nvPr/>
        </p:nvSpPr>
        <p:spPr bwMode="auto">
          <a:xfrm>
            <a:off x="395288" y="158750"/>
            <a:ext cx="5014912" cy="400110"/>
          </a:xfrm>
          <a:prstGeom prst="rect">
            <a:avLst/>
          </a:prstGeom>
          <a:noFill/>
          <a:ln w="9525" algn="ctr">
            <a:noFill/>
            <a:miter lim="800000"/>
            <a:headEnd/>
            <a:tailEnd/>
          </a:ln>
          <a:effectLst/>
        </p:spPr>
        <p:txBody>
          <a:bodyPr wrap="square">
            <a:spAutoFit/>
          </a:bodyPr>
          <a:lstStyle/>
          <a:p>
            <a:r>
              <a:rPr lang="en-US" sz="2000" b="1" dirty="0">
                <a:solidFill>
                  <a:schemeClr val="accent2"/>
                </a:solidFill>
              </a:rPr>
              <a:t>Case Study – </a:t>
            </a:r>
            <a:r>
              <a:rPr lang="en-US" sz="2000" b="1" dirty="0" smtClean="0">
                <a:solidFill>
                  <a:schemeClr val="accent2"/>
                </a:solidFill>
              </a:rPr>
              <a:t>Valletta - LiDAR</a:t>
            </a:r>
          </a:p>
        </p:txBody>
      </p:sp>
    </p:spTree>
    <p:extLst>
      <p:ext uri="{BB962C8B-B14F-4D97-AF65-F5344CB8AC3E}">
        <p14:creationId xmlns:p14="http://schemas.microsoft.com/office/powerpoint/2010/main" val="23414508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762000"/>
            <a:ext cx="7322134" cy="5991553"/>
          </a:xfrm>
          <a:prstGeom prst="rect">
            <a:avLst/>
          </a:prstGeom>
        </p:spPr>
      </p:pic>
      <p:sp>
        <p:nvSpPr>
          <p:cNvPr id="6" name="Rectangle 5"/>
          <p:cNvSpPr>
            <a:spLocks noChangeArrowheads="1"/>
          </p:cNvSpPr>
          <p:nvPr/>
        </p:nvSpPr>
        <p:spPr bwMode="auto">
          <a:xfrm>
            <a:off x="395288" y="158750"/>
            <a:ext cx="3402150" cy="400110"/>
          </a:xfrm>
          <a:prstGeom prst="rect">
            <a:avLst/>
          </a:prstGeom>
          <a:noFill/>
          <a:ln w="9525" algn="ctr">
            <a:noFill/>
            <a:miter lim="800000"/>
            <a:headEnd/>
            <a:tailEnd/>
          </a:ln>
          <a:effectLst/>
        </p:spPr>
        <p:txBody>
          <a:bodyPr wrap="none">
            <a:spAutoFit/>
          </a:bodyPr>
          <a:lstStyle/>
          <a:p>
            <a:r>
              <a:rPr lang="en-US" sz="2000" b="1" dirty="0">
                <a:solidFill>
                  <a:schemeClr val="accent2"/>
                </a:solidFill>
              </a:rPr>
              <a:t>Case Study – Valletta - TIN</a:t>
            </a:r>
            <a:endParaRPr lang="en-US" sz="2000" b="1" dirty="0" smtClean="0">
              <a:solidFill>
                <a:schemeClr val="accent2"/>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5" y="1505794"/>
            <a:ext cx="8172450" cy="4398862"/>
          </a:xfrm>
          <a:prstGeom prst="rect">
            <a:avLst/>
          </a:prstGeom>
        </p:spPr>
      </p:pic>
      <p:sp>
        <p:nvSpPr>
          <p:cNvPr id="6" name="Rectangle 5"/>
          <p:cNvSpPr>
            <a:spLocks noChangeArrowheads="1"/>
          </p:cNvSpPr>
          <p:nvPr/>
        </p:nvSpPr>
        <p:spPr bwMode="auto">
          <a:xfrm>
            <a:off x="395288" y="158750"/>
            <a:ext cx="4485780" cy="400110"/>
          </a:xfrm>
          <a:prstGeom prst="rect">
            <a:avLst/>
          </a:prstGeom>
          <a:noFill/>
          <a:ln w="9525" algn="ctr">
            <a:noFill/>
            <a:miter lim="800000"/>
            <a:headEnd/>
            <a:tailEnd/>
          </a:ln>
          <a:effectLst/>
        </p:spPr>
        <p:txBody>
          <a:bodyPr wrap="none">
            <a:spAutoFit/>
          </a:bodyPr>
          <a:lstStyle/>
          <a:p>
            <a:r>
              <a:rPr lang="en-US" sz="2000" b="1" dirty="0">
                <a:solidFill>
                  <a:schemeClr val="accent2"/>
                </a:solidFill>
              </a:rPr>
              <a:t>Case Study – Valletta </a:t>
            </a:r>
            <a:r>
              <a:rPr lang="en-US" sz="2000" b="1" dirty="0" smtClean="0">
                <a:solidFill>
                  <a:schemeClr val="accent2"/>
                </a:solidFill>
              </a:rPr>
              <a:t>– RGB Height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775" y="1764482"/>
            <a:ext cx="8172449" cy="3881486"/>
          </a:xfrm>
          <a:prstGeom prst="rect">
            <a:avLst/>
          </a:prstGeom>
        </p:spPr>
      </p:pic>
      <p:sp>
        <p:nvSpPr>
          <p:cNvPr id="6" name="Rectangle 5"/>
          <p:cNvSpPr>
            <a:spLocks noChangeArrowheads="1"/>
          </p:cNvSpPr>
          <p:nvPr/>
        </p:nvSpPr>
        <p:spPr bwMode="auto">
          <a:xfrm>
            <a:off x="395288" y="158750"/>
            <a:ext cx="4242123" cy="400110"/>
          </a:xfrm>
          <a:prstGeom prst="rect">
            <a:avLst/>
          </a:prstGeom>
          <a:noFill/>
          <a:ln w="9525" algn="ctr">
            <a:noFill/>
            <a:miter lim="800000"/>
            <a:headEnd/>
            <a:tailEnd/>
          </a:ln>
          <a:effectLst/>
        </p:spPr>
        <p:txBody>
          <a:bodyPr wrap="none">
            <a:spAutoFit/>
          </a:bodyPr>
          <a:lstStyle/>
          <a:p>
            <a:r>
              <a:rPr lang="en-US" sz="2000" b="1" dirty="0">
                <a:solidFill>
                  <a:schemeClr val="accent2"/>
                </a:solidFill>
              </a:rPr>
              <a:t>Case Study – Valletta </a:t>
            </a:r>
            <a:r>
              <a:rPr lang="en-US" sz="2000" b="1" dirty="0" smtClean="0">
                <a:solidFill>
                  <a:schemeClr val="accent2"/>
                </a:solidFill>
              </a:rPr>
              <a:t>– Thematic</a:t>
            </a:r>
          </a:p>
        </p:txBody>
      </p:sp>
    </p:spTree>
    <p:extLst>
      <p:ext uri="{BB962C8B-B14F-4D97-AF65-F5344CB8AC3E}">
        <p14:creationId xmlns:p14="http://schemas.microsoft.com/office/powerpoint/2010/main" val="31306674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8005"/>
            <a:ext cx="9067799" cy="4481894"/>
          </a:xfrm>
          <a:prstGeom prst="rect">
            <a:avLst/>
          </a:prstGeom>
        </p:spPr>
      </p:pic>
      <p:sp>
        <p:nvSpPr>
          <p:cNvPr id="6" name="Rectangle 5"/>
          <p:cNvSpPr>
            <a:spLocks noChangeArrowheads="1"/>
          </p:cNvSpPr>
          <p:nvPr/>
        </p:nvSpPr>
        <p:spPr bwMode="auto">
          <a:xfrm>
            <a:off x="395288" y="158750"/>
            <a:ext cx="5011565" cy="400110"/>
          </a:xfrm>
          <a:prstGeom prst="rect">
            <a:avLst/>
          </a:prstGeom>
          <a:noFill/>
          <a:ln w="9525" algn="ctr">
            <a:noFill/>
            <a:miter lim="800000"/>
            <a:headEnd/>
            <a:tailEnd/>
          </a:ln>
          <a:effectLst/>
        </p:spPr>
        <p:txBody>
          <a:bodyPr wrap="none">
            <a:spAutoFit/>
          </a:bodyPr>
          <a:lstStyle/>
          <a:p>
            <a:r>
              <a:rPr lang="en-US" sz="2000" b="1" dirty="0">
                <a:solidFill>
                  <a:schemeClr val="accent2"/>
                </a:solidFill>
              </a:rPr>
              <a:t>Case Study – Valletta </a:t>
            </a:r>
            <a:r>
              <a:rPr lang="en-US" sz="2000" b="1" dirty="0" smtClean="0">
                <a:solidFill>
                  <a:schemeClr val="accent2"/>
                </a:solidFill>
              </a:rPr>
              <a:t>– St Elmo Heights</a:t>
            </a:r>
          </a:p>
        </p:txBody>
      </p:sp>
    </p:spTree>
    <p:extLst>
      <p:ext uri="{BB962C8B-B14F-4D97-AF65-F5344CB8AC3E}">
        <p14:creationId xmlns:p14="http://schemas.microsoft.com/office/powerpoint/2010/main" val="30015227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80" y="1359744"/>
            <a:ext cx="8916144" cy="4671910"/>
          </a:xfrm>
          <a:prstGeom prst="rect">
            <a:avLst/>
          </a:prstGeom>
        </p:spPr>
      </p:pic>
      <p:sp>
        <p:nvSpPr>
          <p:cNvPr id="6" name="Rectangle 5"/>
          <p:cNvSpPr>
            <a:spLocks noChangeArrowheads="1"/>
          </p:cNvSpPr>
          <p:nvPr/>
        </p:nvSpPr>
        <p:spPr bwMode="auto">
          <a:xfrm>
            <a:off x="395288" y="158750"/>
            <a:ext cx="4484176" cy="400110"/>
          </a:xfrm>
          <a:prstGeom prst="rect">
            <a:avLst/>
          </a:prstGeom>
          <a:noFill/>
          <a:ln w="9525" algn="ctr">
            <a:noFill/>
            <a:miter lim="800000"/>
            <a:headEnd/>
            <a:tailEnd/>
          </a:ln>
          <a:effectLst/>
        </p:spPr>
        <p:txBody>
          <a:bodyPr wrap="none">
            <a:spAutoFit/>
          </a:bodyPr>
          <a:lstStyle/>
          <a:p>
            <a:r>
              <a:rPr lang="en-US" sz="2000" b="1" dirty="0">
                <a:solidFill>
                  <a:schemeClr val="accent2"/>
                </a:solidFill>
              </a:rPr>
              <a:t>Case Study – Valletta </a:t>
            </a:r>
            <a:r>
              <a:rPr lang="en-US" sz="2000" b="1" dirty="0" smtClean="0">
                <a:solidFill>
                  <a:schemeClr val="accent2"/>
                </a:solidFill>
              </a:rPr>
              <a:t>– </a:t>
            </a:r>
            <a:r>
              <a:rPr lang="en-US" sz="2000" b="1" dirty="0" err="1" smtClean="0">
                <a:solidFill>
                  <a:schemeClr val="accent2"/>
                </a:solidFill>
              </a:rPr>
              <a:t>Minecrafted</a:t>
            </a:r>
            <a:endParaRPr lang="en-US" sz="2000" b="1" dirty="0" smtClean="0">
              <a:solidFill>
                <a:schemeClr val="accent2"/>
              </a:solidFill>
            </a:endParaRPr>
          </a:p>
        </p:txBody>
      </p:sp>
    </p:spTree>
    <p:extLst>
      <p:ext uri="{BB962C8B-B14F-4D97-AF65-F5344CB8AC3E}">
        <p14:creationId xmlns:p14="http://schemas.microsoft.com/office/powerpoint/2010/main" val="34350786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80" y="1359744"/>
            <a:ext cx="8916144" cy="4671910"/>
          </a:xfrm>
          <a:prstGeom prst="rect">
            <a:avLst/>
          </a:prstGeom>
        </p:spPr>
      </p:pic>
      <p:sp>
        <p:nvSpPr>
          <p:cNvPr id="6" name="Rectangle 5"/>
          <p:cNvSpPr>
            <a:spLocks noChangeArrowheads="1"/>
          </p:cNvSpPr>
          <p:nvPr/>
        </p:nvSpPr>
        <p:spPr bwMode="auto">
          <a:xfrm>
            <a:off x="395288" y="158750"/>
            <a:ext cx="4484176" cy="400110"/>
          </a:xfrm>
          <a:prstGeom prst="rect">
            <a:avLst/>
          </a:prstGeom>
          <a:noFill/>
          <a:ln w="9525" algn="ctr">
            <a:noFill/>
            <a:miter lim="800000"/>
            <a:headEnd/>
            <a:tailEnd/>
          </a:ln>
          <a:effectLst/>
        </p:spPr>
        <p:txBody>
          <a:bodyPr wrap="none">
            <a:spAutoFit/>
          </a:bodyPr>
          <a:lstStyle/>
          <a:p>
            <a:r>
              <a:rPr lang="en-US" sz="2000" b="1" dirty="0">
                <a:solidFill>
                  <a:schemeClr val="accent2"/>
                </a:solidFill>
              </a:rPr>
              <a:t>Case Study – Valletta </a:t>
            </a:r>
            <a:r>
              <a:rPr lang="en-US" sz="2000" b="1" dirty="0" smtClean="0">
                <a:solidFill>
                  <a:schemeClr val="accent2"/>
                </a:solidFill>
              </a:rPr>
              <a:t>– </a:t>
            </a:r>
            <a:r>
              <a:rPr lang="en-US" sz="2000" b="1" dirty="0" err="1" smtClean="0">
                <a:solidFill>
                  <a:schemeClr val="accent2"/>
                </a:solidFill>
              </a:rPr>
              <a:t>Minecrafted</a:t>
            </a:r>
            <a:endParaRPr lang="en-US" sz="2000" b="1" dirty="0" smtClean="0">
              <a:solidFill>
                <a:schemeClr val="accent2"/>
              </a:solidFill>
            </a:endParaRPr>
          </a:p>
        </p:txBody>
      </p:sp>
    </p:spTree>
    <p:extLst>
      <p:ext uri="{BB962C8B-B14F-4D97-AF65-F5344CB8AC3E}">
        <p14:creationId xmlns:p14="http://schemas.microsoft.com/office/powerpoint/2010/main" val="31202124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4" y="1359744"/>
            <a:ext cx="8606735" cy="4671911"/>
          </a:xfrm>
          <a:prstGeom prst="rect">
            <a:avLst/>
          </a:prstGeom>
        </p:spPr>
      </p:pic>
      <p:sp>
        <p:nvSpPr>
          <p:cNvPr id="6" name="Rectangle 5"/>
          <p:cNvSpPr>
            <a:spLocks noChangeArrowheads="1"/>
          </p:cNvSpPr>
          <p:nvPr/>
        </p:nvSpPr>
        <p:spPr bwMode="auto">
          <a:xfrm>
            <a:off x="395288" y="158750"/>
            <a:ext cx="2736647" cy="400110"/>
          </a:xfrm>
          <a:prstGeom prst="rect">
            <a:avLst/>
          </a:prstGeom>
          <a:noFill/>
          <a:ln w="9525" algn="ctr">
            <a:noFill/>
            <a:miter lim="800000"/>
            <a:headEnd/>
            <a:tailEnd/>
          </a:ln>
          <a:effectLst/>
        </p:spPr>
        <p:txBody>
          <a:bodyPr wrap="none">
            <a:spAutoFit/>
          </a:bodyPr>
          <a:lstStyle/>
          <a:p>
            <a:r>
              <a:rPr lang="en-US" sz="2000" b="1" dirty="0">
                <a:solidFill>
                  <a:schemeClr val="accent2"/>
                </a:solidFill>
              </a:rPr>
              <a:t>Case Study – </a:t>
            </a:r>
            <a:r>
              <a:rPr lang="en-US" sz="2000" b="1" dirty="0" err="1" smtClean="0">
                <a:solidFill>
                  <a:schemeClr val="accent2"/>
                </a:solidFill>
              </a:rPr>
              <a:t>Skorba</a:t>
            </a:r>
            <a:endParaRPr lang="en-US" sz="2000" b="1" dirty="0" smtClean="0">
              <a:solidFill>
                <a:schemeClr val="accent2"/>
              </a:solidFill>
            </a:endParaRPr>
          </a:p>
        </p:txBody>
      </p:sp>
    </p:spTree>
    <p:extLst>
      <p:ext uri="{BB962C8B-B14F-4D97-AF65-F5344CB8AC3E}">
        <p14:creationId xmlns:p14="http://schemas.microsoft.com/office/powerpoint/2010/main" val="2904081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8567"/>
            <a:ext cx="9144000" cy="4963549"/>
          </a:xfrm>
          <a:prstGeom prst="rect">
            <a:avLst/>
          </a:prstGeom>
        </p:spPr>
      </p:pic>
      <p:sp>
        <p:nvSpPr>
          <p:cNvPr id="6" name="Rectangle 5"/>
          <p:cNvSpPr>
            <a:spLocks noChangeArrowheads="1"/>
          </p:cNvSpPr>
          <p:nvPr/>
        </p:nvSpPr>
        <p:spPr bwMode="auto">
          <a:xfrm>
            <a:off x="395288" y="158750"/>
            <a:ext cx="4714752" cy="400110"/>
          </a:xfrm>
          <a:prstGeom prst="rect">
            <a:avLst/>
          </a:prstGeom>
          <a:noFill/>
          <a:ln w="9525" algn="ctr">
            <a:noFill/>
            <a:miter lim="800000"/>
            <a:headEnd/>
            <a:tailEnd/>
          </a:ln>
          <a:effectLst/>
        </p:spPr>
        <p:txBody>
          <a:bodyPr wrap="none">
            <a:spAutoFit/>
          </a:bodyPr>
          <a:lstStyle/>
          <a:p>
            <a:r>
              <a:rPr lang="en-US" sz="2000" b="1" dirty="0">
                <a:solidFill>
                  <a:schemeClr val="accent2"/>
                </a:solidFill>
              </a:rPr>
              <a:t>Case Study – </a:t>
            </a:r>
            <a:r>
              <a:rPr lang="en-US" sz="2000" b="1" dirty="0" smtClean="0">
                <a:solidFill>
                  <a:schemeClr val="accent2"/>
                </a:solidFill>
              </a:rPr>
              <a:t>Immersion - Hypogeum</a:t>
            </a:r>
          </a:p>
        </p:txBody>
      </p:sp>
    </p:spTree>
    <p:extLst>
      <p:ext uri="{BB962C8B-B14F-4D97-AF65-F5344CB8AC3E}">
        <p14:creationId xmlns:p14="http://schemas.microsoft.com/office/powerpoint/2010/main" val="35910379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2533"/>
            <a:ext cx="8382000" cy="5215467"/>
          </a:xfrm>
          <a:prstGeom prst="rect">
            <a:avLst/>
          </a:prstGeom>
        </p:spPr>
      </p:pic>
      <p:sp>
        <p:nvSpPr>
          <p:cNvPr id="10" name="Text Box 3"/>
          <p:cNvSpPr txBox="1">
            <a:spLocks noChangeArrowheads="1"/>
          </p:cNvSpPr>
          <p:nvPr/>
        </p:nvSpPr>
        <p:spPr bwMode="auto">
          <a:xfrm>
            <a:off x="376238" y="223838"/>
            <a:ext cx="1760610" cy="400110"/>
          </a:xfrm>
          <a:prstGeom prst="rect">
            <a:avLst/>
          </a:prstGeom>
          <a:noFill/>
          <a:ln w="9525">
            <a:noFill/>
            <a:miter lim="800000"/>
            <a:headEnd/>
            <a:tailEnd/>
          </a:ln>
          <a:effectLst/>
        </p:spPr>
        <p:txBody>
          <a:bodyPr wrap="none">
            <a:spAutoFit/>
          </a:bodyPr>
          <a:lstStyle/>
          <a:p>
            <a:pPr algn="l"/>
            <a:r>
              <a:rPr lang="en-US" sz="2000" b="1" dirty="0" smtClean="0">
                <a:solidFill>
                  <a:schemeClr val="accent2"/>
                </a:solidFill>
              </a:rPr>
              <a:t>Visualisation</a:t>
            </a:r>
            <a:endParaRPr lang="en-US" sz="2000" b="1" dirty="0">
              <a:solidFill>
                <a:schemeClr val="accent2"/>
              </a:solidFill>
            </a:endParaRPr>
          </a:p>
        </p:txBody>
      </p:sp>
      <p:sp>
        <p:nvSpPr>
          <p:cNvPr id="5" name="Text Box 3"/>
          <p:cNvSpPr txBox="1">
            <a:spLocks noChangeArrowheads="1"/>
          </p:cNvSpPr>
          <p:nvPr/>
        </p:nvSpPr>
        <p:spPr bwMode="auto">
          <a:xfrm>
            <a:off x="6934200" y="1143000"/>
            <a:ext cx="2023311" cy="400110"/>
          </a:xfrm>
          <a:prstGeom prst="rect">
            <a:avLst/>
          </a:prstGeom>
          <a:noFill/>
          <a:ln w="9525">
            <a:noFill/>
            <a:miter lim="800000"/>
            <a:headEnd/>
            <a:tailEnd/>
          </a:ln>
          <a:effectLst/>
        </p:spPr>
        <p:txBody>
          <a:bodyPr wrap="none">
            <a:spAutoFit/>
          </a:bodyPr>
          <a:lstStyle/>
          <a:p>
            <a:r>
              <a:rPr lang="en-US" sz="2000" dirty="0">
                <a:solidFill>
                  <a:schemeClr val="accent2">
                    <a:lumMod val="60000"/>
                    <a:lumOff val="40000"/>
                  </a:schemeClr>
                </a:solidFill>
              </a:rPr>
              <a:t>Duck or Rabbit?</a:t>
            </a:r>
          </a:p>
        </p:txBody>
      </p:sp>
    </p:spTree>
    <p:extLst>
      <p:ext uri="{BB962C8B-B14F-4D97-AF65-F5344CB8AC3E}">
        <p14:creationId xmlns:p14="http://schemas.microsoft.com/office/powerpoint/2010/main" val="141869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867400" y="4648200"/>
            <a:ext cx="3055690" cy="1159768"/>
          </a:xfrm>
        </p:spPr>
        <p:txBody>
          <a:bodyPr/>
          <a:lstStyle/>
          <a:p>
            <a:r>
              <a:rPr lang="en-GB" dirty="0" err="1" smtClean="0">
                <a:latin typeface="Times New Roman" pitchFamily="18" charset="0"/>
                <a:cs typeface="Times New Roman" pitchFamily="18" charset="0"/>
              </a:rPr>
              <a:t>SIntegraM</a:t>
            </a:r>
            <a:endParaRPr lang="en-GB" dirty="0">
              <a:latin typeface="Times New Roman" pitchFamily="18" charset="0"/>
              <a:cs typeface="Times New Roman" pitchFamily="18" charset="0"/>
            </a:endParaRPr>
          </a:p>
        </p:txBody>
      </p:sp>
      <p:sp>
        <p:nvSpPr>
          <p:cNvPr id="2" name="Subtitle 1"/>
          <p:cNvSpPr>
            <a:spLocks noGrp="1"/>
          </p:cNvSpPr>
          <p:nvPr>
            <p:ph type="subTitle" idx="1"/>
          </p:nvPr>
        </p:nvSpPr>
        <p:spPr>
          <a:xfrm>
            <a:off x="1828800" y="5744344"/>
            <a:ext cx="6858000" cy="685800"/>
          </a:xfrm>
        </p:spPr>
        <p:txBody>
          <a:bodyPr>
            <a:normAutofit/>
          </a:bodyPr>
          <a:lstStyle/>
          <a:p>
            <a:pPr algn="r"/>
            <a:r>
              <a:rPr lang="en-GB" sz="1800" dirty="0" smtClean="0">
                <a:latin typeface="Times New Roman" pitchFamily="18" charset="0"/>
                <a:cs typeface="Times New Roman" pitchFamily="18" charset="0"/>
              </a:rPr>
              <a:t>Spatial Data Integration for the Maltese Islands: </a:t>
            </a:r>
            <a:br>
              <a:rPr lang="en-GB" sz="1800" dirty="0" smtClean="0">
                <a:latin typeface="Times New Roman" pitchFamily="18" charset="0"/>
                <a:cs typeface="Times New Roman" pitchFamily="18" charset="0"/>
              </a:rPr>
            </a:br>
            <a:r>
              <a:rPr lang="en-US" sz="1600" dirty="0" smtClean="0">
                <a:latin typeface="Times New Roman" pitchFamily="18" charset="0"/>
                <a:cs typeface="Times New Roman" pitchFamily="18" charset="0"/>
              </a:rPr>
              <a:t>Developing Integrated National Spatial Information Capacity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6523" y="1330250"/>
            <a:ext cx="3970763" cy="2860750"/>
          </a:xfrm>
          <a:prstGeom prst="rect">
            <a:avLst/>
          </a:prstGeom>
        </p:spPr>
      </p:pic>
      <p:pic>
        <p:nvPicPr>
          <p:cNvPr id="6" name="Picture 5" descr="2014-2020 EU funds for Malta logo final colour.jpg"/>
          <p:cNvPicPr>
            <a:picLocks noChangeAspect="1"/>
          </p:cNvPicPr>
          <p:nvPr/>
        </p:nvPicPr>
        <p:blipFill>
          <a:blip r:embed="rId3" cstate="print"/>
          <a:stretch>
            <a:fillRect/>
          </a:stretch>
        </p:blipFill>
        <p:spPr>
          <a:xfrm>
            <a:off x="228600" y="1143000"/>
            <a:ext cx="3714775" cy="1000132"/>
          </a:xfrm>
          <a:prstGeom prst="rect">
            <a:avLst/>
          </a:prstGeom>
        </p:spPr>
      </p:pic>
    </p:spTree>
    <p:extLst>
      <p:ext uri="{BB962C8B-B14F-4D97-AF65-F5344CB8AC3E}">
        <p14:creationId xmlns:p14="http://schemas.microsoft.com/office/powerpoint/2010/main" val="2164529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219200"/>
            <a:ext cx="8229600" cy="1921768"/>
          </a:xfrm>
        </p:spPr>
        <p:txBody>
          <a:bodyPr>
            <a:noAutofit/>
          </a:bodyPr>
          <a:lstStyle/>
          <a:p>
            <a:pPr algn="just"/>
            <a:r>
              <a:rPr lang="en-US" sz="1600" dirty="0" smtClean="0">
                <a:solidFill>
                  <a:schemeClr val="accent2">
                    <a:lumMod val="50000"/>
                  </a:schemeClr>
                </a:solidFill>
                <a:latin typeface="Times New Roman" pitchFamily="18" charset="0"/>
                <a:cs typeface="Times New Roman" pitchFamily="18" charset="0"/>
              </a:rPr>
              <a:t>Due to the various national/EU data creation obligations, Malta is committed to upgrade the national’s spatial data capacity, which is currently not integrated and does not follow a coherent process but is based on an approach where each organisation has built its own systems that do not communicate with other entities’ systems.  This project aims at ensuring that the underlying infrastructure and capacity is available in order to deliver information and analysis as per national, EU and other international requirements.</a:t>
            </a:r>
            <a:endParaRPr lang="en-GB" sz="1600" dirty="0" smtClean="0">
              <a:solidFill>
                <a:srgbClr val="FF9900"/>
              </a:solidFill>
              <a:latin typeface="Times New Roman" pitchFamily="18" charset="0"/>
              <a:cs typeface="Times New Roman" pitchFamily="18" charset="0"/>
            </a:endParaRPr>
          </a:p>
        </p:txBody>
      </p:sp>
      <p:grpSp>
        <p:nvGrpSpPr>
          <p:cNvPr id="10" name="Group 9"/>
          <p:cNvGrpSpPr/>
          <p:nvPr/>
        </p:nvGrpSpPr>
        <p:grpSpPr>
          <a:xfrm>
            <a:off x="304800" y="3111202"/>
            <a:ext cx="3691136" cy="3026390"/>
            <a:chOff x="304800" y="3111202"/>
            <a:chExt cx="3691136" cy="3026390"/>
          </a:xfrm>
        </p:grpSpPr>
        <p:sp>
          <p:nvSpPr>
            <p:cNvPr id="5" name="Text Box 3"/>
            <p:cNvSpPr txBox="1">
              <a:spLocks noChangeArrowheads="1"/>
            </p:cNvSpPr>
            <p:nvPr/>
          </p:nvSpPr>
          <p:spPr bwMode="auto">
            <a:xfrm>
              <a:off x="381000" y="3111202"/>
              <a:ext cx="2895600" cy="369332"/>
            </a:xfrm>
            <a:prstGeom prst="rect">
              <a:avLst/>
            </a:prstGeom>
            <a:noFill/>
            <a:ln w="9525">
              <a:noFill/>
              <a:miter lim="800000"/>
              <a:headEnd/>
              <a:tailEnd/>
            </a:ln>
          </p:spPr>
          <p:txBody>
            <a:bodyPr wrap="square">
              <a:spAutoFit/>
            </a:bodyPr>
            <a:lstStyle/>
            <a:p>
              <a:pPr>
                <a:spcBef>
                  <a:spcPct val="50000"/>
                </a:spcBef>
              </a:pPr>
              <a:r>
                <a:rPr lang="en-US" sz="1800" dirty="0">
                  <a:solidFill>
                    <a:schemeClr val="tx2"/>
                  </a:solidFill>
                  <a:latin typeface="Times New Roman" pitchFamily="18" charset="0"/>
                  <a:cs typeface="Times New Roman" pitchFamily="18" charset="0"/>
                </a:rPr>
                <a:t>However</a:t>
              </a:r>
              <a:r>
                <a:rPr lang="en-US" sz="1800" dirty="0" smtClean="0">
                  <a:solidFill>
                    <a:schemeClr val="tx2"/>
                  </a:solidFill>
                  <a:latin typeface="Times New Roman" pitchFamily="18" charset="0"/>
                  <a:cs typeface="Times New Roman" pitchFamily="18" charset="0"/>
                </a:rPr>
                <a:t>…. </a:t>
              </a:r>
              <a:endParaRPr lang="en-US" sz="1800" dirty="0">
                <a:solidFill>
                  <a:schemeClr val="tx2"/>
                </a:solidFill>
                <a:latin typeface="Times New Roman" pitchFamily="18" charset="0"/>
                <a:cs typeface="Times New Roman" pitchFamily="18" charset="0"/>
              </a:endParaRPr>
            </a:p>
          </p:txBody>
        </p:sp>
        <p:sp>
          <p:nvSpPr>
            <p:cNvPr id="6" name="Text Box 4"/>
            <p:cNvSpPr txBox="1">
              <a:spLocks noChangeArrowheads="1"/>
            </p:cNvSpPr>
            <p:nvPr/>
          </p:nvSpPr>
          <p:spPr bwMode="auto">
            <a:xfrm>
              <a:off x="304800" y="3644602"/>
              <a:ext cx="3691136" cy="249299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spcBef>
                  <a:spcPct val="50000"/>
                </a:spcBef>
              </a:pPr>
              <a:r>
                <a:rPr lang="en-GB" sz="1600" dirty="0" smtClean="0">
                  <a:solidFill>
                    <a:srgbClr val="C00000"/>
                  </a:solidFill>
                  <a:latin typeface="Times New Roman" pitchFamily="18" charset="0"/>
                  <a:cs typeface="Times New Roman" pitchFamily="18" charset="0"/>
                </a:rPr>
                <a:t>Spatial Infrastructure is </a:t>
              </a:r>
              <a:r>
                <a:rPr lang="en-GB" sz="1600" dirty="0">
                  <a:solidFill>
                    <a:srgbClr val="C00000"/>
                  </a:solidFill>
                  <a:latin typeface="Times New Roman" pitchFamily="18" charset="0"/>
                  <a:cs typeface="Times New Roman" pitchFamily="18" charset="0"/>
                </a:rPr>
                <a:t>hampered by:</a:t>
              </a:r>
            </a:p>
            <a:p>
              <a:pPr>
                <a:spcBef>
                  <a:spcPct val="50000"/>
                </a:spcBef>
                <a:buFontTx/>
                <a:buChar char="•"/>
              </a:pPr>
              <a:r>
                <a:rPr lang="en-GB" sz="1400" dirty="0">
                  <a:latin typeface="Times New Roman" pitchFamily="18" charset="0"/>
                  <a:cs typeface="Times New Roman" pitchFamily="18" charset="0"/>
                </a:rPr>
                <a:t> </a:t>
              </a:r>
              <a:r>
                <a:rPr lang="en-GB" sz="1400" dirty="0" smtClean="0">
                  <a:latin typeface="Times New Roman" pitchFamily="18" charset="0"/>
                  <a:cs typeface="Times New Roman" pitchFamily="18" charset="0"/>
                </a:rPr>
                <a:t>an old basemap</a:t>
              </a:r>
            </a:p>
            <a:p>
              <a:pPr>
                <a:spcBef>
                  <a:spcPct val="50000"/>
                </a:spcBef>
                <a:buFontTx/>
                <a:buChar char="•"/>
              </a:pPr>
              <a:r>
                <a:rPr lang="en-GB" sz="1400" dirty="0" smtClean="0">
                  <a:latin typeface="Times New Roman" pitchFamily="18" charset="0"/>
                  <a:cs typeface="Times New Roman" pitchFamily="18" charset="0"/>
                </a:rPr>
                <a:t> non-earth data</a:t>
              </a:r>
              <a:endParaRPr lang="en-GB" sz="1400" dirty="0">
                <a:latin typeface="Times New Roman" pitchFamily="18" charset="0"/>
                <a:cs typeface="Times New Roman" pitchFamily="18" charset="0"/>
              </a:endParaRPr>
            </a:p>
            <a:p>
              <a:pPr>
                <a:spcBef>
                  <a:spcPct val="50000"/>
                </a:spcBef>
                <a:buFontTx/>
                <a:buChar char="•"/>
              </a:pPr>
              <a:r>
                <a:rPr lang="en-GB" sz="1400" dirty="0" smtClean="0">
                  <a:latin typeface="Times New Roman" pitchFamily="18" charset="0"/>
                  <a:cs typeface="Times New Roman" pitchFamily="18" charset="0"/>
                </a:rPr>
                <a:t> ancient technology</a:t>
              </a:r>
              <a:endParaRPr lang="en-GB" sz="1400" dirty="0">
                <a:latin typeface="Times New Roman" pitchFamily="18" charset="0"/>
                <a:cs typeface="Times New Roman" pitchFamily="18" charset="0"/>
              </a:endParaRPr>
            </a:p>
            <a:p>
              <a:pPr>
                <a:spcBef>
                  <a:spcPct val="50000"/>
                </a:spcBef>
                <a:buFontTx/>
                <a:buChar char="•"/>
              </a:pPr>
              <a:r>
                <a:rPr lang="en-GB" sz="1400" dirty="0">
                  <a:latin typeface="Times New Roman" pitchFamily="18" charset="0"/>
                  <a:cs typeface="Times New Roman" pitchFamily="18" charset="0"/>
                </a:rPr>
                <a:t> </a:t>
              </a:r>
              <a:r>
                <a:rPr lang="en-GB" sz="1400" dirty="0" smtClean="0">
                  <a:latin typeface="Times New Roman" pitchFamily="18" charset="0"/>
                  <a:cs typeface="Times New Roman" pitchFamily="18" charset="0"/>
                </a:rPr>
                <a:t>silo-effect and inter-governmental data         </a:t>
              </a:r>
              <a:r>
                <a:rPr lang="en-GB" sz="1400" dirty="0" smtClean="0">
                  <a:solidFill>
                    <a:schemeClr val="bg1"/>
                  </a:solidFill>
                  <a:latin typeface="Times New Roman" pitchFamily="18" charset="0"/>
                  <a:cs typeface="Times New Roman" pitchFamily="18" charset="0"/>
                </a:rPr>
                <a:t>_</a:t>
              </a:r>
              <a:r>
                <a:rPr lang="en-GB" sz="1400" dirty="0" smtClean="0">
                  <a:latin typeface="Times New Roman" pitchFamily="18" charset="0"/>
                  <a:cs typeface="Times New Roman" pitchFamily="18" charset="0"/>
                </a:rPr>
                <a:t>charging</a:t>
              </a:r>
            </a:p>
            <a:p>
              <a:pPr>
                <a:spcBef>
                  <a:spcPct val="50000"/>
                </a:spcBef>
                <a:buFontTx/>
                <a:buChar char="•"/>
              </a:pPr>
              <a:r>
                <a:rPr lang="en-GB" sz="1400" dirty="0" smtClean="0">
                  <a:latin typeface="Times New Roman" pitchFamily="18" charset="0"/>
                  <a:cs typeface="Times New Roman" pitchFamily="18" charset="0"/>
                </a:rPr>
                <a:t> lack of integration</a:t>
              </a:r>
              <a:endParaRPr lang="en-GB" sz="1400" dirty="0">
                <a:latin typeface="Times New Roman" pitchFamily="18" charset="0"/>
                <a:cs typeface="Times New Roman" pitchFamily="18" charset="0"/>
              </a:endParaRPr>
            </a:p>
            <a:p>
              <a:pPr>
                <a:spcBef>
                  <a:spcPct val="50000"/>
                </a:spcBef>
                <a:buFontTx/>
                <a:buChar char="•"/>
              </a:pPr>
              <a:r>
                <a:rPr lang="en-GB" sz="1400" dirty="0">
                  <a:latin typeface="Times New Roman" pitchFamily="18" charset="0"/>
                  <a:cs typeface="Times New Roman" pitchFamily="18" charset="0"/>
                </a:rPr>
                <a:t> limited human </a:t>
              </a:r>
              <a:r>
                <a:rPr lang="en-GB" sz="1400" dirty="0" smtClean="0">
                  <a:latin typeface="Times New Roman" pitchFamily="18" charset="0"/>
                  <a:cs typeface="Times New Roman" pitchFamily="18" charset="0"/>
                </a:rPr>
                <a:t>resources and training</a:t>
              </a:r>
              <a:endParaRPr lang="en-US" sz="1400" dirty="0">
                <a:latin typeface="Times New Roman" pitchFamily="18" charset="0"/>
                <a:cs typeface="Times New Roman" pitchFamily="18" charset="0"/>
              </a:endParaRPr>
            </a:p>
          </p:txBody>
        </p:sp>
      </p:grpSp>
      <p:grpSp>
        <p:nvGrpSpPr>
          <p:cNvPr id="11" name="Group 10"/>
          <p:cNvGrpSpPr/>
          <p:nvPr/>
        </p:nvGrpSpPr>
        <p:grpSpPr>
          <a:xfrm>
            <a:off x="4800600" y="3111202"/>
            <a:ext cx="4114800" cy="2931401"/>
            <a:chOff x="4800600" y="3111202"/>
            <a:chExt cx="4114800" cy="2931401"/>
          </a:xfrm>
        </p:grpSpPr>
        <p:sp>
          <p:nvSpPr>
            <p:cNvPr id="7" name="Text Box 5"/>
            <p:cNvSpPr txBox="1">
              <a:spLocks noChangeArrowheads="1"/>
            </p:cNvSpPr>
            <p:nvPr/>
          </p:nvSpPr>
          <p:spPr bwMode="auto">
            <a:xfrm>
              <a:off x="4800600" y="3111202"/>
              <a:ext cx="1828800" cy="366713"/>
            </a:xfrm>
            <a:prstGeom prst="rect">
              <a:avLst/>
            </a:prstGeom>
            <a:noFill/>
            <a:ln w="9525">
              <a:noFill/>
              <a:miter lim="800000"/>
              <a:headEnd/>
              <a:tailEnd/>
            </a:ln>
          </p:spPr>
          <p:txBody>
            <a:bodyPr>
              <a:spAutoFit/>
            </a:bodyPr>
            <a:lstStyle/>
            <a:p>
              <a:pPr>
                <a:spcBef>
                  <a:spcPct val="50000"/>
                </a:spcBef>
              </a:pPr>
              <a:r>
                <a:rPr lang="en-US" sz="1800" dirty="0">
                  <a:solidFill>
                    <a:schemeClr val="tx2"/>
                  </a:solidFill>
                  <a:latin typeface="Times New Roman" pitchFamily="18" charset="0"/>
                  <a:cs typeface="Times New Roman" pitchFamily="18" charset="0"/>
                </a:rPr>
                <a:t>Needed….</a:t>
              </a:r>
            </a:p>
          </p:txBody>
        </p:sp>
        <p:sp>
          <p:nvSpPr>
            <p:cNvPr id="8" name="Text Box 6"/>
            <p:cNvSpPr txBox="1">
              <a:spLocks noChangeArrowheads="1"/>
            </p:cNvSpPr>
            <p:nvPr/>
          </p:nvSpPr>
          <p:spPr bwMode="auto">
            <a:xfrm>
              <a:off x="4800600" y="3645024"/>
              <a:ext cx="4114800" cy="239757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spcBef>
                  <a:spcPct val="50000"/>
                </a:spcBef>
                <a:spcAft>
                  <a:spcPct val="10000"/>
                </a:spcAft>
              </a:pPr>
              <a:r>
                <a:rPr lang="en-GB" sz="1600" dirty="0">
                  <a:solidFill>
                    <a:srgbClr val="C00000"/>
                  </a:solidFill>
                  <a:latin typeface="Times New Roman" pitchFamily="18" charset="0"/>
                  <a:cs typeface="Times New Roman" pitchFamily="18" charset="0"/>
                </a:rPr>
                <a:t>Enhancement of </a:t>
              </a:r>
              <a:r>
                <a:rPr lang="en-GB" sz="1600" dirty="0" smtClean="0">
                  <a:solidFill>
                    <a:srgbClr val="C00000"/>
                  </a:solidFill>
                  <a:latin typeface="Times New Roman" pitchFamily="18" charset="0"/>
                  <a:cs typeface="Times New Roman" pitchFamily="18" charset="0"/>
                </a:rPr>
                <a:t>data, systems, infrastructure, exchange and training:</a:t>
              </a:r>
              <a:endParaRPr lang="en-GB" sz="1400" b="1" dirty="0">
                <a:solidFill>
                  <a:srgbClr val="FF9900"/>
                </a:solidFill>
                <a:latin typeface="Times New Roman" pitchFamily="18" charset="0"/>
                <a:cs typeface="Times New Roman" pitchFamily="18" charset="0"/>
              </a:endParaRPr>
            </a:p>
            <a:p>
              <a:pPr>
                <a:spcBef>
                  <a:spcPct val="10000"/>
                </a:spcBef>
                <a:spcAft>
                  <a:spcPct val="10000"/>
                </a:spcAft>
                <a:buFontTx/>
                <a:buChar char="•"/>
              </a:pPr>
              <a:r>
                <a:rPr lang="en-GB" sz="1400" dirty="0">
                  <a:latin typeface="Times New Roman" pitchFamily="18" charset="0"/>
                  <a:cs typeface="Times New Roman" pitchFamily="18" charset="0"/>
                </a:rPr>
                <a:t> </a:t>
              </a:r>
              <a:r>
                <a:rPr lang="en-GB" sz="1400" dirty="0" smtClean="0">
                  <a:latin typeface="Times New Roman" pitchFamily="18" charset="0"/>
                  <a:cs typeface="Times New Roman" pitchFamily="18" charset="0"/>
                </a:rPr>
                <a:t>identification </a:t>
              </a:r>
              <a:r>
                <a:rPr lang="en-GB" sz="1400" dirty="0">
                  <a:latin typeface="Times New Roman" pitchFamily="18" charset="0"/>
                  <a:cs typeface="Times New Roman" pitchFamily="18" charset="0"/>
                </a:rPr>
                <a:t>of information gaps in </a:t>
              </a:r>
              <a:r>
                <a:rPr lang="en-GB" sz="1400" dirty="0" smtClean="0">
                  <a:latin typeface="Times New Roman" pitchFamily="18" charset="0"/>
                  <a:cs typeface="Times New Roman" pitchFamily="18" charset="0"/>
                </a:rPr>
                <a:t>the data cycle</a:t>
              </a:r>
              <a:endParaRPr lang="en-GB" sz="1400" dirty="0">
                <a:latin typeface="Times New Roman" pitchFamily="18" charset="0"/>
                <a:cs typeface="Times New Roman" pitchFamily="18" charset="0"/>
              </a:endParaRPr>
            </a:p>
            <a:p>
              <a:pPr>
                <a:spcBef>
                  <a:spcPct val="10000"/>
                </a:spcBef>
                <a:spcAft>
                  <a:spcPct val="10000"/>
                </a:spcAft>
                <a:buFontTx/>
                <a:buChar char="•"/>
              </a:pPr>
              <a:r>
                <a:rPr lang="en-GB" sz="1400" dirty="0">
                  <a:latin typeface="Times New Roman" pitchFamily="18" charset="0"/>
                  <a:cs typeface="Times New Roman" pitchFamily="18" charset="0"/>
                </a:rPr>
                <a:t> </a:t>
              </a:r>
              <a:r>
                <a:rPr lang="en-GB" sz="1400" dirty="0" smtClean="0">
                  <a:latin typeface="Times New Roman" pitchFamily="18" charset="0"/>
                  <a:cs typeface="Times New Roman" pitchFamily="18" charset="0"/>
                </a:rPr>
                <a:t>identification of data being created</a:t>
              </a:r>
              <a:endParaRPr lang="en-GB" sz="1400" dirty="0">
                <a:latin typeface="Times New Roman" pitchFamily="18" charset="0"/>
                <a:cs typeface="Times New Roman" pitchFamily="18" charset="0"/>
              </a:endParaRPr>
            </a:p>
            <a:p>
              <a:pPr>
                <a:spcBef>
                  <a:spcPct val="10000"/>
                </a:spcBef>
                <a:spcAft>
                  <a:spcPct val="10000"/>
                </a:spcAft>
                <a:buFontTx/>
                <a:buChar char="•"/>
              </a:pPr>
              <a:r>
                <a:rPr lang="en-GB" sz="1400" dirty="0">
                  <a:latin typeface="Times New Roman" pitchFamily="18" charset="0"/>
                  <a:cs typeface="Times New Roman" pitchFamily="18" charset="0"/>
                </a:rPr>
                <a:t> </a:t>
              </a:r>
              <a:r>
                <a:rPr lang="en-GB" sz="1400" dirty="0" smtClean="0">
                  <a:latin typeface="Times New Roman" pitchFamily="18" charset="0"/>
                  <a:cs typeface="Times New Roman" pitchFamily="18" charset="0"/>
                </a:rPr>
                <a:t>creation of new basemaps</a:t>
              </a:r>
              <a:endParaRPr lang="en-GB" sz="1400" dirty="0">
                <a:latin typeface="Times New Roman" pitchFamily="18" charset="0"/>
                <a:cs typeface="Times New Roman" pitchFamily="18" charset="0"/>
              </a:endParaRPr>
            </a:p>
            <a:p>
              <a:pPr>
                <a:spcBef>
                  <a:spcPct val="10000"/>
                </a:spcBef>
                <a:spcAft>
                  <a:spcPct val="10000"/>
                </a:spcAft>
                <a:buFontTx/>
                <a:buChar char="•"/>
              </a:pPr>
              <a:r>
                <a:rPr lang="en-GB" sz="1400" dirty="0">
                  <a:latin typeface="Times New Roman" pitchFamily="18" charset="0"/>
                  <a:cs typeface="Times New Roman" pitchFamily="18" charset="0"/>
                </a:rPr>
                <a:t> </a:t>
              </a:r>
              <a:r>
                <a:rPr lang="en-GB" sz="1400" dirty="0" smtClean="0">
                  <a:latin typeface="Times New Roman" pitchFamily="18" charset="0"/>
                  <a:cs typeface="Times New Roman" pitchFamily="18" charset="0"/>
                </a:rPr>
                <a:t>integration of all data in a national system</a:t>
              </a:r>
            </a:p>
            <a:p>
              <a:pPr>
                <a:spcBef>
                  <a:spcPct val="10000"/>
                </a:spcBef>
                <a:spcAft>
                  <a:spcPct val="10000"/>
                </a:spcAft>
                <a:buFontTx/>
                <a:buChar char="•"/>
              </a:pPr>
              <a:r>
                <a:rPr lang="en-GB" sz="1400" dirty="0" smtClean="0">
                  <a:latin typeface="Times New Roman" pitchFamily="18" charset="0"/>
                  <a:cs typeface="Times New Roman" pitchFamily="18" charset="0"/>
                </a:rPr>
                <a:t> creation of data exchange security protocols</a:t>
              </a:r>
            </a:p>
            <a:p>
              <a:pPr>
                <a:spcBef>
                  <a:spcPct val="10000"/>
                </a:spcBef>
                <a:spcAft>
                  <a:spcPct val="10000"/>
                </a:spcAft>
                <a:buFontTx/>
                <a:buChar char="•"/>
              </a:pPr>
              <a:r>
                <a:rPr lang="en-GB" sz="1400" dirty="0" smtClean="0">
                  <a:latin typeface="Times New Roman" pitchFamily="18" charset="0"/>
                  <a:cs typeface="Times New Roman" pitchFamily="18" charset="0"/>
                </a:rPr>
                <a:t> building of infrastructure</a:t>
              </a:r>
            </a:p>
            <a:p>
              <a:pPr>
                <a:spcBef>
                  <a:spcPct val="10000"/>
                </a:spcBef>
                <a:spcAft>
                  <a:spcPct val="10000"/>
                </a:spcAft>
                <a:buFontTx/>
                <a:buChar char="•"/>
              </a:pPr>
              <a:r>
                <a:rPr lang="en-GB" sz="1400" dirty="0" smtClean="0">
                  <a:latin typeface="Times New Roman" pitchFamily="18" charset="0"/>
                  <a:cs typeface="Times New Roman" pitchFamily="18" charset="0"/>
                </a:rPr>
                <a:t> training of experts</a:t>
              </a:r>
              <a:endParaRPr lang="en-US" sz="1600" dirty="0">
                <a:latin typeface="Times New Roman" pitchFamily="18" charset="0"/>
                <a:cs typeface="Times New Roman" pitchFamily="18" charset="0"/>
              </a:endParaRPr>
            </a:p>
          </p:txBody>
        </p:sp>
      </p:grpSp>
      <p:sp>
        <p:nvSpPr>
          <p:cNvPr id="9" name="Line 7"/>
          <p:cNvSpPr>
            <a:spLocks noChangeShapeType="1"/>
          </p:cNvSpPr>
          <p:nvPr/>
        </p:nvSpPr>
        <p:spPr bwMode="auto">
          <a:xfrm flipV="1">
            <a:off x="4067944" y="4940002"/>
            <a:ext cx="656456" cy="1166"/>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a:lstStyle/>
          <a:p>
            <a:endParaRPr lang="en-US">
              <a:latin typeface="Times New Roman" pitchFamily="18" charset="0"/>
              <a:cs typeface="Times New Roman" pitchFamily="18" charset="0"/>
            </a:endParaRPr>
          </a:p>
        </p:txBody>
      </p:sp>
      <p:sp>
        <p:nvSpPr>
          <p:cNvPr id="13" name="Rectangle 12"/>
          <p:cNvSpPr>
            <a:spLocks noChangeArrowheads="1"/>
          </p:cNvSpPr>
          <p:nvPr/>
        </p:nvSpPr>
        <p:spPr bwMode="auto">
          <a:xfrm>
            <a:off x="395288" y="158750"/>
            <a:ext cx="1808508" cy="400110"/>
          </a:xfrm>
          <a:prstGeom prst="rect">
            <a:avLst/>
          </a:prstGeom>
          <a:noFill/>
          <a:ln w="9525" algn="ctr">
            <a:noFill/>
            <a:miter lim="800000"/>
            <a:headEnd/>
            <a:tailEnd/>
          </a:ln>
          <a:effectLst/>
        </p:spPr>
        <p:txBody>
          <a:bodyPr wrap="none">
            <a:spAutoFit/>
          </a:bodyPr>
          <a:lstStyle/>
          <a:p>
            <a:r>
              <a:rPr lang="en-US" sz="2000" b="1" dirty="0" smtClean="0">
                <a:solidFill>
                  <a:schemeClr val="accent2"/>
                </a:solidFill>
              </a:rPr>
              <a:t>The Situation</a:t>
            </a:r>
          </a:p>
        </p:txBody>
      </p:sp>
    </p:spTree>
    <p:extLst>
      <p:ext uri="{BB962C8B-B14F-4D97-AF65-F5344CB8AC3E}">
        <p14:creationId xmlns:p14="http://schemas.microsoft.com/office/powerpoint/2010/main" val="215044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elimara ps.jpg"/>
          <p:cNvPicPr>
            <a:picLocks noChangeAspect="1"/>
          </p:cNvPicPr>
          <p:nvPr/>
        </p:nvPicPr>
        <p:blipFill>
          <a:blip r:embed="rId2" cstate="print">
            <a:grayscl/>
          </a:blip>
          <a:stretch>
            <a:fillRect/>
          </a:stretch>
        </p:blipFill>
        <p:spPr>
          <a:xfrm>
            <a:off x="5004048" y="762000"/>
            <a:ext cx="4355976" cy="5595370"/>
          </a:xfrm>
          <a:prstGeom prst="rect">
            <a:avLst/>
          </a:prstGeom>
        </p:spPr>
      </p:pic>
      <p:sp>
        <p:nvSpPr>
          <p:cNvPr id="5" name="Rectangle 4"/>
          <p:cNvSpPr txBox="1">
            <a:spLocks noChangeArrowheads="1"/>
          </p:cNvSpPr>
          <p:nvPr/>
        </p:nvSpPr>
        <p:spPr bwMode="auto">
          <a:xfrm>
            <a:off x="207291" y="172237"/>
            <a:ext cx="7848600" cy="6492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33400" marR="0" lvl="0" indent="-533400" algn="l" defTabSz="914400" rtl="0" eaLnBrk="1" fontAlgn="base" latinLnBrk="0" hangingPunct="1">
              <a:lnSpc>
                <a:spcPct val="100000"/>
              </a:lnSpc>
              <a:spcBef>
                <a:spcPct val="20000"/>
              </a:spcBef>
              <a:spcAft>
                <a:spcPct val="0"/>
              </a:spcAft>
              <a:buClrTx/>
              <a:buSzTx/>
              <a:buFontTx/>
              <a:buNone/>
              <a:tabLst/>
              <a:defRPr/>
            </a:pPr>
            <a:r>
              <a:rPr lang="en-US" sz="2000" b="1" dirty="0">
                <a:solidFill>
                  <a:schemeClr val="accent2"/>
                </a:solidFill>
              </a:rPr>
              <a:t>The Operational Aspects</a:t>
            </a:r>
          </a:p>
        </p:txBody>
      </p:sp>
      <p:sp>
        <p:nvSpPr>
          <p:cNvPr id="6" name="Text Box 3"/>
          <p:cNvSpPr txBox="1">
            <a:spLocks noChangeArrowheads="1"/>
          </p:cNvSpPr>
          <p:nvPr/>
        </p:nvSpPr>
        <p:spPr bwMode="auto">
          <a:xfrm>
            <a:off x="214282" y="1643050"/>
            <a:ext cx="6495256" cy="4327338"/>
          </a:xfrm>
          <a:prstGeom prst="rect">
            <a:avLst/>
          </a:prstGeom>
          <a:noFill/>
          <a:ln w="9525">
            <a:noFill/>
            <a:miter lim="800000"/>
            <a:headEnd/>
            <a:tailEnd/>
          </a:ln>
        </p:spPr>
        <p:txBody>
          <a:bodyPr wrap="square">
            <a:spAutoFit/>
          </a:bodyPr>
          <a:lstStyle/>
          <a:p>
            <a:pPr marL="609600" indent="-609600">
              <a:spcBef>
                <a:spcPct val="20000"/>
              </a:spcBef>
              <a:buFontTx/>
              <a:buChar char="•"/>
            </a:pPr>
            <a:r>
              <a:rPr lang="en-US" sz="1600" dirty="0" smtClean="0">
                <a:solidFill>
                  <a:srgbClr val="333399"/>
                </a:solidFill>
                <a:latin typeface="Times New Roman" pitchFamily="18" charset="0"/>
                <a:cs typeface="Times New Roman" pitchFamily="18" charset="0"/>
              </a:rPr>
              <a:t>Operational Issues emanating from Entities Representatives</a:t>
            </a:r>
            <a:endParaRPr lang="en-GB" sz="1600" dirty="0" smtClean="0">
              <a:solidFill>
                <a:srgbClr val="333399"/>
              </a:solidFill>
              <a:latin typeface="Times New Roman" pitchFamily="18" charset="0"/>
              <a:cs typeface="Times New Roman" pitchFamily="18" charset="0"/>
            </a:endParaRPr>
          </a:p>
          <a:p>
            <a:pPr marL="609600" indent="-609600">
              <a:spcBef>
                <a:spcPct val="20000"/>
              </a:spcBef>
              <a:buFontTx/>
              <a:buChar char="•"/>
            </a:pPr>
            <a:endParaRPr lang="en-GB" sz="1600" dirty="0" smtClean="0">
              <a:solidFill>
                <a:srgbClr val="333399"/>
              </a:solidFill>
              <a:latin typeface="Times New Roman" pitchFamily="18" charset="0"/>
              <a:cs typeface="Times New Roman" pitchFamily="18" charset="0"/>
            </a:endParaRPr>
          </a:p>
          <a:p>
            <a:pPr lvl="2">
              <a:buFont typeface="Arial" pitchFamily="34" charset="0"/>
              <a:buChar char="•"/>
            </a:pPr>
            <a:r>
              <a:rPr lang="en-US" sz="1600" dirty="0" smtClean="0">
                <a:solidFill>
                  <a:schemeClr val="accent2">
                    <a:lumMod val="50000"/>
                  </a:schemeClr>
                </a:solidFill>
                <a:latin typeface="Times New Roman" pitchFamily="18" charset="0"/>
                <a:cs typeface="Times New Roman" pitchFamily="18" charset="0"/>
              </a:rPr>
              <a:t>  To identify the current datasets pertaining to GI</a:t>
            </a:r>
          </a:p>
          <a:p>
            <a:pPr lvl="2"/>
            <a:endParaRPr lang="en-US" sz="1600" dirty="0" smtClean="0">
              <a:solidFill>
                <a:schemeClr val="accent2">
                  <a:lumMod val="50000"/>
                </a:schemeClr>
              </a:solidFill>
              <a:latin typeface="Times New Roman" pitchFamily="18" charset="0"/>
              <a:cs typeface="Times New Roman" pitchFamily="18" charset="0"/>
            </a:endParaRPr>
          </a:p>
          <a:p>
            <a:pPr lvl="2">
              <a:buFont typeface="Arial" pitchFamily="34" charset="0"/>
              <a:buChar char="•"/>
            </a:pPr>
            <a:r>
              <a:rPr lang="en-US" sz="1600" dirty="0" smtClean="0">
                <a:solidFill>
                  <a:schemeClr val="accent2">
                    <a:lumMod val="50000"/>
                  </a:schemeClr>
                </a:solidFill>
                <a:latin typeface="Times New Roman" pitchFamily="18" charset="0"/>
                <a:cs typeface="Times New Roman" pitchFamily="18" charset="0"/>
              </a:rPr>
              <a:t>  To list critical datasets that are crucial for integrative  </a:t>
            </a:r>
          </a:p>
          <a:p>
            <a:pPr lvl="2"/>
            <a:r>
              <a:rPr lang="en-US" sz="1600" dirty="0" smtClean="0">
                <a:solidFill>
                  <a:schemeClr val="accent2">
                    <a:lumMod val="50000"/>
                  </a:schemeClr>
                </a:solidFill>
                <a:latin typeface="Times New Roman" pitchFamily="18" charset="0"/>
                <a:cs typeface="Times New Roman" pitchFamily="18" charset="0"/>
              </a:rPr>
              <a:t>    purposes (as per above)</a:t>
            </a:r>
          </a:p>
          <a:p>
            <a:pPr lvl="2"/>
            <a:endParaRPr lang="en-US" sz="1600" dirty="0" smtClean="0">
              <a:solidFill>
                <a:schemeClr val="accent2">
                  <a:lumMod val="50000"/>
                </a:schemeClr>
              </a:solidFill>
              <a:latin typeface="Times New Roman" pitchFamily="18" charset="0"/>
              <a:cs typeface="Times New Roman" pitchFamily="18" charset="0"/>
            </a:endParaRPr>
          </a:p>
          <a:p>
            <a:pPr lvl="2">
              <a:buFont typeface="Arial" pitchFamily="34" charset="0"/>
              <a:buChar char="•"/>
            </a:pPr>
            <a:r>
              <a:rPr lang="en-US" sz="1600" dirty="0" smtClean="0">
                <a:solidFill>
                  <a:schemeClr val="accent2">
                    <a:lumMod val="50000"/>
                  </a:schemeClr>
                </a:solidFill>
                <a:latin typeface="Times New Roman" pitchFamily="18" charset="0"/>
                <a:cs typeface="Times New Roman" pitchFamily="18" charset="0"/>
              </a:rPr>
              <a:t>  To highlight the necessity of sourcing and creating datasets </a:t>
            </a:r>
          </a:p>
          <a:p>
            <a:pPr lvl="2"/>
            <a:r>
              <a:rPr lang="en-US" sz="1600" dirty="0" smtClean="0">
                <a:solidFill>
                  <a:schemeClr val="accent2">
                    <a:lumMod val="50000"/>
                  </a:schemeClr>
                </a:solidFill>
                <a:latin typeface="Times New Roman" pitchFamily="18" charset="0"/>
                <a:cs typeface="Times New Roman" pitchFamily="18" charset="0"/>
              </a:rPr>
              <a:t>    from a non-spatial to spatial format </a:t>
            </a:r>
          </a:p>
          <a:p>
            <a:pPr lvl="2">
              <a:buFont typeface="Arial" pitchFamily="34" charset="0"/>
              <a:buChar char="•"/>
            </a:pPr>
            <a:endParaRPr lang="en-US" sz="1600" dirty="0" smtClean="0">
              <a:solidFill>
                <a:schemeClr val="accent2">
                  <a:lumMod val="50000"/>
                </a:schemeClr>
              </a:solidFill>
              <a:latin typeface="Times New Roman" pitchFamily="18" charset="0"/>
              <a:cs typeface="Times New Roman" pitchFamily="18" charset="0"/>
            </a:endParaRPr>
          </a:p>
          <a:p>
            <a:pPr lvl="2">
              <a:buFont typeface="Arial" pitchFamily="34" charset="0"/>
              <a:buChar char="•"/>
            </a:pPr>
            <a:r>
              <a:rPr lang="en-US" sz="1600" dirty="0" smtClean="0">
                <a:solidFill>
                  <a:schemeClr val="accent2">
                    <a:lumMod val="50000"/>
                  </a:schemeClr>
                </a:solidFill>
                <a:latin typeface="Times New Roman" pitchFamily="18" charset="0"/>
                <a:cs typeface="Times New Roman" pitchFamily="18" charset="0"/>
              </a:rPr>
              <a:t>  To identify current and essential (but not present) knowledge </a:t>
            </a:r>
          </a:p>
          <a:p>
            <a:pPr lvl="2"/>
            <a:r>
              <a:rPr lang="en-US" sz="1600" dirty="0" smtClean="0">
                <a:solidFill>
                  <a:schemeClr val="accent2">
                    <a:lumMod val="50000"/>
                  </a:schemeClr>
                </a:solidFill>
                <a:latin typeface="Times New Roman" pitchFamily="18" charset="0"/>
                <a:cs typeface="Times New Roman" pitchFamily="18" charset="0"/>
              </a:rPr>
              <a:t>    and skills within each entity responsible for GI inclusive of </a:t>
            </a:r>
          </a:p>
          <a:p>
            <a:pPr lvl="2"/>
            <a:r>
              <a:rPr lang="en-US" sz="1600" dirty="0" smtClean="0">
                <a:solidFill>
                  <a:schemeClr val="accent2">
                    <a:lumMod val="50000"/>
                  </a:schemeClr>
                </a:solidFill>
                <a:latin typeface="Times New Roman" pitchFamily="18" charset="0"/>
                <a:cs typeface="Times New Roman" pitchFamily="18" charset="0"/>
              </a:rPr>
              <a:t>    </a:t>
            </a:r>
            <a:r>
              <a:rPr lang="en-US" sz="1600" dirty="0" err="1" smtClean="0">
                <a:solidFill>
                  <a:schemeClr val="accent2">
                    <a:lumMod val="50000"/>
                  </a:schemeClr>
                </a:solidFill>
                <a:latin typeface="Times New Roman" pitchFamily="18" charset="0"/>
                <a:cs typeface="Times New Roman" pitchFamily="18" charset="0"/>
              </a:rPr>
              <a:t>parastatal</a:t>
            </a:r>
            <a:r>
              <a:rPr lang="en-US" sz="1600" dirty="0" smtClean="0">
                <a:solidFill>
                  <a:schemeClr val="accent2">
                    <a:lumMod val="50000"/>
                  </a:schemeClr>
                </a:solidFill>
                <a:latin typeface="Times New Roman" pitchFamily="18" charset="0"/>
                <a:cs typeface="Times New Roman" pitchFamily="18" charset="0"/>
              </a:rPr>
              <a:t> and other governmental entities </a:t>
            </a:r>
          </a:p>
          <a:p>
            <a:pPr lvl="2"/>
            <a:endParaRPr lang="en-US" sz="1600" dirty="0" smtClean="0">
              <a:solidFill>
                <a:schemeClr val="accent2">
                  <a:lumMod val="50000"/>
                </a:schemeClr>
              </a:solidFill>
              <a:latin typeface="Times New Roman" pitchFamily="18" charset="0"/>
              <a:cs typeface="Times New Roman" pitchFamily="18" charset="0"/>
            </a:endParaRPr>
          </a:p>
          <a:p>
            <a:pPr lvl="2">
              <a:buFont typeface="Arial" pitchFamily="34" charset="0"/>
              <a:buChar char="•"/>
            </a:pPr>
            <a:r>
              <a:rPr lang="en-US" sz="1600" dirty="0" smtClean="0">
                <a:solidFill>
                  <a:schemeClr val="accent2">
                    <a:lumMod val="50000"/>
                  </a:schemeClr>
                </a:solidFill>
                <a:latin typeface="Times New Roman" pitchFamily="18" charset="0"/>
                <a:cs typeface="Times New Roman" pitchFamily="18" charset="0"/>
              </a:rPr>
              <a:t>  To identify current processes/methodologies that are in place </a:t>
            </a:r>
          </a:p>
          <a:p>
            <a:pPr lvl="2"/>
            <a:r>
              <a:rPr lang="en-US" sz="1600" dirty="0" smtClean="0">
                <a:solidFill>
                  <a:schemeClr val="accent2">
                    <a:lumMod val="50000"/>
                  </a:schemeClr>
                </a:solidFill>
                <a:latin typeface="Times New Roman" pitchFamily="18" charset="0"/>
                <a:cs typeface="Times New Roman" pitchFamily="18" charset="0"/>
              </a:rPr>
              <a:t>    and to aid the application and implementation process to  </a:t>
            </a:r>
          </a:p>
          <a:p>
            <a:pPr lvl="2"/>
            <a:r>
              <a:rPr lang="en-US" sz="1600" dirty="0" smtClean="0">
                <a:solidFill>
                  <a:schemeClr val="accent2">
                    <a:lumMod val="50000"/>
                  </a:schemeClr>
                </a:solidFill>
                <a:latin typeface="Times New Roman" pitchFamily="18" charset="0"/>
                <a:cs typeface="Times New Roman" pitchFamily="18" charset="0"/>
              </a:rPr>
              <a:t>    identify, align, streamline and implement integration</a:t>
            </a:r>
            <a:endParaRPr lang="en-GB" sz="1600" dirty="0" smtClean="0">
              <a:solidFill>
                <a:srgbClr val="333399"/>
              </a:solidFill>
              <a:latin typeface="Times New Roman" pitchFamily="18" charset="0"/>
              <a:cs typeface="Times New Roman" pitchFamily="18" charset="0"/>
            </a:endParaRPr>
          </a:p>
        </p:txBody>
      </p:sp>
    </p:spTree>
    <p:extLst>
      <p:ext uri="{BB962C8B-B14F-4D97-AF65-F5344CB8AC3E}">
        <p14:creationId xmlns:p14="http://schemas.microsoft.com/office/powerpoint/2010/main" val="239270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273"/>
            <a:ext cx="2364750" cy="400110"/>
          </a:xfrm>
          <a:noFill/>
          <a:ln w="9525" algn="ctr">
            <a:noFill/>
            <a:miter lim="800000"/>
            <a:headEnd/>
            <a:tailEnd/>
          </a:ln>
          <a:effectLst/>
        </p:spPr>
        <p:txBody>
          <a:bodyPr wrap="none">
            <a:spAutoFit/>
          </a:bodyPr>
          <a:lstStyle/>
          <a:p>
            <a:pPr algn="l"/>
            <a:r>
              <a:rPr lang="en-GB" sz="2000" b="1" kern="1200" dirty="0">
                <a:solidFill>
                  <a:schemeClr val="accent2"/>
                </a:solidFill>
                <a:latin typeface="Arial" charset="0"/>
                <a:ea typeface="+mn-ea"/>
                <a:cs typeface="+mn-cs"/>
              </a:rPr>
              <a:t>The Scope: 5+1+2</a:t>
            </a:r>
          </a:p>
        </p:txBody>
      </p:sp>
      <p:sp>
        <p:nvSpPr>
          <p:cNvPr id="3" name="Content Placeholder 2"/>
          <p:cNvSpPr>
            <a:spLocks noGrp="1"/>
          </p:cNvSpPr>
          <p:nvPr>
            <p:ph sz="quarter" idx="1"/>
          </p:nvPr>
        </p:nvSpPr>
        <p:spPr>
          <a:xfrm>
            <a:off x="457200" y="1143000"/>
            <a:ext cx="8229600" cy="4525963"/>
          </a:xfrm>
        </p:spPr>
        <p:txBody>
          <a:bodyPr>
            <a:normAutofit fontScale="92500" lnSpcReduction="20000"/>
          </a:bodyPr>
          <a:lstStyle/>
          <a:p>
            <a:endParaRPr lang="en-US" sz="1800" dirty="0" smtClean="0">
              <a:solidFill>
                <a:schemeClr val="accent2"/>
              </a:solidFill>
              <a:latin typeface="Times New Roman" pitchFamily="18" charset="0"/>
              <a:cs typeface="Times New Roman" pitchFamily="18" charset="0"/>
            </a:endParaRPr>
          </a:p>
          <a:p>
            <a:r>
              <a:rPr lang="en-US" sz="1800" dirty="0" smtClean="0">
                <a:solidFill>
                  <a:schemeClr val="accent2">
                    <a:lumMod val="50000"/>
                  </a:schemeClr>
                </a:solidFill>
                <a:latin typeface="Times New Roman" pitchFamily="18" charset="0"/>
                <a:cs typeface="Times New Roman" pitchFamily="18" charset="0"/>
              </a:rPr>
              <a:t>To develop a national spatial data infrastructure and capacity for Malta, with the focus on </a:t>
            </a:r>
            <a:r>
              <a:rPr lang="en-US" sz="1800" u="sng" dirty="0" smtClean="0">
                <a:solidFill>
                  <a:schemeClr val="accent2">
                    <a:lumMod val="50000"/>
                  </a:schemeClr>
                </a:solidFill>
                <a:latin typeface="Times New Roman" pitchFamily="18" charset="0"/>
                <a:cs typeface="Times New Roman" pitchFamily="18" charset="0"/>
              </a:rPr>
              <a:t>5+1+2 main themes</a:t>
            </a:r>
            <a:r>
              <a:rPr lang="en-US" sz="1800" dirty="0" smtClean="0">
                <a:solidFill>
                  <a:schemeClr val="accent2">
                    <a:lumMod val="50000"/>
                  </a:schemeClr>
                </a:solidFill>
                <a:latin typeface="Times New Roman" pitchFamily="18" charset="0"/>
                <a:cs typeface="Times New Roman" pitchFamily="18" charset="0"/>
              </a:rPr>
              <a:t>:</a:t>
            </a:r>
          </a:p>
          <a:p>
            <a:endParaRPr lang="en-US" sz="1800" dirty="0" smtClean="0">
              <a:solidFill>
                <a:schemeClr val="accent2">
                  <a:lumMod val="50000"/>
                </a:schemeClr>
              </a:solidFill>
              <a:latin typeface="Times New Roman" pitchFamily="18" charset="0"/>
              <a:cs typeface="Times New Roman" pitchFamily="18" charset="0"/>
            </a:endParaRPr>
          </a:p>
          <a:p>
            <a:pPr lvl="1"/>
            <a:r>
              <a:rPr lang="en-US" sz="1800" dirty="0" smtClean="0">
                <a:solidFill>
                  <a:schemeClr val="accent2">
                    <a:lumMod val="50000"/>
                  </a:schemeClr>
                </a:solidFill>
                <a:latin typeface="Times New Roman" pitchFamily="18" charset="0"/>
                <a:cs typeface="Times New Roman" pitchFamily="18" charset="0"/>
              </a:rPr>
              <a:t>Developing a new Basemap for the Maltese Islands</a:t>
            </a:r>
          </a:p>
          <a:p>
            <a:pPr lvl="1"/>
            <a:r>
              <a:rPr lang="en-US" sz="1800" dirty="0" smtClean="0">
                <a:solidFill>
                  <a:schemeClr val="accent2">
                    <a:lumMod val="50000"/>
                  </a:schemeClr>
                </a:solidFill>
                <a:latin typeface="Times New Roman" pitchFamily="18" charset="0"/>
                <a:cs typeface="Times New Roman" pitchFamily="18" charset="0"/>
              </a:rPr>
              <a:t>Aligning all spatial data in a common projection (removing the current truncated data system)</a:t>
            </a:r>
          </a:p>
          <a:p>
            <a:pPr lvl="1"/>
            <a:r>
              <a:rPr lang="en-US" sz="1800" dirty="0" smtClean="0">
                <a:solidFill>
                  <a:schemeClr val="accent2">
                    <a:lumMod val="50000"/>
                  </a:schemeClr>
                </a:solidFill>
                <a:latin typeface="Times New Roman" pitchFamily="18" charset="0"/>
                <a:cs typeface="Times New Roman" pitchFamily="18" charset="0"/>
              </a:rPr>
              <a:t>Creating an online dissemination and analysis spatial information system</a:t>
            </a:r>
          </a:p>
          <a:p>
            <a:pPr lvl="1"/>
            <a:r>
              <a:rPr lang="en-US" sz="1800" dirty="0" smtClean="0">
                <a:solidFill>
                  <a:schemeClr val="accent2">
                    <a:lumMod val="50000"/>
                  </a:schemeClr>
                </a:solidFill>
                <a:latin typeface="Times New Roman" pitchFamily="18" charset="0"/>
                <a:cs typeface="Times New Roman" pitchFamily="18" charset="0"/>
              </a:rPr>
              <a:t>Building the necessary infrastructure to enable the entire data cycle (design-input-analysis-output-reporting)</a:t>
            </a:r>
          </a:p>
          <a:p>
            <a:pPr lvl="1"/>
            <a:r>
              <a:rPr lang="en-US" sz="1800" dirty="0" smtClean="0">
                <a:solidFill>
                  <a:schemeClr val="accent2">
                    <a:lumMod val="50000"/>
                  </a:schemeClr>
                </a:solidFill>
                <a:latin typeface="Times New Roman" pitchFamily="18" charset="0"/>
                <a:cs typeface="Times New Roman" pitchFamily="18" charset="0"/>
              </a:rPr>
              <a:t>Building the necessary infrastructure to future preparedness</a:t>
            </a:r>
          </a:p>
          <a:p>
            <a:pPr lvl="1"/>
            <a:endParaRPr lang="en-US" sz="1800" dirty="0" smtClean="0">
              <a:solidFill>
                <a:schemeClr val="accent2">
                  <a:lumMod val="50000"/>
                </a:schemeClr>
              </a:solidFill>
              <a:latin typeface="Times New Roman" pitchFamily="18" charset="0"/>
              <a:cs typeface="Times New Roman" pitchFamily="18" charset="0"/>
            </a:endParaRPr>
          </a:p>
          <a:p>
            <a:pPr lvl="1"/>
            <a:r>
              <a:rPr lang="en-US" sz="1800" dirty="0" smtClean="0">
                <a:solidFill>
                  <a:schemeClr val="accent2">
                    <a:lumMod val="50000"/>
                  </a:schemeClr>
                </a:solidFill>
                <a:latin typeface="Times New Roman" pitchFamily="18" charset="0"/>
                <a:cs typeface="Times New Roman" pitchFamily="18" charset="0"/>
              </a:rPr>
              <a:t>Building human capacity in the spatial themes</a:t>
            </a:r>
          </a:p>
          <a:p>
            <a:pPr lvl="1"/>
            <a:endParaRPr lang="en-US" sz="1800" dirty="0" smtClean="0">
              <a:solidFill>
                <a:schemeClr val="accent2">
                  <a:lumMod val="50000"/>
                </a:schemeClr>
              </a:solidFill>
              <a:latin typeface="Times New Roman" pitchFamily="18" charset="0"/>
              <a:cs typeface="Times New Roman" pitchFamily="18" charset="0"/>
            </a:endParaRPr>
          </a:p>
          <a:p>
            <a:pPr lvl="1"/>
            <a:r>
              <a:rPr lang="en-US" sz="1800" dirty="0" smtClean="0">
                <a:solidFill>
                  <a:schemeClr val="accent2">
                    <a:lumMod val="50000"/>
                  </a:schemeClr>
                </a:solidFill>
                <a:latin typeface="Times New Roman" pitchFamily="18" charset="0"/>
                <a:cs typeface="Times New Roman" pitchFamily="18" charset="0"/>
              </a:rPr>
              <a:t>Adhering to the INSPIRE Directive and relevant legislation</a:t>
            </a:r>
          </a:p>
          <a:p>
            <a:pPr lvl="1"/>
            <a:r>
              <a:rPr lang="en-US" sz="1800" dirty="0" smtClean="0">
                <a:solidFill>
                  <a:schemeClr val="accent2">
                    <a:lumMod val="50000"/>
                  </a:schemeClr>
                </a:solidFill>
                <a:latin typeface="Times New Roman" pitchFamily="18" charset="0"/>
                <a:cs typeface="Times New Roman" pitchFamily="18" charset="0"/>
              </a:rPr>
              <a:t>Creating a series of protocols that enable the free exchange of data and knowledge across the entities</a:t>
            </a:r>
          </a:p>
          <a:p>
            <a:pPr lvl="1">
              <a:buNone/>
            </a:pPr>
            <a:endParaRPr lang="en-US" sz="1800" dirty="0" smtClean="0">
              <a:solidFill>
                <a:schemeClr val="accent2">
                  <a:lumMod val="50000"/>
                </a:schemeClr>
              </a:solidFill>
              <a:latin typeface="Times New Roman" pitchFamily="18" charset="0"/>
              <a:cs typeface="Times New Roman" pitchFamily="18" charset="0"/>
            </a:endParaRPr>
          </a:p>
          <a:p>
            <a:endParaRPr lang="en-GB" sz="1800" dirty="0" smtClean="0">
              <a:solidFill>
                <a:srgbClr val="FF9900"/>
              </a:solidFill>
              <a:latin typeface="Times New Roman" pitchFamily="18" charset="0"/>
              <a:cs typeface="Times New Roman" pitchFamily="18" charset="0"/>
            </a:endParaRPr>
          </a:p>
        </p:txBody>
      </p:sp>
      <p:pic>
        <p:nvPicPr>
          <p:cNvPr id="4" name="Picture 3" descr="gzejjer.jpg"/>
          <p:cNvPicPr>
            <a:picLocks noChangeAspect="1"/>
          </p:cNvPicPr>
          <p:nvPr/>
        </p:nvPicPr>
        <p:blipFill>
          <a:blip r:embed="rId2" cstate="print"/>
          <a:stretch>
            <a:fillRect/>
          </a:stretch>
        </p:blipFill>
        <p:spPr>
          <a:xfrm>
            <a:off x="7467600" y="5867400"/>
            <a:ext cx="1466461" cy="781050"/>
          </a:xfrm>
          <a:prstGeom prst="rect">
            <a:avLst/>
          </a:prstGeom>
        </p:spPr>
      </p:pic>
    </p:spTree>
    <p:extLst>
      <p:ext uri="{BB962C8B-B14F-4D97-AF65-F5344CB8AC3E}">
        <p14:creationId xmlns:p14="http://schemas.microsoft.com/office/powerpoint/2010/main" val="40470305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gne.jpg"/>
          <p:cNvPicPr>
            <a:picLocks noChangeAspect="1"/>
          </p:cNvPicPr>
          <p:nvPr/>
        </p:nvPicPr>
        <p:blipFill>
          <a:blip r:embed="rId2" cstate="print"/>
          <a:stretch>
            <a:fillRect/>
          </a:stretch>
        </p:blipFill>
        <p:spPr>
          <a:xfrm>
            <a:off x="-1620688" y="1268760"/>
            <a:ext cx="5362575" cy="501967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 name="Text Box 3"/>
          <p:cNvSpPr txBox="1">
            <a:spLocks noChangeArrowheads="1"/>
          </p:cNvSpPr>
          <p:nvPr/>
        </p:nvSpPr>
        <p:spPr bwMode="auto">
          <a:xfrm>
            <a:off x="3923928" y="1340768"/>
            <a:ext cx="4896544" cy="738664"/>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Tx/>
              <a:buAutoNum type="arabicParenBoth"/>
            </a:pPr>
            <a:r>
              <a:rPr lang="en-GB" sz="1400" b="1" dirty="0" smtClean="0">
                <a:solidFill>
                  <a:srgbClr val="C00000"/>
                </a:solidFill>
                <a:latin typeface="Times New Roman" pitchFamily="18" charset="0"/>
                <a:cs typeface="Times New Roman" pitchFamily="18" charset="0"/>
              </a:rPr>
              <a:t>Strategy for National Spatial Data Integration</a:t>
            </a:r>
            <a:r>
              <a:rPr lang="en-GB" sz="1400" dirty="0" smtClean="0">
                <a:solidFill>
                  <a:schemeClr val="accent2">
                    <a:lumMod val="75000"/>
                  </a:schemeClr>
                </a:solidFill>
                <a:latin typeface="Times New Roman" pitchFamily="18" charset="0"/>
                <a:cs typeface="Times New Roman" pitchFamily="18" charset="0"/>
              </a:rPr>
              <a:t> across the spectrum of governmental entities. Creation of inventory, metadata, lineages, protocols, legislation, software options...</a:t>
            </a:r>
            <a:endParaRPr lang="en-GB" sz="1400" dirty="0">
              <a:solidFill>
                <a:schemeClr val="accent2">
                  <a:lumMod val="75000"/>
                </a:schemeClr>
              </a:solidFill>
              <a:latin typeface="Times New Roman" pitchFamily="18" charset="0"/>
              <a:cs typeface="Times New Roman" pitchFamily="18" charset="0"/>
            </a:endParaRPr>
          </a:p>
        </p:txBody>
      </p:sp>
      <p:sp>
        <p:nvSpPr>
          <p:cNvPr id="7" name="Text Box 3"/>
          <p:cNvSpPr txBox="1">
            <a:spLocks noChangeArrowheads="1"/>
          </p:cNvSpPr>
          <p:nvPr/>
        </p:nvSpPr>
        <p:spPr bwMode="auto">
          <a:xfrm>
            <a:off x="3923928" y="2204864"/>
            <a:ext cx="4896544" cy="307777"/>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 typeface="Wingdings" pitchFamily="2" charset="2"/>
              <a:buAutoNum type="arabicParenBoth" startAt="2"/>
            </a:pPr>
            <a:r>
              <a:rPr lang="en-GB" sz="1400" b="1" dirty="0" smtClean="0">
                <a:solidFill>
                  <a:srgbClr val="C00000"/>
                </a:solidFill>
                <a:latin typeface="Times New Roman" pitchFamily="18" charset="0"/>
                <a:cs typeface="Times New Roman" pitchFamily="18" charset="0"/>
              </a:rPr>
              <a:t>Basemap </a:t>
            </a:r>
            <a:r>
              <a:rPr lang="en-GB" sz="1400" dirty="0" smtClean="0">
                <a:solidFill>
                  <a:schemeClr val="accent2">
                    <a:lumMod val="75000"/>
                  </a:schemeClr>
                </a:solidFill>
                <a:latin typeface="Times New Roman" pitchFamily="18" charset="0"/>
                <a:cs typeface="Times New Roman" pitchFamily="18" charset="0"/>
              </a:rPr>
              <a:t>creation at various scales</a:t>
            </a:r>
            <a:endParaRPr lang="en-GB" sz="1400" dirty="0">
              <a:solidFill>
                <a:schemeClr val="accent2">
                  <a:lumMod val="75000"/>
                </a:schemeClr>
              </a:solidFill>
              <a:latin typeface="Times New Roman" pitchFamily="18" charset="0"/>
              <a:cs typeface="Times New Roman" pitchFamily="18" charset="0"/>
            </a:endParaRPr>
          </a:p>
        </p:txBody>
      </p:sp>
      <p:sp>
        <p:nvSpPr>
          <p:cNvPr id="8" name="Text Box 3"/>
          <p:cNvSpPr txBox="1">
            <a:spLocks noChangeArrowheads="1"/>
          </p:cNvSpPr>
          <p:nvPr/>
        </p:nvSpPr>
        <p:spPr bwMode="auto">
          <a:xfrm>
            <a:off x="3923928" y="3717032"/>
            <a:ext cx="4896544" cy="523220"/>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 typeface="Wingdings" pitchFamily="2" charset="2"/>
              <a:buAutoNum type="arabicParenBoth" startAt="5"/>
            </a:pPr>
            <a:r>
              <a:rPr lang="en-GB" sz="1400" b="1" dirty="0" smtClean="0">
                <a:solidFill>
                  <a:srgbClr val="C00000"/>
                </a:solidFill>
                <a:latin typeface="Times New Roman" pitchFamily="18" charset="0"/>
                <a:cs typeface="Times New Roman" pitchFamily="18" charset="0"/>
              </a:rPr>
              <a:t>Acquisition of Systems </a:t>
            </a:r>
            <a:r>
              <a:rPr lang="en-GB" sz="1400" dirty="0" smtClean="0">
                <a:solidFill>
                  <a:schemeClr val="accent2">
                    <a:lumMod val="75000"/>
                  </a:schemeClr>
                </a:solidFill>
                <a:latin typeface="Times New Roman" pitchFamily="18" charset="0"/>
                <a:cs typeface="Times New Roman" pitchFamily="18" charset="0"/>
              </a:rPr>
              <a:t>for the management of spatial data (servers, workstations, software...)</a:t>
            </a:r>
            <a:endParaRPr lang="en-GB" sz="1400" dirty="0">
              <a:solidFill>
                <a:schemeClr val="accent2">
                  <a:lumMod val="75000"/>
                </a:schemeClr>
              </a:solidFill>
              <a:latin typeface="Times New Roman" pitchFamily="18" charset="0"/>
              <a:cs typeface="Times New Roman" pitchFamily="18" charset="0"/>
            </a:endParaRPr>
          </a:p>
        </p:txBody>
      </p:sp>
      <p:sp>
        <p:nvSpPr>
          <p:cNvPr id="9" name="Text Box 3"/>
          <p:cNvSpPr txBox="1">
            <a:spLocks noChangeArrowheads="1"/>
          </p:cNvSpPr>
          <p:nvPr/>
        </p:nvSpPr>
        <p:spPr bwMode="auto">
          <a:xfrm>
            <a:off x="3923928" y="5661248"/>
            <a:ext cx="4896544" cy="738664"/>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 typeface="Wingdings" pitchFamily="2" charset="2"/>
              <a:buAutoNum type="arabicParenBoth" startAt="8"/>
            </a:pPr>
            <a:r>
              <a:rPr lang="en-GB" sz="1400" b="1" dirty="0" smtClean="0">
                <a:solidFill>
                  <a:srgbClr val="C00000"/>
                </a:solidFill>
                <a:latin typeface="Times New Roman" pitchFamily="18" charset="0"/>
                <a:cs typeface="Times New Roman" pitchFamily="18" charset="0"/>
              </a:rPr>
              <a:t>Dissemination Tools</a:t>
            </a:r>
            <a:r>
              <a:rPr lang="en-GB" sz="1400" dirty="0" smtClean="0">
                <a:solidFill>
                  <a:schemeClr val="accent2">
                    <a:lumMod val="75000"/>
                  </a:schemeClr>
                </a:solidFill>
                <a:latin typeface="Times New Roman" pitchFamily="18" charset="0"/>
                <a:cs typeface="Times New Roman" pitchFamily="18" charset="0"/>
              </a:rPr>
              <a:t> for the distribution and reporting of data to the Public, Scientific Domains and EU/International Reporting.</a:t>
            </a:r>
            <a:endParaRPr lang="en-GB" sz="1400" dirty="0">
              <a:solidFill>
                <a:schemeClr val="accent2">
                  <a:lumMod val="75000"/>
                </a:schemeClr>
              </a:solidFill>
              <a:latin typeface="Times New Roman" pitchFamily="18" charset="0"/>
              <a:cs typeface="Times New Roman" pitchFamily="18" charset="0"/>
            </a:endParaRPr>
          </a:p>
        </p:txBody>
      </p:sp>
      <p:sp>
        <p:nvSpPr>
          <p:cNvPr id="10" name="Text Box 3"/>
          <p:cNvSpPr txBox="1">
            <a:spLocks noChangeArrowheads="1"/>
          </p:cNvSpPr>
          <p:nvPr/>
        </p:nvSpPr>
        <p:spPr bwMode="auto">
          <a:xfrm>
            <a:off x="3923928" y="3068960"/>
            <a:ext cx="4896544" cy="523220"/>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 typeface="Wingdings" pitchFamily="2" charset="2"/>
              <a:buAutoNum type="arabicParenBoth" startAt="4"/>
            </a:pPr>
            <a:r>
              <a:rPr lang="en-GB" sz="1400" b="1" dirty="0" smtClean="0">
                <a:solidFill>
                  <a:srgbClr val="C00000"/>
                </a:solidFill>
                <a:latin typeface="Times New Roman" pitchFamily="18" charset="0"/>
                <a:cs typeface="Times New Roman" pitchFamily="18" charset="0"/>
              </a:rPr>
              <a:t>Integrated Datasets </a:t>
            </a:r>
            <a:r>
              <a:rPr lang="en-GB" sz="1400" dirty="0" smtClean="0">
                <a:solidFill>
                  <a:schemeClr val="accent2">
                    <a:lumMod val="75000"/>
                  </a:schemeClr>
                </a:solidFill>
                <a:latin typeface="Times New Roman" pitchFamily="18" charset="0"/>
                <a:cs typeface="Times New Roman" pitchFamily="18" charset="0"/>
              </a:rPr>
              <a:t>and systems in a common format and projection</a:t>
            </a:r>
            <a:endParaRPr lang="en-GB" sz="1400" dirty="0">
              <a:solidFill>
                <a:schemeClr val="accent2">
                  <a:lumMod val="75000"/>
                </a:schemeClr>
              </a:solidFill>
              <a:latin typeface="Times New Roman" pitchFamily="18" charset="0"/>
              <a:cs typeface="Times New Roman" pitchFamily="18" charset="0"/>
            </a:endParaRPr>
          </a:p>
        </p:txBody>
      </p:sp>
      <p:sp>
        <p:nvSpPr>
          <p:cNvPr id="13" name="Text Box 3"/>
          <p:cNvSpPr txBox="1">
            <a:spLocks noChangeArrowheads="1"/>
          </p:cNvSpPr>
          <p:nvPr/>
        </p:nvSpPr>
        <p:spPr bwMode="auto">
          <a:xfrm>
            <a:off x="3923928" y="5013176"/>
            <a:ext cx="4896360" cy="523220"/>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 typeface="Wingdings" pitchFamily="2" charset="2"/>
              <a:buAutoNum type="arabicParenBoth" startAt="7"/>
            </a:pPr>
            <a:r>
              <a:rPr lang="en-GB" sz="1400" b="1" dirty="0" smtClean="0">
                <a:solidFill>
                  <a:srgbClr val="C00000"/>
                </a:solidFill>
                <a:latin typeface="Times New Roman" pitchFamily="18" charset="0"/>
                <a:cs typeface="Times New Roman" pitchFamily="18" charset="0"/>
              </a:rPr>
              <a:t>Acquisition of Equipment </a:t>
            </a:r>
            <a:r>
              <a:rPr lang="en-GB" sz="1400" dirty="0" smtClean="0">
                <a:solidFill>
                  <a:schemeClr val="accent2">
                    <a:lumMod val="75000"/>
                  </a:schemeClr>
                </a:solidFill>
                <a:latin typeface="Times New Roman" pitchFamily="18" charset="0"/>
                <a:cs typeface="Times New Roman" pitchFamily="18" charset="0"/>
              </a:rPr>
              <a:t>for future preparedness (aerial, </a:t>
            </a:r>
            <a:r>
              <a:rPr lang="en-US" sz="1400" dirty="0" smtClean="0">
                <a:solidFill>
                  <a:schemeClr val="accent2">
                    <a:lumMod val="75000"/>
                  </a:schemeClr>
                </a:solidFill>
                <a:latin typeface="Times New Roman" pitchFamily="18" charset="0"/>
                <a:cs typeface="Times New Roman" pitchFamily="18" charset="0"/>
              </a:rPr>
              <a:t>terrestrial</a:t>
            </a:r>
            <a:r>
              <a:rPr lang="en-US" sz="1400" dirty="0" smtClean="0">
                <a:solidFill>
                  <a:schemeClr val="accent2">
                    <a:lumMod val="50000"/>
                  </a:schemeClr>
                </a:solidFill>
                <a:latin typeface="Times New Roman" pitchFamily="18" charset="0"/>
                <a:cs typeface="Times New Roman" pitchFamily="18" charset="0"/>
              </a:rPr>
              <a:t> </a:t>
            </a:r>
            <a:r>
              <a:rPr lang="en-GB" sz="1400" dirty="0" smtClean="0">
                <a:solidFill>
                  <a:schemeClr val="accent2">
                    <a:lumMod val="75000"/>
                  </a:schemeClr>
                </a:solidFill>
                <a:latin typeface="Times New Roman" pitchFamily="18" charset="0"/>
                <a:cs typeface="Times New Roman" pitchFamily="18" charset="0"/>
              </a:rPr>
              <a:t>and marine technologies).</a:t>
            </a:r>
            <a:endParaRPr lang="en-GB" sz="1400" dirty="0">
              <a:solidFill>
                <a:schemeClr val="accent2">
                  <a:lumMod val="75000"/>
                </a:schemeClr>
              </a:solidFill>
              <a:latin typeface="Times New Roman" pitchFamily="18" charset="0"/>
              <a:cs typeface="Times New Roman" pitchFamily="18" charset="0"/>
            </a:endParaRPr>
          </a:p>
        </p:txBody>
      </p:sp>
      <p:sp>
        <p:nvSpPr>
          <p:cNvPr id="14" name="Text Box 3"/>
          <p:cNvSpPr txBox="1">
            <a:spLocks noChangeArrowheads="1"/>
          </p:cNvSpPr>
          <p:nvPr/>
        </p:nvSpPr>
        <p:spPr bwMode="auto">
          <a:xfrm>
            <a:off x="3923928" y="4365104"/>
            <a:ext cx="4896544" cy="523220"/>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 typeface="Wingdings" pitchFamily="2" charset="2"/>
              <a:buAutoNum type="arabicParenBoth" startAt="6"/>
            </a:pPr>
            <a:r>
              <a:rPr lang="en-GB" sz="1400" b="1" dirty="0" smtClean="0">
                <a:solidFill>
                  <a:srgbClr val="C00000"/>
                </a:solidFill>
                <a:latin typeface="Times New Roman" pitchFamily="18" charset="0"/>
                <a:cs typeface="Times New Roman" pitchFamily="18" charset="0"/>
              </a:rPr>
              <a:t>Acquisition of Analytical Tools </a:t>
            </a:r>
            <a:r>
              <a:rPr lang="en-GB" sz="1400" dirty="0" smtClean="0">
                <a:solidFill>
                  <a:schemeClr val="accent2">
                    <a:lumMod val="75000"/>
                  </a:schemeClr>
                </a:solidFill>
                <a:latin typeface="Times New Roman" pitchFamily="18" charset="0"/>
                <a:cs typeface="Times New Roman" pitchFamily="18" charset="0"/>
              </a:rPr>
              <a:t>for real-time investigation (predictive tools, immersive environments).</a:t>
            </a:r>
            <a:endParaRPr lang="en-GB" sz="1400" dirty="0">
              <a:solidFill>
                <a:schemeClr val="accent2">
                  <a:lumMod val="75000"/>
                </a:schemeClr>
              </a:solidFill>
              <a:latin typeface="Times New Roman" pitchFamily="18" charset="0"/>
              <a:cs typeface="Times New Roman" pitchFamily="18" charset="0"/>
            </a:endParaRPr>
          </a:p>
        </p:txBody>
      </p:sp>
      <p:sp>
        <p:nvSpPr>
          <p:cNvPr id="15" name="Text Box 3"/>
          <p:cNvSpPr txBox="1">
            <a:spLocks noChangeArrowheads="1"/>
          </p:cNvSpPr>
          <p:nvPr/>
        </p:nvSpPr>
        <p:spPr bwMode="auto">
          <a:xfrm>
            <a:off x="3923928" y="2634011"/>
            <a:ext cx="4896544" cy="307777"/>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 typeface="Wingdings" pitchFamily="2" charset="2"/>
              <a:buAutoNum type="arabicParenBoth" startAt="3"/>
            </a:pPr>
            <a:r>
              <a:rPr lang="en-GB" sz="1400" b="1" dirty="0" smtClean="0">
                <a:solidFill>
                  <a:srgbClr val="C00000"/>
                </a:solidFill>
                <a:latin typeface="Times New Roman" pitchFamily="18" charset="0"/>
                <a:cs typeface="Times New Roman" pitchFamily="18" charset="0"/>
              </a:rPr>
              <a:t>Data acquisition</a:t>
            </a:r>
            <a:r>
              <a:rPr lang="en-GB" sz="1400" dirty="0" smtClean="0">
                <a:solidFill>
                  <a:schemeClr val="accent2">
                    <a:lumMod val="75000"/>
                  </a:schemeClr>
                </a:solidFill>
                <a:latin typeface="Times New Roman" pitchFamily="18" charset="0"/>
                <a:cs typeface="Times New Roman" pitchFamily="18" charset="0"/>
              </a:rPr>
              <a:t> of imagery, lidar, oblique, infra-red...</a:t>
            </a:r>
            <a:endParaRPr lang="en-GB" sz="1400" dirty="0">
              <a:solidFill>
                <a:schemeClr val="accent2">
                  <a:lumMod val="75000"/>
                </a:schemeClr>
              </a:solidFill>
              <a:latin typeface="Times New Roman" pitchFamily="18" charset="0"/>
              <a:cs typeface="Times New Roman" pitchFamily="18" charset="0"/>
            </a:endParaRPr>
          </a:p>
        </p:txBody>
      </p:sp>
      <p:pic>
        <p:nvPicPr>
          <p:cNvPr id="17" name="Picture 16" descr="images.jpg"/>
          <p:cNvPicPr>
            <a:picLocks noChangeAspect="1"/>
          </p:cNvPicPr>
          <p:nvPr/>
        </p:nvPicPr>
        <p:blipFill>
          <a:blip r:embed="rId3" cstate="print"/>
          <a:stretch>
            <a:fillRect/>
          </a:stretch>
        </p:blipFill>
        <p:spPr>
          <a:xfrm>
            <a:off x="251520" y="1873307"/>
            <a:ext cx="1152128" cy="576064"/>
          </a:xfrm>
          <a:prstGeom prst="rect">
            <a:avLst/>
          </a:prstGeom>
        </p:spPr>
      </p:pic>
      <p:pic>
        <p:nvPicPr>
          <p:cNvPr id="18" name="Picture 17" descr="remus-6000-500x215.jpg"/>
          <p:cNvPicPr>
            <a:picLocks noChangeAspect="1"/>
          </p:cNvPicPr>
          <p:nvPr/>
        </p:nvPicPr>
        <p:blipFill>
          <a:blip r:embed="rId4" cstate="print"/>
          <a:stretch>
            <a:fillRect/>
          </a:stretch>
        </p:blipFill>
        <p:spPr>
          <a:xfrm flipH="1">
            <a:off x="1763688" y="3585893"/>
            <a:ext cx="1064449" cy="494534"/>
          </a:xfrm>
          <a:prstGeom prst="rect">
            <a:avLst/>
          </a:prstGeom>
        </p:spPr>
      </p:pic>
      <p:pic>
        <p:nvPicPr>
          <p:cNvPr id="19" name="Picture 2"/>
          <p:cNvPicPr>
            <a:picLocks noChangeAspect="1" noChangeArrowheads="1"/>
          </p:cNvPicPr>
          <p:nvPr/>
        </p:nvPicPr>
        <p:blipFill>
          <a:blip r:embed="rId5" cstate="print"/>
          <a:srcRect/>
          <a:stretch>
            <a:fillRect/>
          </a:stretch>
        </p:blipFill>
        <p:spPr bwMode="auto">
          <a:xfrm flipH="1">
            <a:off x="993452" y="2512251"/>
            <a:ext cx="1094272" cy="932271"/>
          </a:xfrm>
          <a:prstGeom prst="rect">
            <a:avLst/>
          </a:prstGeom>
          <a:noFill/>
          <a:ln w="9525">
            <a:noFill/>
            <a:miter lim="800000"/>
            <a:headEnd/>
            <a:tailEnd/>
          </a:ln>
        </p:spPr>
      </p:pic>
      <p:sp>
        <p:nvSpPr>
          <p:cNvPr id="20" name="Title 1"/>
          <p:cNvSpPr>
            <a:spLocks noGrp="1"/>
          </p:cNvSpPr>
          <p:nvPr>
            <p:ph type="title"/>
          </p:nvPr>
        </p:nvSpPr>
        <p:spPr>
          <a:xfrm>
            <a:off x="457200" y="215273"/>
            <a:ext cx="1781257" cy="400110"/>
          </a:xfrm>
          <a:noFill/>
          <a:ln w="9525" algn="ctr">
            <a:noFill/>
            <a:miter lim="800000"/>
            <a:headEnd/>
            <a:tailEnd/>
          </a:ln>
          <a:effectLst/>
        </p:spPr>
        <p:txBody>
          <a:bodyPr wrap="none">
            <a:spAutoFit/>
          </a:bodyPr>
          <a:lstStyle/>
          <a:p>
            <a:pPr algn="l"/>
            <a:r>
              <a:rPr lang="en-GB" sz="2000" b="1" kern="1200" dirty="0">
                <a:solidFill>
                  <a:schemeClr val="accent2"/>
                </a:solidFill>
                <a:latin typeface="Arial" charset="0"/>
                <a:ea typeface="+mn-ea"/>
                <a:cs typeface="+mn-cs"/>
              </a:rPr>
              <a:t>The Scope: </a:t>
            </a:r>
            <a:r>
              <a:rPr lang="en-GB" sz="2000" b="1" kern="1200" dirty="0" smtClean="0">
                <a:solidFill>
                  <a:schemeClr val="accent2"/>
                </a:solidFill>
                <a:latin typeface="Arial" charset="0"/>
                <a:ea typeface="+mn-ea"/>
                <a:cs typeface="+mn-cs"/>
              </a:rPr>
              <a:t>5</a:t>
            </a:r>
            <a:endParaRPr lang="en-GB" sz="2000" b="1" kern="1200" dirty="0">
              <a:solidFill>
                <a:schemeClr val="accent2"/>
              </a:solidFill>
              <a:latin typeface="Arial" charset="0"/>
              <a:ea typeface="+mn-ea"/>
              <a:cs typeface="+mn-cs"/>
            </a:endParaRPr>
          </a:p>
        </p:txBody>
      </p:sp>
    </p:spTree>
    <p:extLst>
      <p:ext uri="{BB962C8B-B14F-4D97-AF65-F5344CB8AC3E}">
        <p14:creationId xmlns:p14="http://schemas.microsoft.com/office/powerpoint/2010/main" val="33323578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igne.jpg"/>
          <p:cNvPicPr>
            <a:picLocks noChangeAspect="1"/>
          </p:cNvPicPr>
          <p:nvPr/>
        </p:nvPicPr>
        <p:blipFill>
          <a:blip r:embed="rId2" cstate="print"/>
          <a:stretch>
            <a:fillRect/>
          </a:stretch>
        </p:blipFill>
        <p:spPr>
          <a:xfrm>
            <a:off x="-5149080" y="692696"/>
            <a:ext cx="8938019" cy="532859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 name="Text Box 3"/>
          <p:cNvSpPr txBox="1">
            <a:spLocks noChangeArrowheads="1"/>
          </p:cNvSpPr>
          <p:nvPr/>
        </p:nvSpPr>
        <p:spPr bwMode="auto">
          <a:xfrm>
            <a:off x="3923928" y="1412776"/>
            <a:ext cx="4896544" cy="1384995"/>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Tx/>
              <a:buAutoNum type="arabicParenBoth"/>
            </a:pPr>
            <a:r>
              <a:rPr lang="en-GB" sz="1400" b="1" dirty="0" smtClean="0">
                <a:solidFill>
                  <a:srgbClr val="C00000"/>
                </a:solidFill>
                <a:latin typeface="Times New Roman" pitchFamily="18" charset="0"/>
                <a:cs typeface="Times New Roman" pitchFamily="18" charset="0"/>
              </a:rPr>
              <a:t>Identification of the Spatial Knowledge</a:t>
            </a:r>
            <a:r>
              <a:rPr lang="en-GB" sz="1400" dirty="0" smtClean="0">
                <a:solidFill>
                  <a:schemeClr val="accent2">
                    <a:lumMod val="75000"/>
                  </a:schemeClr>
                </a:solidFill>
                <a:latin typeface="Times New Roman" pitchFamily="18" charset="0"/>
                <a:cs typeface="Times New Roman" pitchFamily="18" charset="0"/>
              </a:rPr>
              <a:t> in terms of capacity and training needs currently involved in the GI field, requirements,  lacunae ... in various fields:  GIS,  </a:t>
            </a:r>
            <a:r>
              <a:rPr lang="en-GB" sz="1400" dirty="0" err="1" smtClean="0">
                <a:solidFill>
                  <a:schemeClr val="accent2">
                    <a:lumMod val="75000"/>
                  </a:schemeClr>
                </a:solidFill>
                <a:latin typeface="Times New Roman" pitchFamily="18" charset="0"/>
                <a:cs typeface="Times New Roman" pitchFamily="18" charset="0"/>
              </a:rPr>
              <a:t>geomatics</a:t>
            </a:r>
            <a:r>
              <a:rPr lang="en-GB" sz="1400" dirty="0" smtClean="0">
                <a:solidFill>
                  <a:schemeClr val="accent2">
                    <a:lumMod val="75000"/>
                  </a:schemeClr>
                </a:solidFill>
                <a:latin typeface="Times New Roman" pitchFamily="18" charset="0"/>
                <a:cs typeface="Times New Roman" pitchFamily="18" charset="0"/>
              </a:rPr>
              <a:t>, land survey and thematic fields  (data gatherers and refiners, data analysis and reporting, information specialists, preparedness specialists, legal experts)</a:t>
            </a:r>
            <a:endParaRPr lang="en-GB" sz="1400" dirty="0">
              <a:solidFill>
                <a:schemeClr val="accent2">
                  <a:lumMod val="75000"/>
                </a:schemeClr>
              </a:solidFill>
              <a:latin typeface="Times New Roman" pitchFamily="18" charset="0"/>
              <a:cs typeface="Times New Roman" pitchFamily="18" charset="0"/>
            </a:endParaRPr>
          </a:p>
        </p:txBody>
      </p:sp>
      <p:sp>
        <p:nvSpPr>
          <p:cNvPr id="7" name="Text Box 3"/>
          <p:cNvSpPr txBox="1">
            <a:spLocks noChangeArrowheads="1"/>
          </p:cNvSpPr>
          <p:nvPr/>
        </p:nvSpPr>
        <p:spPr bwMode="auto">
          <a:xfrm>
            <a:off x="3923928" y="2924944"/>
            <a:ext cx="4896544" cy="307777"/>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 typeface="Wingdings" pitchFamily="2" charset="2"/>
              <a:buAutoNum type="arabicParenBoth" startAt="2"/>
            </a:pPr>
            <a:r>
              <a:rPr lang="en-GB" sz="1400" b="1" dirty="0" smtClean="0">
                <a:solidFill>
                  <a:srgbClr val="C00000"/>
                </a:solidFill>
                <a:latin typeface="Times New Roman" pitchFamily="18" charset="0"/>
                <a:cs typeface="Times New Roman" pitchFamily="18" charset="0"/>
              </a:rPr>
              <a:t>L4 – L5 Courses </a:t>
            </a:r>
            <a:r>
              <a:rPr lang="en-GB" sz="1400" dirty="0" smtClean="0">
                <a:solidFill>
                  <a:schemeClr val="accent2">
                    <a:lumMod val="75000"/>
                  </a:schemeClr>
                </a:solidFill>
                <a:latin typeface="Times New Roman" pitchFamily="18" charset="0"/>
                <a:cs typeface="Times New Roman" pitchFamily="18" charset="0"/>
              </a:rPr>
              <a:t>for field workers,  ICT</a:t>
            </a:r>
            <a:endParaRPr lang="en-GB" sz="1400" dirty="0">
              <a:solidFill>
                <a:schemeClr val="accent2">
                  <a:lumMod val="75000"/>
                </a:schemeClr>
              </a:solidFill>
              <a:latin typeface="Times New Roman" pitchFamily="18" charset="0"/>
              <a:cs typeface="Times New Roman" pitchFamily="18" charset="0"/>
            </a:endParaRPr>
          </a:p>
        </p:txBody>
      </p:sp>
      <p:sp>
        <p:nvSpPr>
          <p:cNvPr id="8" name="Text Box 3"/>
          <p:cNvSpPr txBox="1">
            <a:spLocks noChangeArrowheads="1"/>
          </p:cNvSpPr>
          <p:nvPr/>
        </p:nvSpPr>
        <p:spPr bwMode="auto">
          <a:xfrm>
            <a:off x="3923928" y="4077072"/>
            <a:ext cx="4896544" cy="523220"/>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 typeface="Wingdings" pitchFamily="2" charset="2"/>
              <a:buAutoNum type="arabicParenBoth" startAt="4"/>
            </a:pPr>
            <a:r>
              <a:rPr lang="en-GB" sz="1400" b="1" dirty="0" smtClean="0">
                <a:solidFill>
                  <a:srgbClr val="C00000"/>
                </a:solidFill>
                <a:latin typeface="Times New Roman" pitchFamily="18" charset="0"/>
                <a:cs typeface="Times New Roman" pitchFamily="18" charset="0"/>
              </a:rPr>
              <a:t>Entity-based Training </a:t>
            </a:r>
            <a:r>
              <a:rPr lang="en-GB" sz="1400" dirty="0" smtClean="0">
                <a:solidFill>
                  <a:schemeClr val="accent2">
                    <a:lumMod val="75000"/>
                  </a:schemeClr>
                </a:solidFill>
                <a:latin typeface="Times New Roman" pitchFamily="18" charset="0"/>
                <a:cs typeface="Times New Roman" pitchFamily="18" charset="0"/>
              </a:rPr>
              <a:t>for users in the various entities to ensure spatial understanding and continuity</a:t>
            </a:r>
            <a:endParaRPr lang="en-GB" sz="1400" dirty="0">
              <a:solidFill>
                <a:schemeClr val="accent2">
                  <a:lumMod val="75000"/>
                </a:schemeClr>
              </a:solidFill>
              <a:latin typeface="Times New Roman" pitchFamily="18" charset="0"/>
              <a:cs typeface="Times New Roman" pitchFamily="18" charset="0"/>
            </a:endParaRPr>
          </a:p>
        </p:txBody>
      </p:sp>
      <p:sp>
        <p:nvSpPr>
          <p:cNvPr id="10" name="Text Box 3"/>
          <p:cNvSpPr txBox="1">
            <a:spLocks noChangeArrowheads="1"/>
          </p:cNvSpPr>
          <p:nvPr/>
        </p:nvSpPr>
        <p:spPr bwMode="auto">
          <a:xfrm>
            <a:off x="3923928" y="3429000"/>
            <a:ext cx="4896544" cy="523220"/>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 typeface="Wingdings" pitchFamily="2" charset="2"/>
              <a:buAutoNum type="arabicParenBoth" startAt="3"/>
            </a:pPr>
            <a:r>
              <a:rPr lang="en-GB" sz="1400" b="1" dirty="0" smtClean="0">
                <a:solidFill>
                  <a:srgbClr val="C00000"/>
                </a:solidFill>
                <a:latin typeface="Times New Roman" pitchFamily="18" charset="0"/>
                <a:cs typeface="Times New Roman" pitchFamily="18" charset="0"/>
              </a:rPr>
              <a:t>L6 – L7 sponsorship </a:t>
            </a:r>
            <a:r>
              <a:rPr lang="en-GB" sz="1400" dirty="0" smtClean="0">
                <a:solidFill>
                  <a:schemeClr val="accent2">
                    <a:lumMod val="75000"/>
                  </a:schemeClr>
                </a:solidFill>
                <a:latin typeface="Times New Roman" pitchFamily="18" charset="0"/>
                <a:cs typeface="Times New Roman" pitchFamily="18" charset="0"/>
              </a:rPr>
              <a:t>for analysts, systems creators, programmers</a:t>
            </a:r>
            <a:endParaRPr lang="en-GB" sz="1400" dirty="0">
              <a:solidFill>
                <a:schemeClr val="accent2">
                  <a:lumMod val="75000"/>
                </a:schemeClr>
              </a:solidFill>
              <a:latin typeface="Times New Roman" pitchFamily="18" charset="0"/>
              <a:cs typeface="Times New Roman" pitchFamily="18" charset="0"/>
            </a:endParaRPr>
          </a:p>
        </p:txBody>
      </p:sp>
      <p:sp>
        <p:nvSpPr>
          <p:cNvPr id="13" name="Text Box 3"/>
          <p:cNvSpPr txBox="1">
            <a:spLocks noChangeArrowheads="1"/>
          </p:cNvSpPr>
          <p:nvPr/>
        </p:nvSpPr>
        <p:spPr bwMode="auto">
          <a:xfrm>
            <a:off x="3923928" y="5373216"/>
            <a:ext cx="4896360" cy="307777"/>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 typeface="Wingdings" pitchFamily="2" charset="2"/>
              <a:buAutoNum type="arabicParenBoth" startAt="6"/>
            </a:pPr>
            <a:r>
              <a:rPr lang="en-GB" sz="1400" b="1" dirty="0" smtClean="0">
                <a:solidFill>
                  <a:srgbClr val="C00000"/>
                </a:solidFill>
                <a:latin typeface="Times New Roman" pitchFamily="18" charset="0"/>
                <a:cs typeface="Times New Roman" pitchFamily="18" charset="0"/>
              </a:rPr>
              <a:t>Media Train </a:t>
            </a:r>
            <a:r>
              <a:rPr lang="en-GB" sz="1400" dirty="0" smtClean="0">
                <a:solidFill>
                  <a:schemeClr val="accent2">
                    <a:lumMod val="75000"/>
                  </a:schemeClr>
                </a:solidFill>
                <a:latin typeface="Times New Roman" pitchFamily="18" charset="0"/>
                <a:cs typeface="Times New Roman" pitchFamily="18" charset="0"/>
              </a:rPr>
              <a:t>for publicity and dissemination</a:t>
            </a:r>
            <a:endParaRPr lang="en-GB" sz="1400" dirty="0">
              <a:solidFill>
                <a:schemeClr val="accent2">
                  <a:lumMod val="75000"/>
                </a:schemeClr>
              </a:solidFill>
              <a:latin typeface="Times New Roman" pitchFamily="18" charset="0"/>
              <a:cs typeface="Times New Roman" pitchFamily="18" charset="0"/>
            </a:endParaRPr>
          </a:p>
        </p:txBody>
      </p:sp>
      <p:sp>
        <p:nvSpPr>
          <p:cNvPr id="14" name="Text Box 3"/>
          <p:cNvSpPr txBox="1">
            <a:spLocks noChangeArrowheads="1"/>
          </p:cNvSpPr>
          <p:nvPr/>
        </p:nvSpPr>
        <p:spPr bwMode="auto">
          <a:xfrm>
            <a:off x="3923928" y="4725144"/>
            <a:ext cx="4896544" cy="523220"/>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 typeface="Wingdings" pitchFamily="2" charset="2"/>
              <a:buAutoNum type="arabicParenBoth" startAt="5"/>
            </a:pPr>
            <a:r>
              <a:rPr lang="en-GB" sz="1400" b="1" dirty="0" smtClean="0">
                <a:solidFill>
                  <a:srgbClr val="C00000"/>
                </a:solidFill>
                <a:latin typeface="Times New Roman" pitchFamily="18" charset="0"/>
                <a:cs typeface="Times New Roman" pitchFamily="18" charset="0"/>
              </a:rPr>
              <a:t>Public training </a:t>
            </a:r>
            <a:r>
              <a:rPr lang="en-GB" sz="1400" dirty="0" smtClean="0">
                <a:solidFill>
                  <a:schemeClr val="accent2">
                    <a:lumMod val="75000"/>
                  </a:schemeClr>
                </a:solidFill>
                <a:latin typeface="Times New Roman" pitchFamily="18" charset="0"/>
                <a:cs typeface="Times New Roman" pitchFamily="18" charset="0"/>
              </a:rPr>
              <a:t>on systems usage and input to   </a:t>
            </a:r>
            <a:br>
              <a:rPr lang="en-GB" sz="1400" dirty="0" smtClean="0">
                <a:solidFill>
                  <a:schemeClr val="accent2">
                    <a:lumMod val="75000"/>
                  </a:schemeClr>
                </a:solidFill>
                <a:latin typeface="Times New Roman" pitchFamily="18" charset="0"/>
                <a:cs typeface="Times New Roman" pitchFamily="18" charset="0"/>
              </a:rPr>
            </a:br>
            <a:r>
              <a:rPr lang="en-GB" sz="1400" dirty="0" smtClean="0">
                <a:solidFill>
                  <a:schemeClr val="accent2">
                    <a:lumMod val="75000"/>
                  </a:schemeClr>
                </a:solidFill>
                <a:latin typeface="Times New Roman" pitchFamily="18" charset="0"/>
                <a:cs typeface="Times New Roman" pitchFamily="18" charset="0"/>
              </a:rPr>
              <a:t>     government</a:t>
            </a:r>
            <a:endParaRPr lang="en-GB" sz="1400" dirty="0">
              <a:solidFill>
                <a:schemeClr val="accent2">
                  <a:lumMod val="75000"/>
                </a:schemeClr>
              </a:solidFill>
              <a:latin typeface="Times New Roman" pitchFamily="18" charset="0"/>
              <a:cs typeface="Times New Roman" pitchFamily="18" charset="0"/>
            </a:endParaRPr>
          </a:p>
        </p:txBody>
      </p:sp>
      <p:sp>
        <p:nvSpPr>
          <p:cNvPr id="11" name="Title 1"/>
          <p:cNvSpPr txBox="1">
            <a:spLocks/>
          </p:cNvSpPr>
          <p:nvPr/>
        </p:nvSpPr>
        <p:spPr bwMode="auto">
          <a:xfrm>
            <a:off x="457200" y="215273"/>
            <a:ext cx="1930337" cy="400110"/>
          </a:xfrm>
          <a:prstGeom prst="rect">
            <a:avLst/>
          </a:prstGeom>
          <a:noFill/>
          <a:ln w="9525" algn="ctr">
            <a:noFill/>
            <a:miter lim="800000"/>
            <a:headEnd/>
            <a:tailEnd/>
          </a:ln>
          <a:effec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GB" sz="2000" b="1" kern="1200" dirty="0" smtClean="0">
                <a:solidFill>
                  <a:schemeClr val="accent2"/>
                </a:solidFill>
                <a:latin typeface="Arial" charset="0"/>
                <a:ea typeface="+mn-ea"/>
                <a:cs typeface="+mn-cs"/>
              </a:rPr>
              <a:t>The Scope: +1</a:t>
            </a:r>
            <a:endParaRPr lang="en-GB" sz="2000" b="1" kern="1200" dirty="0">
              <a:solidFill>
                <a:schemeClr val="accent2"/>
              </a:solidFill>
              <a:latin typeface="Arial" charset="0"/>
              <a:ea typeface="+mn-ea"/>
              <a:cs typeface="+mn-cs"/>
            </a:endParaRPr>
          </a:p>
        </p:txBody>
      </p:sp>
    </p:spTree>
    <p:extLst>
      <p:ext uri="{BB962C8B-B14F-4D97-AF65-F5344CB8AC3E}">
        <p14:creationId xmlns:p14="http://schemas.microsoft.com/office/powerpoint/2010/main" val="23019032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igne.jpg"/>
          <p:cNvPicPr>
            <a:picLocks noChangeAspect="1"/>
          </p:cNvPicPr>
          <p:nvPr/>
        </p:nvPicPr>
        <p:blipFill>
          <a:blip r:embed="rId2" cstate="print"/>
          <a:stretch>
            <a:fillRect/>
          </a:stretch>
        </p:blipFill>
        <p:spPr>
          <a:xfrm>
            <a:off x="-1615866" y="1268760"/>
            <a:ext cx="5352931" cy="501967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 name="Text Box 3"/>
          <p:cNvSpPr txBox="1">
            <a:spLocks noChangeArrowheads="1"/>
          </p:cNvSpPr>
          <p:nvPr/>
        </p:nvSpPr>
        <p:spPr bwMode="auto">
          <a:xfrm>
            <a:off x="3923928" y="1467361"/>
            <a:ext cx="4896544" cy="954107"/>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Tx/>
              <a:buAutoNum type="arabicParenBoth"/>
            </a:pPr>
            <a:r>
              <a:rPr lang="en-GB" sz="1400" b="1" dirty="0" smtClean="0">
                <a:solidFill>
                  <a:srgbClr val="C00000"/>
                </a:solidFill>
                <a:latin typeface="Times New Roman" pitchFamily="18" charset="0"/>
                <a:cs typeface="Times New Roman" pitchFamily="18" charset="0"/>
              </a:rPr>
              <a:t>Legislation Drivers</a:t>
            </a:r>
            <a:r>
              <a:rPr lang="en-GB" sz="1400" dirty="0" smtClean="0">
                <a:solidFill>
                  <a:schemeClr val="accent2">
                    <a:lumMod val="75000"/>
                  </a:schemeClr>
                </a:solidFill>
                <a:latin typeface="Times New Roman" pitchFamily="18" charset="0"/>
                <a:cs typeface="Times New Roman" pitchFamily="18" charset="0"/>
              </a:rPr>
              <a:t>  Requirement to adhere to the INSPIRE Directive where relevant and to create protocols for other spatial date not currently under INSPIRE. To identify other relevant data legislation and draft a manual to procedures</a:t>
            </a:r>
            <a:endParaRPr lang="en-GB" sz="1400" dirty="0">
              <a:solidFill>
                <a:schemeClr val="accent2">
                  <a:lumMod val="75000"/>
                </a:schemeClr>
              </a:solidFill>
              <a:latin typeface="Times New Roman" pitchFamily="18" charset="0"/>
              <a:cs typeface="Times New Roman" pitchFamily="18" charset="0"/>
            </a:endParaRPr>
          </a:p>
        </p:txBody>
      </p:sp>
      <p:sp>
        <p:nvSpPr>
          <p:cNvPr id="7" name="Text Box 3"/>
          <p:cNvSpPr txBox="1">
            <a:spLocks noChangeArrowheads="1"/>
          </p:cNvSpPr>
          <p:nvPr/>
        </p:nvSpPr>
        <p:spPr bwMode="auto">
          <a:xfrm>
            <a:off x="3923928" y="2636912"/>
            <a:ext cx="4896544" cy="523220"/>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 typeface="Wingdings" pitchFamily="2" charset="2"/>
              <a:buAutoNum type="arabicParenBoth" startAt="2"/>
            </a:pPr>
            <a:r>
              <a:rPr lang="en-GB" sz="1400" b="1" dirty="0" smtClean="0">
                <a:solidFill>
                  <a:srgbClr val="C00000"/>
                </a:solidFill>
                <a:latin typeface="Times New Roman" pitchFamily="18" charset="0"/>
                <a:cs typeface="Times New Roman" pitchFamily="18" charset="0"/>
              </a:rPr>
              <a:t>Identification </a:t>
            </a:r>
            <a:r>
              <a:rPr lang="en-GB" sz="1400" dirty="0" smtClean="0">
                <a:solidFill>
                  <a:schemeClr val="accent2">
                    <a:lumMod val="75000"/>
                  </a:schemeClr>
                </a:solidFill>
                <a:latin typeface="Times New Roman" pitchFamily="18" charset="0"/>
                <a:cs typeface="Times New Roman" pitchFamily="18" charset="0"/>
              </a:rPr>
              <a:t>of spatial data flows at national and international level</a:t>
            </a:r>
            <a:endParaRPr lang="en-GB" sz="1400" dirty="0">
              <a:solidFill>
                <a:schemeClr val="accent2">
                  <a:lumMod val="75000"/>
                </a:schemeClr>
              </a:solidFill>
              <a:latin typeface="Times New Roman" pitchFamily="18" charset="0"/>
              <a:cs typeface="Times New Roman" pitchFamily="18" charset="0"/>
            </a:endParaRPr>
          </a:p>
        </p:txBody>
      </p:sp>
      <p:sp>
        <p:nvSpPr>
          <p:cNvPr id="8" name="Text Box 3"/>
          <p:cNvSpPr txBox="1">
            <a:spLocks noChangeArrowheads="1"/>
          </p:cNvSpPr>
          <p:nvPr/>
        </p:nvSpPr>
        <p:spPr bwMode="auto">
          <a:xfrm>
            <a:off x="3923928" y="4221088"/>
            <a:ext cx="4896544" cy="523220"/>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 typeface="Wingdings" pitchFamily="2" charset="2"/>
              <a:buAutoNum type="arabicParenBoth" startAt="4"/>
            </a:pPr>
            <a:r>
              <a:rPr lang="en-GB" sz="1400" b="1" dirty="0" smtClean="0">
                <a:solidFill>
                  <a:srgbClr val="C00000"/>
                </a:solidFill>
                <a:latin typeface="Times New Roman" pitchFamily="18" charset="0"/>
                <a:cs typeface="Times New Roman" pitchFamily="18" charset="0"/>
              </a:rPr>
              <a:t>Drafting of Policy </a:t>
            </a:r>
            <a:r>
              <a:rPr lang="en-GB" sz="1400" dirty="0" smtClean="0">
                <a:solidFill>
                  <a:schemeClr val="accent2">
                    <a:lumMod val="75000"/>
                  </a:schemeClr>
                </a:solidFill>
                <a:latin typeface="Times New Roman" pitchFamily="18" charset="0"/>
                <a:cs typeface="Times New Roman" pitchFamily="18" charset="0"/>
              </a:rPr>
              <a:t>for the free exchange of data across the governmental entities</a:t>
            </a:r>
            <a:endParaRPr lang="en-GB" sz="1400" dirty="0">
              <a:solidFill>
                <a:schemeClr val="accent2">
                  <a:lumMod val="75000"/>
                </a:schemeClr>
              </a:solidFill>
              <a:latin typeface="Times New Roman" pitchFamily="18" charset="0"/>
              <a:cs typeface="Times New Roman" pitchFamily="18" charset="0"/>
            </a:endParaRPr>
          </a:p>
        </p:txBody>
      </p:sp>
      <p:sp>
        <p:nvSpPr>
          <p:cNvPr id="10" name="Text Box 3"/>
          <p:cNvSpPr txBox="1">
            <a:spLocks noChangeArrowheads="1"/>
          </p:cNvSpPr>
          <p:nvPr/>
        </p:nvSpPr>
        <p:spPr bwMode="auto">
          <a:xfrm>
            <a:off x="3923928" y="3429000"/>
            <a:ext cx="4896544" cy="523220"/>
          </a:xfrm>
          <a:prstGeom prst="rect">
            <a:avLst/>
          </a:prstGeom>
          <a:noFill/>
          <a:ln w="9525">
            <a:noFill/>
            <a:miter lim="800000"/>
            <a:headEnd/>
            <a:tailEnd/>
          </a:ln>
        </p:spPr>
        <p:txBody>
          <a:bodyPr wrap="square">
            <a:spAutoFit/>
          </a:bodyPr>
          <a:lstStyle/>
          <a:p>
            <a:pPr marL="342900" indent="-342900" algn="just">
              <a:spcBef>
                <a:spcPct val="40000"/>
              </a:spcBef>
              <a:spcAft>
                <a:spcPct val="40000"/>
              </a:spcAft>
              <a:buFont typeface="Wingdings" pitchFamily="2" charset="2"/>
              <a:buAutoNum type="arabicParenBoth" startAt="3"/>
            </a:pPr>
            <a:r>
              <a:rPr lang="en-GB" sz="1400" b="1" dirty="0" smtClean="0">
                <a:solidFill>
                  <a:srgbClr val="C00000"/>
                </a:solidFill>
                <a:latin typeface="Times New Roman" pitchFamily="18" charset="0"/>
                <a:cs typeface="Times New Roman" pitchFamily="18" charset="0"/>
              </a:rPr>
              <a:t>Drafting of Protocols </a:t>
            </a:r>
            <a:r>
              <a:rPr lang="en-GB" sz="1400" dirty="0" smtClean="0">
                <a:solidFill>
                  <a:schemeClr val="accent2">
                    <a:lumMod val="75000"/>
                  </a:schemeClr>
                </a:solidFill>
                <a:latin typeface="Times New Roman" pitchFamily="18" charset="0"/>
                <a:cs typeface="Times New Roman" pitchFamily="18" charset="0"/>
              </a:rPr>
              <a:t>for data and information exchange based on a common approach to the data cycle</a:t>
            </a:r>
            <a:endParaRPr lang="en-GB" sz="1400" dirty="0">
              <a:solidFill>
                <a:schemeClr val="accent2">
                  <a:lumMod val="75000"/>
                </a:schemeClr>
              </a:solidFill>
              <a:latin typeface="Times New Roman" pitchFamily="18" charset="0"/>
              <a:cs typeface="Times New Roman" pitchFamily="18" charset="0"/>
            </a:endParaRPr>
          </a:p>
        </p:txBody>
      </p:sp>
      <p:sp>
        <p:nvSpPr>
          <p:cNvPr id="9" name="Title 1"/>
          <p:cNvSpPr txBox="1">
            <a:spLocks/>
          </p:cNvSpPr>
          <p:nvPr/>
        </p:nvSpPr>
        <p:spPr bwMode="auto">
          <a:xfrm>
            <a:off x="457200" y="215273"/>
            <a:ext cx="1930337" cy="400110"/>
          </a:xfrm>
          <a:prstGeom prst="rect">
            <a:avLst/>
          </a:prstGeom>
          <a:noFill/>
          <a:ln w="9525" algn="ctr">
            <a:noFill/>
            <a:miter lim="800000"/>
            <a:headEnd/>
            <a:tailEnd/>
          </a:ln>
          <a:effectLst/>
        </p:spPr>
        <p:txBody>
          <a:bodyPr vert="horz" wrap="non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GB" sz="2000" b="1" kern="1200" dirty="0" smtClean="0">
                <a:solidFill>
                  <a:schemeClr val="accent2"/>
                </a:solidFill>
                <a:latin typeface="Arial" charset="0"/>
                <a:ea typeface="+mn-ea"/>
                <a:cs typeface="+mn-cs"/>
              </a:rPr>
              <a:t>The Scope: +2</a:t>
            </a:r>
            <a:endParaRPr lang="en-GB" sz="2000" b="1" kern="1200" dirty="0">
              <a:solidFill>
                <a:schemeClr val="accent2"/>
              </a:solidFill>
              <a:latin typeface="Arial" charset="0"/>
              <a:ea typeface="+mn-ea"/>
              <a:cs typeface="+mn-cs"/>
            </a:endParaRPr>
          </a:p>
        </p:txBody>
      </p:sp>
    </p:spTree>
    <p:extLst>
      <p:ext uri="{BB962C8B-B14F-4D97-AF65-F5344CB8AC3E}">
        <p14:creationId xmlns:p14="http://schemas.microsoft.com/office/powerpoint/2010/main" val="42294564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txBox="1">
            <a:spLocks noChangeArrowheads="1"/>
          </p:cNvSpPr>
          <p:nvPr/>
        </p:nvSpPr>
        <p:spPr bwMode="auto">
          <a:xfrm>
            <a:off x="395288" y="838200"/>
            <a:ext cx="6876256"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85763" marR="0" lvl="0" indent="-385763" algn="l" defTabSz="914400" rtl="0" eaLnBrk="1" fontAlgn="base" latinLnBrk="0" hangingPunct="1">
              <a:lnSpc>
                <a:spcPct val="100000"/>
              </a:lnSpc>
              <a:spcBef>
                <a:spcPct val="20000"/>
              </a:spcBef>
              <a:spcAft>
                <a:spcPct val="0"/>
              </a:spcAft>
              <a:buClrTx/>
              <a:buSzTx/>
              <a:buFont typeface="Arial" charset="0"/>
              <a:buChar char="•"/>
              <a:tabLst/>
              <a:defRPr/>
            </a:pPr>
            <a:r>
              <a:rPr lang="en-US" sz="1400" dirty="0" smtClean="0">
                <a:latin typeface="+mn-lt"/>
              </a:rPr>
              <a:t>Period Virtual Worlds</a:t>
            </a:r>
          </a:p>
          <a:p>
            <a:pPr marL="385763" marR="0" lvl="0" indent="-385763" algn="l" defTabSz="914400" rtl="0" eaLnBrk="1" fontAlgn="base" latinLnBrk="0" hangingPunct="1">
              <a:lnSpc>
                <a:spcPct val="100000"/>
              </a:lnSpc>
              <a:spcBef>
                <a:spcPct val="20000"/>
              </a:spcBef>
              <a:spcAft>
                <a:spcPct val="0"/>
              </a:spcAft>
              <a:buClrTx/>
              <a:buSzTx/>
              <a:buFont typeface="Arial" charset="0"/>
              <a:buChar char="•"/>
              <a:tabLst/>
              <a:defRPr/>
            </a:pPr>
            <a:r>
              <a:rPr lang="en-US" sz="1400" dirty="0" smtClean="0">
                <a:latin typeface="+mn-lt"/>
              </a:rPr>
              <a:t>Fantastic </a:t>
            </a:r>
            <a:r>
              <a:rPr lang="en-US" sz="1400" dirty="0">
                <a:latin typeface="+mn-lt"/>
              </a:rPr>
              <a:t>c</a:t>
            </a:r>
            <a:r>
              <a:rPr lang="en-US" sz="1400" dirty="0" smtClean="0">
                <a:latin typeface="+mn-lt"/>
              </a:rPr>
              <a:t>ity generation</a:t>
            </a:r>
          </a:p>
          <a:p>
            <a:pPr marL="385763" marR="0" lvl="0" indent="-385763"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400" b="0" i="0" u="none" strike="noStrike" kern="1200" cap="none" spc="0" normalizeH="0" dirty="0" smtClean="0">
                <a:ln>
                  <a:noFill/>
                </a:ln>
                <a:solidFill>
                  <a:schemeClr val="tx1"/>
                </a:solidFill>
                <a:effectLst/>
                <a:uLnTx/>
                <a:uFillTx/>
                <a:latin typeface="+mn-lt"/>
              </a:rPr>
              <a:t>Immersive environments</a:t>
            </a:r>
          </a:p>
          <a:p>
            <a:pPr marL="385763" marR="0" lvl="0" indent="-385763" algn="l" defTabSz="914400" rtl="0" eaLnBrk="1" fontAlgn="base" latinLnBrk="0" hangingPunct="1">
              <a:lnSpc>
                <a:spcPct val="100000"/>
              </a:lnSpc>
              <a:spcBef>
                <a:spcPct val="20000"/>
              </a:spcBef>
              <a:spcAft>
                <a:spcPct val="0"/>
              </a:spcAft>
              <a:buClrTx/>
              <a:buSzTx/>
              <a:buFont typeface="Arial" charset="0"/>
              <a:buChar char="•"/>
              <a:tabLst/>
              <a:defRPr/>
            </a:pPr>
            <a:r>
              <a:rPr lang="en-US" sz="1400" dirty="0" smtClean="0">
                <a:latin typeface="+mn-lt"/>
              </a:rPr>
              <a:t>Teaching through walkabouts</a:t>
            </a:r>
            <a:endParaRPr kumimoji="0" lang="en-US" sz="1400" b="0" i="0" u="none" strike="noStrike" kern="1200" cap="none" spc="0" normalizeH="0" dirty="0" smtClean="0">
              <a:ln>
                <a:noFill/>
              </a:ln>
              <a:solidFill>
                <a:schemeClr val="tx1"/>
              </a:solidFill>
              <a:effectLst/>
              <a:uLnTx/>
              <a:uFillTx/>
              <a:latin typeface="+mn-lt"/>
            </a:endParaRPr>
          </a:p>
          <a:p>
            <a:pPr marL="385763" marR="0" lvl="0" indent="-385763" algn="l" defTabSz="914400" rtl="0" eaLnBrk="1" fontAlgn="base" latinLnBrk="0" hangingPunct="1">
              <a:lnSpc>
                <a:spcPct val="100000"/>
              </a:lnSpc>
              <a:spcBef>
                <a:spcPct val="20000"/>
              </a:spcBef>
              <a:spcAft>
                <a:spcPct val="0"/>
              </a:spcAft>
              <a:buClrTx/>
              <a:buSzTx/>
              <a:buFont typeface="Arial" charset="0"/>
              <a:buChar char="•"/>
              <a:tabLst/>
              <a:defRPr/>
            </a:pPr>
            <a:r>
              <a:rPr lang="en-US" sz="1400" dirty="0" smtClean="0">
                <a:latin typeface="+mn-lt"/>
              </a:rPr>
              <a:t>Archaeological surveying (Marine and Terrestrial)</a:t>
            </a:r>
            <a:endParaRPr kumimoji="0" lang="en-US" sz="1400" b="0" i="0" u="none" strike="noStrike" kern="1200" cap="none" spc="0" normalizeH="0" dirty="0" smtClean="0">
              <a:ln>
                <a:noFill/>
              </a:ln>
              <a:solidFill>
                <a:schemeClr val="tx1"/>
              </a:solidFill>
              <a:effectLst/>
              <a:uLnTx/>
              <a:uFillTx/>
              <a:latin typeface="+mn-lt"/>
            </a:endParaRPr>
          </a:p>
          <a:p>
            <a:pPr marL="385763" marR="0" lvl="0" indent="-385763"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1400" b="0" i="0" u="none" strike="noStrike" kern="1200" cap="none" spc="0" normalizeH="0" dirty="0" smtClean="0">
                <a:ln>
                  <a:noFill/>
                </a:ln>
                <a:solidFill>
                  <a:schemeClr val="tx1"/>
                </a:solidFill>
                <a:effectLst/>
                <a:uLnTx/>
                <a:uFillTx/>
                <a:latin typeface="+mn-lt"/>
              </a:rPr>
              <a:t>Sea level Rise</a:t>
            </a:r>
          </a:p>
          <a:p>
            <a:pPr marL="385763" marR="0" lvl="0" indent="-385763" algn="l" defTabSz="914400" rtl="0" eaLnBrk="1" fontAlgn="base" latinLnBrk="0" hangingPunct="1">
              <a:lnSpc>
                <a:spcPct val="100000"/>
              </a:lnSpc>
              <a:spcBef>
                <a:spcPct val="20000"/>
              </a:spcBef>
              <a:spcAft>
                <a:spcPct val="0"/>
              </a:spcAft>
              <a:buClrTx/>
              <a:buSzTx/>
              <a:buFont typeface="Arial" charset="0"/>
              <a:buChar char="•"/>
              <a:tabLst/>
              <a:defRPr/>
            </a:pPr>
            <a:r>
              <a:rPr lang="en-US" sz="1400" dirty="0" smtClean="0">
                <a:latin typeface="+mn-lt"/>
              </a:rPr>
              <a:t>Inundation and flood zones</a:t>
            </a:r>
          </a:p>
          <a:p>
            <a:pPr marL="385763" marR="0" lvl="0" indent="-385763" algn="l" defTabSz="914400" rtl="0" eaLnBrk="1" fontAlgn="base" latinLnBrk="0" hangingPunct="1">
              <a:lnSpc>
                <a:spcPct val="100000"/>
              </a:lnSpc>
              <a:spcBef>
                <a:spcPct val="20000"/>
              </a:spcBef>
              <a:spcAft>
                <a:spcPct val="0"/>
              </a:spcAft>
              <a:buClrTx/>
              <a:buSzTx/>
              <a:buFont typeface="Arial" charset="0"/>
              <a:buChar char="•"/>
              <a:tabLst/>
              <a:defRPr/>
            </a:pPr>
            <a:r>
              <a:rPr lang="en-US" sz="1400" noProof="0" dirty="0" smtClean="0">
                <a:latin typeface="+mn-lt"/>
              </a:rPr>
              <a:t>Socio-Cultural </a:t>
            </a:r>
          </a:p>
          <a:p>
            <a:pPr marL="385763" marR="0" lvl="0" indent="-385763" algn="l" defTabSz="914400" rtl="0" eaLnBrk="1" fontAlgn="base" latinLnBrk="0" hangingPunct="1">
              <a:lnSpc>
                <a:spcPct val="100000"/>
              </a:lnSpc>
              <a:spcBef>
                <a:spcPct val="20000"/>
              </a:spcBef>
              <a:spcAft>
                <a:spcPct val="0"/>
              </a:spcAft>
              <a:buClrTx/>
              <a:buSzTx/>
              <a:buFont typeface="Arial" charset="0"/>
              <a:buChar char="•"/>
              <a:tabLst/>
              <a:defRPr/>
            </a:pPr>
            <a:r>
              <a:rPr lang="en-US" sz="1400" dirty="0" smtClean="0">
                <a:latin typeface="+mn-lt"/>
              </a:rPr>
              <a:t>Enforcement – change analysis</a:t>
            </a:r>
          </a:p>
          <a:p>
            <a:pPr marL="385763" marR="0" lvl="0" indent="-385763" algn="l" defTabSz="914400" rtl="0" eaLnBrk="1" fontAlgn="base" latinLnBrk="0" hangingPunct="1">
              <a:lnSpc>
                <a:spcPct val="100000"/>
              </a:lnSpc>
              <a:spcBef>
                <a:spcPct val="20000"/>
              </a:spcBef>
              <a:spcAft>
                <a:spcPct val="0"/>
              </a:spcAft>
              <a:buClrTx/>
              <a:buSzTx/>
              <a:buFont typeface="Arial" charset="0"/>
              <a:buChar char="•"/>
              <a:tabLst/>
              <a:defRPr/>
            </a:pPr>
            <a:r>
              <a:rPr lang="en-US" sz="1400" dirty="0" smtClean="0">
                <a:latin typeface="+mn-lt"/>
              </a:rPr>
              <a:t>Post-Disaster Management</a:t>
            </a:r>
            <a:endParaRPr kumimoji="0" lang="en-US" sz="11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Rectangle 3"/>
          <p:cNvSpPr>
            <a:spLocks noChangeArrowheads="1"/>
          </p:cNvSpPr>
          <p:nvPr/>
        </p:nvSpPr>
        <p:spPr bwMode="auto">
          <a:xfrm>
            <a:off x="395288" y="158750"/>
            <a:ext cx="1410964" cy="400110"/>
          </a:xfrm>
          <a:prstGeom prst="rect">
            <a:avLst/>
          </a:prstGeom>
          <a:noFill/>
          <a:ln w="9525" algn="ctr">
            <a:noFill/>
            <a:miter lim="800000"/>
            <a:headEnd/>
            <a:tailEnd/>
          </a:ln>
          <a:effectLst/>
        </p:spPr>
        <p:txBody>
          <a:bodyPr wrap="none">
            <a:spAutoFit/>
          </a:bodyPr>
          <a:lstStyle/>
          <a:p>
            <a:pPr algn="l"/>
            <a:r>
              <a:rPr lang="en-US" sz="2000" b="1" dirty="0" smtClean="0">
                <a:solidFill>
                  <a:schemeClr val="accent2"/>
                </a:solidFill>
              </a:rPr>
              <a:t>Scenarios</a:t>
            </a:r>
            <a:endParaRPr lang="en-US" sz="2000" b="1" dirty="0">
              <a:solidFill>
                <a:schemeClr val="accent2"/>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62351"/>
            <a:ext cx="9144000" cy="329565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914400" y="-76200"/>
            <a:ext cx="8229600" cy="1143000"/>
          </a:xfrm>
        </p:spPr>
        <p:txBody>
          <a:bodyPr/>
          <a:lstStyle/>
          <a:p>
            <a:pPr eaLnBrk="1" hangingPunct="1"/>
            <a:r>
              <a:rPr lang="en-US" sz="2800" dirty="0" smtClean="0">
                <a:solidFill>
                  <a:srgbClr val="000099"/>
                </a:solidFill>
                <a:latin typeface="Arial Black" pitchFamily="34" charset="0"/>
              </a:rPr>
              <a:t/>
            </a:r>
            <a:br>
              <a:rPr lang="en-US" sz="2800" dirty="0" smtClean="0">
                <a:solidFill>
                  <a:srgbClr val="000099"/>
                </a:solidFill>
                <a:latin typeface="Arial Black" pitchFamily="34" charset="0"/>
              </a:rPr>
            </a:br>
            <a:r>
              <a:rPr lang="en-US" sz="2800" dirty="0" smtClean="0">
                <a:solidFill>
                  <a:srgbClr val="000099"/>
                </a:solidFill>
                <a:latin typeface="Arial Black" pitchFamily="34" charset="0"/>
              </a:rPr>
              <a:t/>
            </a:r>
            <a:br>
              <a:rPr lang="en-US" sz="2800" dirty="0" smtClean="0">
                <a:solidFill>
                  <a:srgbClr val="000099"/>
                </a:solidFill>
                <a:latin typeface="Arial Black" pitchFamily="34" charset="0"/>
              </a:rPr>
            </a:br>
            <a:r>
              <a:rPr lang="en-US" sz="2800" dirty="0" smtClean="0">
                <a:solidFill>
                  <a:srgbClr val="000099"/>
                </a:solidFill>
                <a:latin typeface="Arial Black" pitchFamily="34" charset="0"/>
              </a:rPr>
              <a:t/>
            </a:r>
            <a:br>
              <a:rPr lang="en-US" sz="2800" dirty="0" smtClean="0">
                <a:solidFill>
                  <a:srgbClr val="000099"/>
                </a:solidFill>
                <a:latin typeface="Arial Black" pitchFamily="34" charset="0"/>
              </a:rPr>
            </a:br>
            <a:endParaRPr lang="en-US" sz="1800" dirty="0" smtClean="0"/>
          </a:p>
        </p:txBody>
      </p:sp>
      <p:sp>
        <p:nvSpPr>
          <p:cNvPr id="18" name="Rectangle 2"/>
          <p:cNvSpPr txBox="1">
            <a:spLocks noChangeArrowheads="1"/>
          </p:cNvSpPr>
          <p:nvPr/>
        </p:nvSpPr>
        <p:spPr bwMode="auto">
          <a:xfrm>
            <a:off x="5940152" y="5157192"/>
            <a:ext cx="2952750" cy="6778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smtClean="0">
                <a:ln>
                  <a:noFill/>
                </a:ln>
                <a:solidFill>
                  <a:schemeClr val="bg1"/>
                </a:solidFill>
                <a:effectLst/>
                <a:uLnTx/>
                <a:uFillTx/>
                <a:latin typeface="+mj-lt"/>
                <a:ea typeface="+mj-ea"/>
                <a:cs typeface="+mj-cs"/>
              </a:rPr>
              <a:t>Thank You</a:t>
            </a:r>
            <a:endParaRPr kumimoji="0" lang="en-US" sz="3600" b="1" i="0" u="none" strike="noStrike" kern="0" cap="none" spc="0" normalizeH="0" baseline="0" noProof="0" dirty="0">
              <a:ln>
                <a:noFill/>
              </a:ln>
              <a:solidFill>
                <a:schemeClr val="bg1"/>
              </a:solidFill>
              <a:effectLst/>
              <a:uLnTx/>
              <a:uFillTx/>
              <a:latin typeface="+mj-lt"/>
              <a:ea typeface="+mj-ea"/>
              <a:cs typeface="+mj-cs"/>
            </a:endParaRPr>
          </a:p>
        </p:txBody>
      </p:sp>
      <p:sp>
        <p:nvSpPr>
          <p:cNvPr id="19" name="Rectangle 18"/>
          <p:cNvSpPr/>
          <p:nvPr/>
        </p:nvSpPr>
        <p:spPr>
          <a:xfrm>
            <a:off x="228600" y="6019800"/>
            <a:ext cx="4572000" cy="684803"/>
          </a:xfrm>
          <a:prstGeom prst="rect">
            <a:avLst/>
          </a:prstGeom>
        </p:spPr>
        <p:txBody>
          <a:bodyPr>
            <a:spAutoFit/>
          </a:bodyPr>
          <a:lstStyle/>
          <a:p>
            <a:r>
              <a:rPr lang="en-US" sz="1400" dirty="0" smtClean="0">
                <a:solidFill>
                  <a:srgbClr val="000099"/>
                </a:solidFill>
                <a:latin typeface="+mn-lt"/>
              </a:rPr>
              <a:t>Professor Saviour Formosa</a:t>
            </a:r>
            <a:r>
              <a:rPr lang="en-US" sz="1200" dirty="0" smtClean="0">
                <a:solidFill>
                  <a:srgbClr val="000099"/>
                </a:solidFill>
                <a:latin typeface="Arial Black" pitchFamily="34" charset="0"/>
              </a:rPr>
              <a:t/>
            </a:r>
            <a:br>
              <a:rPr lang="en-US" sz="1200" dirty="0" smtClean="0">
                <a:solidFill>
                  <a:srgbClr val="000099"/>
                </a:solidFill>
                <a:latin typeface="Arial Black" pitchFamily="34" charset="0"/>
              </a:rPr>
            </a:br>
            <a:endParaRPr lang="en-US" sz="1050" dirty="0" smtClean="0">
              <a:solidFill>
                <a:srgbClr val="000099"/>
              </a:solidFill>
              <a:latin typeface="Arial Black" pitchFamily="34" charset="0"/>
            </a:endParaRPr>
          </a:p>
          <a:p>
            <a:r>
              <a:rPr lang="en-US" sz="1400" dirty="0" smtClean="0">
                <a:solidFill>
                  <a:srgbClr val="000099"/>
                </a:solidFill>
                <a:latin typeface="Arial" pitchFamily="34" charset="0"/>
                <a:cs typeface="Arial" pitchFamily="34" charset="0"/>
              </a:rPr>
              <a:t>saviour.formosa@um.edu.mt</a:t>
            </a:r>
            <a:endParaRPr lang="en-GB" sz="1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00200"/>
            <a:ext cx="9144000" cy="3761726"/>
          </a:xfrm>
          <a:prstGeom prst="rect">
            <a:avLst/>
          </a:prstGeom>
        </p:spPr>
      </p:pic>
      <p:sp>
        <p:nvSpPr>
          <p:cNvPr id="2" name="TextBox 1"/>
          <p:cNvSpPr txBox="1"/>
          <p:nvPr/>
        </p:nvSpPr>
        <p:spPr>
          <a:xfrm>
            <a:off x="228600" y="1011266"/>
            <a:ext cx="1884490" cy="523220"/>
          </a:xfrm>
          <a:prstGeom prst="rect">
            <a:avLst/>
          </a:prstGeom>
          <a:noFill/>
        </p:spPr>
        <p:txBody>
          <a:bodyPr wrap="none" rtlCol="0">
            <a:spAutoFit/>
          </a:bodyPr>
          <a:lstStyle/>
          <a:p>
            <a:r>
              <a:rPr lang="en-US" sz="2800" dirty="0" smtClean="0">
                <a:solidFill>
                  <a:schemeClr val="accent6"/>
                </a:solidFill>
              </a:rPr>
              <a:t>Thank You</a:t>
            </a:r>
            <a:endParaRPr lang="en-US" sz="2800" dirty="0">
              <a:solidFill>
                <a:schemeClr val="accent6"/>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376238" y="223838"/>
            <a:ext cx="1760610" cy="400110"/>
          </a:xfrm>
          <a:prstGeom prst="rect">
            <a:avLst/>
          </a:prstGeom>
          <a:noFill/>
          <a:ln w="9525">
            <a:noFill/>
            <a:miter lim="800000"/>
            <a:headEnd/>
            <a:tailEnd/>
          </a:ln>
          <a:effectLst/>
        </p:spPr>
        <p:txBody>
          <a:bodyPr wrap="none">
            <a:spAutoFit/>
          </a:bodyPr>
          <a:lstStyle/>
          <a:p>
            <a:pPr algn="l"/>
            <a:r>
              <a:rPr lang="en-US" sz="2000" b="1" dirty="0" smtClean="0">
                <a:solidFill>
                  <a:schemeClr val="accent2"/>
                </a:solidFill>
              </a:rPr>
              <a:t>Visualisation</a:t>
            </a:r>
            <a:endParaRPr lang="en-US" sz="2000" b="1" dirty="0">
              <a:solidFill>
                <a:schemeClr val="accent2"/>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679" y="736600"/>
            <a:ext cx="4406841" cy="6121400"/>
          </a:xfrm>
          <a:prstGeom prst="rect">
            <a:avLst/>
          </a:prstGeom>
        </p:spPr>
      </p:pic>
      <p:sp>
        <p:nvSpPr>
          <p:cNvPr id="4" name="Text Box 3"/>
          <p:cNvSpPr txBox="1">
            <a:spLocks noChangeArrowheads="1"/>
          </p:cNvSpPr>
          <p:nvPr/>
        </p:nvSpPr>
        <p:spPr bwMode="auto">
          <a:xfrm>
            <a:off x="6934200" y="1143000"/>
            <a:ext cx="2206053" cy="707886"/>
          </a:xfrm>
          <a:prstGeom prst="rect">
            <a:avLst/>
          </a:prstGeom>
          <a:noFill/>
          <a:ln w="9525">
            <a:noFill/>
            <a:miter lim="800000"/>
            <a:headEnd/>
            <a:tailEnd/>
          </a:ln>
          <a:effectLst/>
        </p:spPr>
        <p:txBody>
          <a:bodyPr wrap="none">
            <a:spAutoFit/>
          </a:bodyPr>
          <a:lstStyle/>
          <a:p>
            <a:pPr algn="l"/>
            <a:r>
              <a:rPr lang="en-US" sz="2000" dirty="0" smtClean="0">
                <a:solidFill>
                  <a:schemeClr val="accent2">
                    <a:lumMod val="60000"/>
                    <a:lumOff val="40000"/>
                  </a:schemeClr>
                </a:solidFill>
              </a:rPr>
              <a:t>My Wife</a:t>
            </a:r>
          </a:p>
          <a:p>
            <a:pPr algn="l"/>
            <a:r>
              <a:rPr lang="en-US" sz="2000" dirty="0" smtClean="0">
                <a:solidFill>
                  <a:schemeClr val="accent2">
                    <a:lumMod val="60000"/>
                    <a:lumOff val="40000"/>
                  </a:schemeClr>
                </a:solidFill>
              </a:rPr>
              <a:t>My Mother in Law</a:t>
            </a:r>
            <a:endParaRPr lang="en-US" sz="2000" dirty="0">
              <a:solidFill>
                <a:schemeClr val="accent2">
                  <a:lumMod val="60000"/>
                  <a:lumOff val="40000"/>
                </a:schemeClr>
              </a:solidFill>
            </a:endParaRPr>
          </a:p>
        </p:txBody>
      </p:sp>
    </p:spTree>
    <p:extLst>
      <p:ext uri="{BB962C8B-B14F-4D97-AF65-F5344CB8AC3E}">
        <p14:creationId xmlns:p14="http://schemas.microsoft.com/office/powerpoint/2010/main" val="25404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376238" y="223838"/>
            <a:ext cx="1760610" cy="400110"/>
          </a:xfrm>
          <a:prstGeom prst="rect">
            <a:avLst/>
          </a:prstGeom>
          <a:noFill/>
          <a:ln w="9525">
            <a:noFill/>
            <a:miter lim="800000"/>
            <a:headEnd/>
            <a:tailEnd/>
          </a:ln>
          <a:effectLst/>
        </p:spPr>
        <p:txBody>
          <a:bodyPr wrap="none">
            <a:spAutoFit/>
          </a:bodyPr>
          <a:lstStyle/>
          <a:p>
            <a:pPr algn="l"/>
            <a:r>
              <a:rPr lang="en-US" sz="2000" b="1" dirty="0" smtClean="0">
                <a:solidFill>
                  <a:schemeClr val="accent2"/>
                </a:solidFill>
              </a:rPr>
              <a:t>Visualisation</a:t>
            </a:r>
            <a:endParaRPr lang="en-US" sz="2000" b="1" dirty="0">
              <a:solidFill>
                <a:schemeClr val="accent2"/>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981200"/>
            <a:ext cx="7731759" cy="4329785"/>
          </a:xfrm>
          <a:prstGeom prst="rect">
            <a:avLst/>
          </a:prstGeom>
        </p:spPr>
      </p:pic>
      <p:sp>
        <p:nvSpPr>
          <p:cNvPr id="4" name="Text Box 3"/>
          <p:cNvSpPr txBox="1">
            <a:spLocks noChangeArrowheads="1"/>
          </p:cNvSpPr>
          <p:nvPr/>
        </p:nvSpPr>
        <p:spPr bwMode="auto">
          <a:xfrm>
            <a:off x="7010400" y="838200"/>
            <a:ext cx="1752600" cy="1323439"/>
          </a:xfrm>
          <a:prstGeom prst="rect">
            <a:avLst/>
          </a:prstGeom>
          <a:noFill/>
          <a:ln w="9525">
            <a:noFill/>
            <a:miter lim="800000"/>
            <a:headEnd/>
            <a:tailEnd/>
          </a:ln>
          <a:effectLst/>
        </p:spPr>
        <p:txBody>
          <a:bodyPr wrap="square">
            <a:spAutoFit/>
          </a:bodyPr>
          <a:lstStyle/>
          <a:p>
            <a:r>
              <a:rPr lang="en-US" sz="2000" dirty="0" smtClean="0">
                <a:solidFill>
                  <a:schemeClr val="accent2">
                    <a:lumMod val="60000"/>
                    <a:lumOff val="40000"/>
                  </a:schemeClr>
                </a:solidFill>
              </a:rPr>
              <a:t>The </a:t>
            </a:r>
            <a:r>
              <a:rPr lang="en-US" sz="2000" dirty="0">
                <a:solidFill>
                  <a:schemeClr val="accent2">
                    <a:lumMod val="60000"/>
                    <a:lumOff val="40000"/>
                  </a:schemeClr>
                </a:solidFill>
              </a:rPr>
              <a:t>Rorschach Inkblot </a:t>
            </a:r>
            <a:r>
              <a:rPr lang="en-US" sz="2000" dirty="0" smtClean="0">
                <a:solidFill>
                  <a:schemeClr val="accent2">
                    <a:lumMod val="60000"/>
                    <a:lumOff val="40000"/>
                  </a:schemeClr>
                </a:solidFill>
              </a:rPr>
              <a:t>Diagnostic</a:t>
            </a:r>
            <a:endParaRPr lang="en-US" sz="2000" dirty="0">
              <a:solidFill>
                <a:schemeClr val="accent2">
                  <a:lumMod val="60000"/>
                  <a:lumOff val="40000"/>
                </a:schemeClr>
              </a:solidFill>
            </a:endParaRPr>
          </a:p>
        </p:txBody>
      </p:sp>
    </p:spTree>
    <p:extLst>
      <p:ext uri="{BB962C8B-B14F-4D97-AF65-F5344CB8AC3E}">
        <p14:creationId xmlns:p14="http://schemas.microsoft.com/office/powerpoint/2010/main" val="23095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376238" y="223838"/>
            <a:ext cx="1760610" cy="400110"/>
          </a:xfrm>
          <a:prstGeom prst="rect">
            <a:avLst/>
          </a:prstGeom>
          <a:noFill/>
          <a:ln w="9525">
            <a:noFill/>
            <a:miter lim="800000"/>
            <a:headEnd/>
            <a:tailEnd/>
          </a:ln>
          <a:effectLst/>
        </p:spPr>
        <p:txBody>
          <a:bodyPr wrap="none">
            <a:spAutoFit/>
          </a:bodyPr>
          <a:lstStyle/>
          <a:p>
            <a:pPr algn="l"/>
            <a:r>
              <a:rPr lang="en-US" sz="2000" b="1" dirty="0" smtClean="0">
                <a:solidFill>
                  <a:schemeClr val="accent2"/>
                </a:solidFill>
              </a:rPr>
              <a:t>Visualisation</a:t>
            </a:r>
            <a:endParaRPr lang="en-US" sz="2000" b="1" dirty="0">
              <a:solidFill>
                <a:schemeClr val="accent2"/>
              </a:solidFill>
            </a:endParaRPr>
          </a:p>
        </p:txBody>
      </p:sp>
      <p:sp>
        <p:nvSpPr>
          <p:cNvPr id="4" name="Text Box 3"/>
          <p:cNvSpPr txBox="1">
            <a:spLocks noChangeArrowheads="1"/>
          </p:cNvSpPr>
          <p:nvPr/>
        </p:nvSpPr>
        <p:spPr bwMode="auto">
          <a:xfrm>
            <a:off x="6716697" y="914400"/>
            <a:ext cx="2427303" cy="400110"/>
          </a:xfrm>
          <a:prstGeom prst="rect">
            <a:avLst/>
          </a:prstGeom>
          <a:noFill/>
          <a:ln w="9525">
            <a:noFill/>
            <a:miter lim="800000"/>
            <a:headEnd/>
            <a:tailEnd/>
          </a:ln>
          <a:effectLst/>
        </p:spPr>
        <p:txBody>
          <a:bodyPr wrap="square">
            <a:spAutoFit/>
          </a:bodyPr>
          <a:lstStyle/>
          <a:p>
            <a:r>
              <a:rPr lang="en-US" sz="2000" dirty="0" smtClean="0">
                <a:solidFill>
                  <a:schemeClr val="accent2">
                    <a:lumMod val="60000"/>
                    <a:lumOff val="40000"/>
                  </a:schemeClr>
                </a:solidFill>
              </a:rPr>
              <a:t>Maps – Easy No?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0385"/>
            <a:ext cx="9144000" cy="503761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0385"/>
            <a:ext cx="9144000" cy="503761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20385"/>
            <a:ext cx="9144000" cy="503761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20385"/>
            <a:ext cx="9144000" cy="5037615"/>
          </a:xfrm>
          <a:prstGeom prst="rect">
            <a:avLst/>
          </a:prstGeom>
        </p:spPr>
      </p:pic>
      <p:sp>
        <p:nvSpPr>
          <p:cNvPr id="7" name="Rectangle 6"/>
          <p:cNvSpPr/>
          <p:nvPr/>
        </p:nvSpPr>
        <p:spPr>
          <a:xfrm>
            <a:off x="0" y="1820385"/>
            <a:ext cx="1600200" cy="5037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02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376238" y="223838"/>
            <a:ext cx="1760610" cy="400110"/>
          </a:xfrm>
          <a:prstGeom prst="rect">
            <a:avLst/>
          </a:prstGeom>
          <a:noFill/>
          <a:ln w="9525">
            <a:noFill/>
            <a:miter lim="800000"/>
            <a:headEnd/>
            <a:tailEnd/>
          </a:ln>
          <a:effectLst/>
        </p:spPr>
        <p:txBody>
          <a:bodyPr wrap="none">
            <a:spAutoFit/>
          </a:bodyPr>
          <a:lstStyle/>
          <a:p>
            <a:pPr algn="l"/>
            <a:r>
              <a:rPr lang="en-US" sz="2000" b="1" dirty="0" smtClean="0">
                <a:solidFill>
                  <a:schemeClr val="accent2"/>
                </a:solidFill>
              </a:rPr>
              <a:t>Visualisation</a:t>
            </a:r>
            <a:endParaRPr lang="en-US" sz="2000" b="1" dirty="0">
              <a:solidFill>
                <a:schemeClr val="accent2"/>
              </a:solidFill>
            </a:endParaRPr>
          </a:p>
        </p:txBody>
      </p:sp>
      <p:sp>
        <p:nvSpPr>
          <p:cNvPr id="4" name="Text Box 3"/>
          <p:cNvSpPr txBox="1">
            <a:spLocks noChangeArrowheads="1"/>
          </p:cNvSpPr>
          <p:nvPr/>
        </p:nvSpPr>
        <p:spPr bwMode="auto">
          <a:xfrm>
            <a:off x="6716697" y="914400"/>
            <a:ext cx="2427303" cy="400110"/>
          </a:xfrm>
          <a:prstGeom prst="rect">
            <a:avLst/>
          </a:prstGeom>
          <a:noFill/>
          <a:ln w="9525">
            <a:noFill/>
            <a:miter lim="800000"/>
            <a:headEnd/>
            <a:tailEnd/>
          </a:ln>
          <a:effectLst/>
        </p:spPr>
        <p:txBody>
          <a:bodyPr wrap="square">
            <a:spAutoFit/>
          </a:bodyPr>
          <a:lstStyle/>
          <a:p>
            <a:r>
              <a:rPr lang="en-US" sz="2000" dirty="0" smtClean="0">
                <a:solidFill>
                  <a:schemeClr val="accent2">
                    <a:lumMod val="60000"/>
                    <a:lumOff val="40000"/>
                  </a:schemeClr>
                </a:solidFill>
              </a:rPr>
              <a:t>Maps – Easy No?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0385"/>
            <a:ext cx="9144000" cy="503761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0385"/>
            <a:ext cx="9144000" cy="503761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20385"/>
            <a:ext cx="9144000" cy="503761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20385"/>
            <a:ext cx="9144000" cy="5037615"/>
          </a:xfrm>
          <a:prstGeom prst="rect">
            <a:avLst/>
          </a:prstGeom>
        </p:spPr>
      </p:pic>
    </p:spTree>
    <p:extLst>
      <p:ext uri="{BB962C8B-B14F-4D97-AF65-F5344CB8AC3E}">
        <p14:creationId xmlns:p14="http://schemas.microsoft.com/office/powerpoint/2010/main" val="172223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2 - &amp;quot;ERDF 156:&amp;#x0D;&amp;#x0A;Developing National Environmental Monitoring Infrastructure and Capacity&amp;#x0D;&amp;#x0A;&amp;#x0D;&amp;#x0A;&amp;#x0D;&amp;#x0A;&amp;#x0D;&amp;#x0A;&amp;#x0D;&amp;#x0A;&amp;#x0D;&amp;#x0A;&amp;#x0D;&amp;#x0A;&amp;quot;&quot;/&gt;&lt;property id=&quot;20307&quot; value=&quot;309&quot;/&gt;&lt;/object&gt;&lt;object type=&quot;3&quot; unique_id=&quot;10009&quot;&gt;&lt;property id=&quot;20148&quot; value=&quot;5&quot;/&gt;&lt;property id=&quot;20300&quot; value=&quot;Slide 14&quot;/&gt;&lt;property id=&quot;20307&quot; value=&quot;311&quot;/&gt;&lt;/object&gt;&lt;object type=&quot;3&quot; unique_id=&quot;11138&quot;&gt;&lt;property id=&quot;20148&quot; value=&quot;5&quot;/&gt;&lt;property id=&quot;20300&quot; value=&quot;Slide 73&quot;/&gt;&lt;property id=&quot;20307&quot; value=&quot;322&quot;/&gt;&lt;/object&gt;&lt;object type=&quot;3&quot; unique_id=&quot;11148&quot;&gt;&lt;property id=&quot;20148&quot; value=&quot;5&quot;/&gt;&lt;property id=&quot;20300&quot; value=&quot;Slide 17&quot;/&gt;&lt;property id=&quot;20307&quot; value=&quot;333&quot;/&gt;&lt;/object&gt;&lt;object type=&quot;3&quot; unique_id=&quot;11158&quot;&gt;&lt;property id=&quot;20148&quot; value=&quot;5&quot;/&gt;&lt;property id=&quot;20300&quot; value=&quot;Slide 47&quot;/&gt;&lt;property id=&quot;20307&quot; value=&quot;345&quot;/&gt;&lt;/object&gt;&lt;object type=&quot;3&quot; unique_id=&quot;11161&quot;&gt;&lt;property id=&quot;20148&quot; value=&quot;5&quot;/&gt;&lt;property id=&quot;20300&quot; value=&quot;Slide 75 - &amp;quot;ERDF 156:&amp;#x0D;&amp;#x0A;Developing National Environmental Monitoring Infrastructure and Capacity&amp;#x0D;&amp;#x0A;&amp;#x0D;&amp;#x0A;&amp;#x0D;&amp;#x0A;&amp;#x0D;&amp;#x0A;&amp;#x0D;&amp;#x0A;&amp;#x0D;&amp;#x0A;Thank You&amp;quot;&quot;/&gt;&lt;property id=&quot;20307&quot; value=&quot;348&quot;/&gt;&lt;/object&gt;&lt;object type=&quot;3&quot; unique_id=&quot;11162&quot;&gt;&lt;property id=&quot;20148&quot; value=&quot;5&quot;/&gt;&lt;property id=&quot;20300&quot; value=&quot;Slide 50&quot;/&gt;&lt;property id=&quot;20307&quot; value=&quot;349&quot;/&gt;&lt;/object&gt;&lt;object type=&quot;3&quot; unique_id=&quot;11175&quot;&gt;&lt;property id=&quot;20148&quot; value=&quot;5&quot;/&gt;&lt;property id=&quot;20300&quot; value=&quot;Slide 13&quot;/&gt;&lt;property id=&quot;20307&quot; value=&quot;310&quot;/&gt;&lt;/object&gt;&lt;object type=&quot;3&quot; unique_id=&quot;11176&quot;&gt;&lt;property id=&quot;20148&quot; value=&quot;5&quot;/&gt;&lt;property id=&quot;20300&quot; value=&quot;Slide 15&quot;/&gt;&lt;property id=&quot;20307&quot; value=&quot;315&quot;/&gt;&lt;/object&gt;&lt;object type=&quot;3&quot; unique_id=&quot;11177&quot;&gt;&lt;property id=&quot;20148&quot; value=&quot;5&quot;/&gt;&lt;property id=&quot;20300&quot; value=&quot;Slide 16&quot;/&gt;&lt;property id=&quot;20307&quot; value=&quot;316&quot;/&gt;&lt;/object&gt;&lt;object type=&quot;3&quot; unique_id=&quot;11461&quot;&gt;&lt;property id=&quot;20148&quot; value=&quot;5&quot;/&gt;&lt;property id=&quot;20300&quot; value=&quot;Slide 48&quot;/&gt;&lt;property id=&quot;20307&quot; value=&quot;351&quot;/&gt;&lt;/object&gt;&lt;object type=&quot;3&quot; unique_id=&quot;11862&quot;&gt;&lt;property id=&quot;20148&quot; value=&quot;5&quot;/&gt;&lt;property id=&quot;20300&quot; value=&quot;Slide 1&quot;/&gt;&lt;property id=&quot;20307&quot; value=&quot;353&quot;/&gt;&lt;/object&gt;&lt;object type=&quot;3&quot; unique_id=&quot;13163&quot;&gt;&lt;property id=&quot;20148&quot; value=&quot;5&quot;/&gt;&lt;property id=&quot;20300&quot; value=&quot;Slide 19 - &amp;quot;&amp;#x0D;&amp;#x0A;&amp;#x0D;&amp;#x0A;&amp;#x0D;&amp;#x0A;&amp;#x0D;&amp;#x0A;&amp;quot;&quot;/&gt;&lt;property id=&quot;20307&quot; value=&quot;354&quot;/&gt;&lt;/object&gt;&lt;object type=&quot;3&quot; unique_id=&quot;13164&quot;&gt;&lt;property id=&quot;20148&quot; value=&quot;5&quot;/&gt;&lt;property id=&quot;20300&quot; value=&quot;Slide 20&quot;/&gt;&lt;property id=&quot;20307&quot; value=&quot;355&quot;/&gt;&lt;/object&gt;&lt;object type=&quot;3&quot; unique_id=&quot;13165&quot;&gt;&lt;property id=&quot;20148&quot; value=&quot;5&quot;/&gt;&lt;property id=&quot;20300&quot; value=&quot;Slide 21&quot;/&gt;&lt;property id=&quot;20307&quot; value=&quot;356&quot;/&gt;&lt;/object&gt;&lt;object type=&quot;3&quot; unique_id=&quot;13166&quot;&gt;&lt;property id=&quot;20148&quot; value=&quot;5&quot;/&gt;&lt;property id=&quot;20300&quot; value=&quot;Slide 22&quot;/&gt;&lt;property id=&quot;20307&quot; value=&quot;357&quot;/&gt;&lt;/object&gt;&lt;object type=&quot;3&quot; unique_id=&quot;13167&quot;&gt;&lt;property id=&quot;20148&quot; value=&quot;5&quot;/&gt;&lt;property id=&quot;20300&quot; value=&quot;Slide 24&quot;/&gt;&lt;property id=&quot;20307&quot; value=&quot;358&quot;/&gt;&lt;/object&gt;&lt;object type=&quot;3&quot; unique_id=&quot;13168&quot;&gt;&lt;property id=&quot;20148&quot; value=&quot;5&quot;/&gt;&lt;property id=&quot;20300&quot; value=&quot;Slide 25&quot;/&gt;&lt;property id=&quot;20307&quot; value=&quot;359&quot;/&gt;&lt;/object&gt;&lt;object type=&quot;3&quot; unique_id=&quot;13169&quot;&gt;&lt;property id=&quot;20148&quot; value=&quot;5&quot;/&gt;&lt;property id=&quot;20300&quot; value=&quot;Slide 26&quot;/&gt;&lt;property id=&quot;20307&quot; value=&quot;360&quot;/&gt;&lt;/object&gt;&lt;object type=&quot;3&quot; unique_id=&quot;13171&quot;&gt;&lt;property id=&quot;20148&quot; value=&quot;5&quot;/&gt;&lt;property id=&quot;20300&quot; value=&quot;Slide 27&quot;/&gt;&lt;property id=&quot;20307&quot; value=&quot;362&quot;/&gt;&lt;/object&gt;&lt;object type=&quot;3&quot; unique_id=&quot;13172&quot;&gt;&lt;property id=&quot;20148&quot; value=&quot;5&quot;/&gt;&lt;property id=&quot;20300&quot; value=&quot;Slide 28&quot;/&gt;&lt;property id=&quot;20307&quot; value=&quot;363&quot;/&gt;&lt;/object&gt;&lt;object type=&quot;3&quot; unique_id=&quot;13173&quot;&gt;&lt;property id=&quot;20148&quot; value=&quot;5&quot;/&gt;&lt;property id=&quot;20300&quot; value=&quot;Slide 29&quot;/&gt;&lt;property id=&quot;20307&quot; value=&quot;364&quot;/&gt;&lt;/object&gt;&lt;object type=&quot;3&quot; unique_id=&quot;13174&quot;&gt;&lt;property id=&quot;20148&quot; value=&quot;5&quot;/&gt;&lt;property id=&quot;20300&quot; value=&quot;Slide 30&quot;/&gt;&lt;property id=&quot;20307&quot; value=&quot;365&quot;/&gt;&lt;/object&gt;&lt;object type=&quot;3&quot; unique_id=&quot;13175&quot;&gt;&lt;property id=&quot;20148&quot; value=&quot;5&quot;/&gt;&lt;property id=&quot;20300&quot; value=&quot;Slide 31&quot;/&gt;&lt;property id=&quot;20307&quot; value=&quot;366&quot;/&gt;&lt;/object&gt;&lt;object type=&quot;3&quot; unique_id=&quot;13176&quot;&gt;&lt;property id=&quot;20148&quot; value=&quot;5&quot;/&gt;&lt;property id=&quot;20300&quot; value=&quot;Slide 32&quot;/&gt;&lt;property id=&quot;20307&quot; value=&quot;367&quot;/&gt;&lt;/object&gt;&lt;object type=&quot;3&quot; unique_id=&quot;13177&quot;&gt;&lt;property id=&quot;20148&quot; value=&quot;5&quot;/&gt;&lt;property id=&quot;20300&quot; value=&quot;Slide 33&quot;/&gt;&lt;property id=&quot;20307&quot; value=&quot;368&quot;/&gt;&lt;/object&gt;&lt;object type=&quot;3&quot; unique_id=&quot;13179&quot;&gt;&lt;property id=&quot;20148&quot; value=&quot;5&quot;/&gt;&lt;property id=&quot;20300&quot; value=&quot;Slide 34&quot;/&gt;&lt;property id=&quot;20307&quot; value=&quot;370&quot;/&gt;&lt;/object&gt;&lt;object type=&quot;3&quot; unique_id=&quot;13185&quot;&gt;&lt;property id=&quot;20148&quot; value=&quot;5&quot;/&gt;&lt;property id=&quot;20300&quot; value=&quot;Slide 35&quot;/&gt;&lt;property id=&quot;20307&quot; value=&quot;376&quot;/&gt;&lt;/object&gt;&lt;object type=&quot;3&quot; unique_id=&quot;13187&quot;&gt;&lt;property id=&quot;20148&quot; value=&quot;5&quot;/&gt;&lt;property id=&quot;20300&quot; value=&quot;Slide 36&quot;/&gt;&lt;property id=&quot;20307&quot; value=&quot;378&quot;/&gt;&lt;/object&gt;&lt;object type=&quot;3&quot; unique_id=&quot;13190&quot;&gt;&lt;property id=&quot;20148&quot; value=&quot;5&quot;/&gt;&lt;property id=&quot;20300&quot; value=&quot;Slide 37&quot;/&gt;&lt;property id=&quot;20307&quot; value=&quot;381&quot;/&gt;&lt;/object&gt;&lt;object type=&quot;3&quot; unique_id=&quot;13192&quot;&gt;&lt;property id=&quot;20148&quot; value=&quot;5&quot;/&gt;&lt;property id=&quot;20300&quot; value=&quot;Slide 38&quot;/&gt;&lt;property id=&quot;20307&quot; value=&quot;383&quot;/&gt;&lt;/object&gt;&lt;object type=&quot;3&quot; unique_id=&quot;13194&quot;&gt;&lt;property id=&quot;20148&quot; value=&quot;5&quot;/&gt;&lt;property id=&quot;20300&quot; value=&quot;Slide 39 - &amp;quot;&amp;#x0D;&amp;#x0A;&amp;#x0D;&amp;#x0A;&amp;#x0D;&amp;#x0A;&amp;#x0D;&amp;#x0A;&amp;quot;&quot;/&gt;&lt;property id=&quot;20307&quot; value=&quot;385&quot;/&gt;&lt;/object&gt;&lt;object type=&quot;3&quot; unique_id=&quot;13195&quot;&gt;&lt;property id=&quot;20148&quot; value=&quot;5&quot;/&gt;&lt;property id=&quot;20300&quot; value=&quot;Slide 40 - &amp;quot;&amp;#x0D;&amp;#x0A;&amp;#x0D;&amp;#x0A;&amp;#x0D;&amp;#x0A;&amp;#x0D;&amp;#x0A;&amp;quot;&quot;/&gt;&lt;property id=&quot;20307&quot; value=&quot;386&quot;/&gt;&lt;/object&gt;&lt;object type=&quot;3&quot; unique_id=&quot;13196&quot;&gt;&lt;property id=&quot;20148&quot; value=&quot;5&quot;/&gt;&lt;property id=&quot;20300&quot; value=&quot;Slide 41 - &amp;quot;&amp;#x0D;&amp;#x0A;&amp;#x0D;&amp;#x0A;&amp;#x0D;&amp;#x0A;&amp;#x0D;&amp;#x0A;&amp;quot;&quot;/&gt;&lt;property id=&quot;20307&quot; value=&quot;387&quot;/&gt;&lt;/object&gt;&lt;object type=&quot;3&quot; unique_id=&quot;13197&quot;&gt;&lt;property id=&quot;20148&quot; value=&quot;5&quot;/&gt;&lt;property id=&quot;20300&quot; value=&quot;Slide 42 - &amp;quot;&amp;#x0D;&amp;#x0A;&amp;#x0D;&amp;#x0A;&amp;#x0D;&amp;#x0A;&amp;#x0D;&amp;#x0A;&amp;quot;&quot;/&gt;&lt;property id=&quot;20307&quot; value=&quot;388&quot;/&gt;&lt;/object&gt;&lt;object type=&quot;3&quot; unique_id=&quot;13198&quot;&gt;&lt;property id=&quot;20148&quot; value=&quot;5&quot;/&gt;&lt;property id=&quot;20300&quot; value=&quot;Slide 43 - &amp;quot;&amp;#x0D;&amp;#x0A;&amp;#x0D;&amp;#x0A;&amp;#x0D;&amp;#x0A;&amp;#x0D;&amp;#x0A;&amp;quot;&quot;/&gt;&lt;property id=&quot;20307&quot; value=&quot;389&quot;/&gt;&lt;/object&gt;&lt;object type=&quot;3&quot; unique_id=&quot;13200&quot;&gt;&lt;property id=&quot;20148&quot; value=&quot;5&quot;/&gt;&lt;property id=&quot;20300&quot; value=&quot;Slide 44&quot;/&gt;&lt;property id=&quot;20307&quot; value=&quot;391&quot;/&gt;&lt;/object&gt;&lt;object type=&quot;3&quot; unique_id=&quot;13202&quot;&gt;&lt;property id=&quot;20148&quot; value=&quot;5&quot;/&gt;&lt;property id=&quot;20300&quot; value=&quot;Slide 45&quot;/&gt;&lt;property id=&quot;20307&quot; value=&quot;393&quot;/&gt;&lt;/object&gt;&lt;object type=&quot;3&quot; unique_id=&quot;13205&quot;&gt;&lt;property id=&quot;20148&quot; value=&quot;5&quot;/&gt;&lt;property id=&quot;20300&quot; value=&quot;Slide 46 - &amp;quot;» Merging the different elevation data sources&amp;#x0D;&amp;#x0A;&amp;#x0D;&amp;#x0A;Topographic LiDAR data + Bathymetric LiDAR data + Vessel bathymetr&quot;/&gt;&lt;property id=&quot;20307&quot; value=&quot;396&quot;/&gt;&lt;/object&gt;&lt;object type=&quot;3&quot; unique_id=&quot;13669&quot;&gt;&lt;property id=&quot;20148&quot; value=&quot;5&quot;/&gt;&lt;property id=&quot;20300&quot; value=&quot;Slide 2&quot;/&gt;&lt;property id=&quot;20307&quot; value=&quot;404&quot;/&gt;&lt;/object&gt;&lt;object type=&quot;3&quot; unique_id=&quot;13670&quot;&gt;&lt;property id=&quot;20148&quot; value=&quot;5&quot;/&gt;&lt;property id=&quot;20300&quot; value=&quot;Slide 3&quot;/&gt;&lt;property id=&quot;20307&quot; value=&quot;405&quot;/&gt;&lt;/object&gt;&lt;object type=&quot;3&quot; unique_id=&quot;13671&quot;&gt;&lt;property id=&quot;20148&quot; value=&quot;5&quot;/&gt;&lt;property id=&quot;20300&quot; value=&quot;Slide 4&quot;/&gt;&lt;property id=&quot;20307&quot; value=&quot;406&quot;/&gt;&lt;/object&gt;&lt;object type=&quot;3&quot; unique_id=&quot;14225&quot;&gt;&lt;property id=&quot;20148&quot; value=&quot;5&quot;/&gt;&lt;property id=&quot;20300&quot; value=&quot;Slide 5&quot;/&gt;&lt;property id=&quot;20307&quot; value=&quot;407&quot;/&gt;&lt;/object&gt;&lt;object type=&quot;3&quot; unique_id=&quot;14226&quot;&gt;&lt;property id=&quot;20148&quot; value=&quot;5&quot;/&gt;&lt;property id=&quot;20300&quot; value=&quot;Slide 6&quot;/&gt;&lt;property id=&quot;20307&quot; value=&quot;408&quot;/&gt;&lt;/object&gt;&lt;object type=&quot;3&quot; unique_id=&quot;14227&quot;&gt;&lt;property id=&quot;20148&quot; value=&quot;5&quot;/&gt;&lt;property id=&quot;20300&quot; value=&quot;Slide 7&quot;/&gt;&lt;property id=&quot;20307&quot; value=&quot;409&quot;/&gt;&lt;/object&gt;&lt;object type=&quot;3&quot; unique_id=&quot;14228&quot;&gt;&lt;property id=&quot;20148&quot; value=&quot;5&quot;/&gt;&lt;property id=&quot;20300&quot; value=&quot;Slide 11&quot;/&gt;&lt;property id=&quot;20307&quot; value=&quot;410&quot;/&gt;&lt;/object&gt;&lt;object type=&quot;3&quot; unique_id=&quot;14644&quot;&gt;&lt;property id=&quot;20148&quot; value=&quot;5&quot;/&gt;&lt;property id=&quot;20300&quot; value=&quot;Slide 8&quot;/&gt;&lt;property id=&quot;20307&quot; value=&quot;411&quot;/&gt;&lt;/object&gt;&lt;object type=&quot;3&quot; unique_id=&quot;14645&quot;&gt;&lt;property id=&quot;20148&quot; value=&quot;5&quot;/&gt;&lt;property id=&quot;20300&quot; value=&quot;Slide 9&quot;/&gt;&lt;property id=&quot;20307&quot; value=&quot;412&quot;/&gt;&lt;/object&gt;&lt;object type=&quot;3&quot; unique_id=&quot;14646&quot;&gt;&lt;property id=&quot;20148&quot; value=&quot;5&quot;/&gt;&lt;property id=&quot;20300&quot; value=&quot;Slide 10&quot;/&gt;&lt;property id=&quot;20307&quot; value=&quot;413&quot;/&gt;&lt;/object&gt;&lt;object type=&quot;3&quot; unique_id=&quot;15507&quot;&gt;&lt;property id=&quot;20148&quot; value=&quot;5&quot;/&gt;&lt;property id=&quot;20300&quot; value=&quot;Slide 18&quot;/&gt;&lt;property id=&quot;20307&quot; value=&quot;415&quot;/&gt;&lt;/object&gt;&lt;object type=&quot;3&quot; unique_id=&quot;15508&quot;&gt;&lt;property id=&quot;20148&quot; value=&quot;5&quot;/&gt;&lt;property id=&quot;20300&quot; value=&quot;Slide 74 - &amp;quot;Thanks is due to:&amp;#x0D;&amp;#x0A;&amp;#x0D;&amp;#x0A;Dr. Andrea Hoffmann a.hoffmann@terraimaging.de&amp;#x0D;&amp;#x0A;Dr. Bas Alberts B.Alberts@terraimaging.nl&amp;#x0D;&amp;#x0A;Jan Wi&quot;/&gt;&lt;property id=&quot;20307&quot; value=&quot;414&quot;/&gt;&lt;/object&gt;&lt;object type=&quot;3&quot; unique_id=&quot;15913&quot;&gt;&lt;property id=&quot;20148&quot; value=&quot;5&quot;/&gt;&lt;property id=&quot;20300&quot; value=&quot;Slide 51&quot;/&gt;&lt;property id=&quot;20307&quot; value=&quot;416&quot;/&gt;&lt;/object&gt;&lt;object type=&quot;3&quot; unique_id=&quot;16512&quot;&gt;&lt;property id=&quot;20148&quot; value=&quot;5&quot;/&gt;&lt;property id=&quot;20300&quot; value=&quot;Slide 52&quot;/&gt;&lt;property id=&quot;20307&quot; value=&quot;418&quot;/&gt;&lt;/object&gt;&lt;object type=&quot;3&quot; unique_id=&quot;16513&quot;&gt;&lt;property id=&quot;20148&quot; value=&quot;5&quot;/&gt;&lt;property id=&quot;20300&quot; value=&quot;Slide 55&quot;/&gt;&lt;property id=&quot;20307&quot; value=&quot;417&quot;/&gt;&lt;/object&gt;&lt;object type=&quot;3&quot; unique_id=&quot;16514&quot;&gt;&lt;property id=&quot;20148&quot; value=&quot;5&quot;/&gt;&lt;property id=&quot;20300&quot; value=&quot;Slide 56&quot;/&gt;&lt;property id=&quot;20307&quot; value=&quot;419&quot;/&gt;&lt;/object&gt;&lt;object type=&quot;3&quot; unique_id=&quot;16515&quot;&gt;&lt;property id=&quot;20148&quot; value=&quot;5&quot;/&gt;&lt;property id=&quot;20300&quot; value=&quot;Slide 57&quot;/&gt;&lt;property id=&quot;20307&quot; value=&quot;420&quot;/&gt;&lt;/object&gt;&lt;object type=&quot;3&quot; unique_id=&quot;16516&quot;&gt;&lt;property id=&quot;20148&quot; value=&quot;5&quot;/&gt;&lt;property id=&quot;20300&quot; value=&quot;Slide 59&quot;/&gt;&lt;property id=&quot;20307&quot; value=&quot;421&quot;/&gt;&lt;/object&gt;&lt;object type=&quot;3&quot; unique_id=&quot;18178&quot;&gt;&lt;property id=&quot;20148&quot; value=&quot;5&quot;/&gt;&lt;property id=&quot;20300&quot; value=&quot;Slide 69&quot;/&gt;&lt;property id=&quot;20307&quot; value=&quot;428&quot;/&gt;&lt;/object&gt;&lt;object type=&quot;3&quot; unique_id=&quot;18179&quot;&gt;&lt;property id=&quot;20148&quot; value=&quot;5&quot;/&gt;&lt;property id=&quot;20300&quot; value=&quot;Slide 68&quot;/&gt;&lt;property id=&quot;20307&quot; value=&quot;427&quot;/&gt;&lt;/object&gt;&lt;object type=&quot;3&quot; unique_id=&quot;18182&quot;&gt;&lt;property id=&quot;20148&quot; value=&quot;5&quot;/&gt;&lt;property id=&quot;20300&quot; value=&quot;Slide 70&quot;/&gt;&lt;property id=&quot;20307&quot; value=&quot;431&quot;/&gt;&lt;/object&gt;&lt;object type=&quot;3&quot; unique_id=&quot;18664&quot;&gt;&lt;property id=&quot;20148&quot; value=&quot;5&quot;/&gt;&lt;property id=&quot;20300&quot; value=&quot;Slide 67&quot;/&gt;&lt;property id=&quot;20307&quot; value=&quot;438&quot;/&gt;&lt;/object&gt;&lt;object type=&quot;3&quot; unique_id=&quot;19049&quot;&gt;&lt;property id=&quot;20148&quot; value=&quot;5&quot;/&gt;&lt;property id=&quot;20300&quot; value=&quot;Slide 53&quot;/&gt;&lt;property id=&quot;20307&quot; value=&quot;439&quot;/&gt;&lt;/object&gt;&lt;object type=&quot;3&quot; unique_id=&quot;19050&quot;&gt;&lt;property id=&quot;20148&quot; value=&quot;5&quot;/&gt;&lt;property id=&quot;20300&quot; value=&quot;Slide 54&quot;/&gt;&lt;property id=&quot;20307&quot; value=&quot;440&quot;/&gt;&lt;/object&gt;&lt;object type=&quot;3&quot; unique_id=&quot;21575&quot;&gt;&lt;property id=&quot;20148&quot; value=&quot;5&quot;/&gt;&lt;property id=&quot;20300&quot; value=&quot;Slide 49&quot;/&gt;&lt;property id=&quot;20307&quot; value=&quot;442&quot;/&gt;&lt;/object&gt;&lt;object type=&quot;3&quot; unique_id=&quot;22428&quot;&gt;&lt;property id=&quot;20148&quot; value=&quot;5&quot;/&gt;&lt;property id=&quot;20300&quot; value=&quot;Slide 60&quot;/&gt;&lt;property id=&quot;20307&quot; value=&quot;449&quot;/&gt;&lt;/object&gt;&lt;object type=&quot;3&quot; unique_id=&quot;22429&quot;&gt;&lt;property id=&quot;20148&quot; value=&quot;5&quot;/&gt;&lt;property id=&quot;20300&quot; value=&quot;Slide 61&quot;/&gt;&lt;property id=&quot;20307&quot; value=&quot;450&quot;/&gt;&lt;/object&gt;&lt;object type=&quot;3&quot; unique_id=&quot;22843&quot;&gt;&lt;property id=&quot;20148&quot; value=&quot;5&quot;/&gt;&lt;property id=&quot;20300&quot; value=&quot;Slide 23&quot;/&gt;&lt;property id=&quot;20307&quot; value=&quot;452&quot;/&gt;&lt;/object&gt;&lt;object type=&quot;3&quot; unique_id=&quot;25230&quot;&gt;&lt;property id=&quot;20148&quot; value=&quot;5&quot;/&gt;&lt;property id=&quot;20300&quot; value=&quot;Slide 71&quot;/&gt;&lt;property id=&quot;20307&quot; value=&quot;453&quot;/&gt;&lt;/object&gt;&lt;object type=&quot;3&quot; unique_id=&quot;29097&quot;&gt;&lt;property id=&quot;20148&quot; value=&quot;5&quot;/&gt;&lt;property id=&quot;20300&quot; value=&quot;Slide 72&quot;/&gt;&lt;property id=&quot;20307&quot; value=&quot;454&quot;/&gt;&lt;/object&gt;&lt;object type=&quot;3&quot; unique_id=&quot;29539&quot;&gt;&lt;property id=&quot;20148&quot; value=&quot;5&quot;/&gt;&lt;property id=&quot;20300&quot; value=&quot;Slide 62&quot;/&gt;&lt;property id=&quot;20307&quot; value=&quot;456&quot;/&gt;&lt;/object&gt;&lt;object type=&quot;3&quot; unique_id=&quot;29540&quot;&gt;&lt;property id=&quot;20148&quot; value=&quot;5&quot;/&gt;&lt;property id=&quot;20300&quot; value=&quot;Slide 63&quot;/&gt;&lt;property id=&quot;20307&quot; value=&quot;457&quot;/&gt;&lt;/object&gt;&lt;object type=&quot;3&quot; unique_id=&quot;29541&quot;&gt;&lt;property id=&quot;20148&quot; value=&quot;5&quot;/&gt;&lt;property id=&quot;20300&quot; value=&quot;Slide 64&quot;/&gt;&lt;property id=&quot;20307&quot; value=&quot;458&quot;/&gt;&lt;/object&gt;&lt;object type=&quot;3&quot; unique_id=&quot;29542&quot;&gt;&lt;property id=&quot;20148&quot; value=&quot;5&quot;/&gt;&lt;property id=&quot;20300&quot; value=&quot;Slide 65&quot;/&gt;&lt;property id=&quot;20307&quot; value=&quot;459&quot;/&gt;&lt;/object&gt;&lt;object type=&quot;3&quot; unique_id=&quot;29543&quot;&gt;&lt;property id=&quot;20148&quot; value=&quot;5&quot;/&gt;&lt;property id=&quot;20300&quot; value=&quot;Slide 66&quot;/&gt;&lt;property id=&quot;20307&quot; value=&quot;460&quot;/&gt;&lt;/object&gt;&lt;object type=&quot;3&quot; unique_id=&quot;30934&quot;&gt;&lt;property id=&quot;20148&quot; value=&quot;5&quot;/&gt;&lt;property id=&quot;20300&quot; value=&quot;Slide 58&quot;/&gt;&lt;property id=&quot;20307&quot; value=&quot;461&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6408</TotalTime>
  <Words>1431</Words>
  <Application>Microsoft Office PowerPoint</Application>
  <PresentationFormat>On-screen Show (4:3)</PresentationFormat>
  <Paragraphs>243</Paragraphs>
  <Slides>58</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Arial Black</vt:lpstr>
      <vt:lpstr>font2</vt:lpstr>
      <vt:lpstr>Garamond</vt:lpstr>
      <vt:lpstr>Times New Roman</vt:lpstr>
      <vt:lpstr>Verdana</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ERDF 156: Developing National Environmental Monitoring Infrastructure and Capacity       </vt:lpstr>
      <vt:lpstr>PowerPoint Presentation</vt:lpstr>
      <vt:lpstr>PowerPoint Presentation</vt:lpstr>
      <vt:lpstr>PowerPoint Presentation</vt:lpstr>
      <vt:lpstr>An output: Landcover – analysis (5m – 5 bands RGB-NIR-Red Edge)</vt:lpstr>
      <vt:lpstr>An output: EEA – CLC2012 (SPOT, IRS, RapidEye – Malta 20m HRL)</vt:lpstr>
      <vt:lpstr>An output: watercourse / watershed extraction</vt:lpstr>
      <vt:lpstr>PowerPoint Presentation</vt:lpstr>
      <vt:lpstr>New Policies</vt:lpstr>
      <vt:lpstr>Inter-disciplinary Inclusion</vt:lpstr>
      <vt:lpstr>Inter-disciplinary Inclusion</vt:lpstr>
      <vt:lpstr>New data sources</vt:lpstr>
      <vt:lpstr>New data sources: Forensics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SIntegraM</vt:lpstr>
      <vt:lpstr>PowerPoint Presentation</vt:lpstr>
      <vt:lpstr>PowerPoint Presentation</vt:lpstr>
      <vt:lpstr>The Scope: 5+1+2</vt:lpstr>
      <vt:lpstr>The Scope: 5</vt:lpstr>
      <vt:lpstr>PowerPoint Presentation</vt:lpstr>
      <vt:lpstr>PowerPoint Presentation</vt:lpstr>
      <vt:lpstr>PowerPoint Presentation</vt:lpstr>
      <vt:lpstr>   </vt:lpstr>
    </vt:vector>
  </TitlesOfParts>
  <Company>MEPA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ERDF 156: Developing National Environmental Monitoring Infrastructure and Capacity</dc:title>
  <dc:creator>escib</dc:creator>
  <cp:lastModifiedBy>saviour formosa</cp:lastModifiedBy>
  <cp:revision>658</cp:revision>
  <cp:lastPrinted>2015-10-12T05:02:52Z</cp:lastPrinted>
  <dcterms:created xsi:type="dcterms:W3CDTF">2008-08-13T09:24:37Z</dcterms:created>
  <dcterms:modified xsi:type="dcterms:W3CDTF">2017-05-05T07:10:59Z</dcterms:modified>
</cp:coreProperties>
</file>