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54" r:id="rId3"/>
    <p:sldId id="302" r:id="rId4"/>
    <p:sldId id="304" r:id="rId5"/>
    <p:sldId id="378" r:id="rId6"/>
    <p:sldId id="355" r:id="rId7"/>
    <p:sldId id="365" r:id="rId8"/>
    <p:sldId id="356" r:id="rId9"/>
    <p:sldId id="359" r:id="rId10"/>
    <p:sldId id="366" r:id="rId11"/>
    <p:sldId id="367" r:id="rId12"/>
    <p:sldId id="360" r:id="rId13"/>
    <p:sldId id="362" r:id="rId14"/>
    <p:sldId id="369" r:id="rId15"/>
    <p:sldId id="368" r:id="rId16"/>
    <p:sldId id="370" r:id="rId17"/>
    <p:sldId id="371" r:id="rId18"/>
    <p:sldId id="363" r:id="rId19"/>
    <p:sldId id="358" r:id="rId20"/>
    <p:sldId id="372" r:id="rId21"/>
    <p:sldId id="373" r:id="rId22"/>
    <p:sldId id="374" r:id="rId23"/>
    <p:sldId id="377" r:id="rId24"/>
    <p:sldId id="376" r:id="rId25"/>
    <p:sldId id="375" r:id="rId26"/>
    <p:sldId id="379" r:id="rId27"/>
  </p:sldIdLst>
  <p:sldSz cx="9144000" cy="6858000" type="screen4x3"/>
  <p:notesSz cx="6858000" cy="9144000"/>
  <p:defaultTextStyle>
    <a:defPPr>
      <a:defRPr lang="sk-S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86A"/>
    <a:srgbClr val="F81E3A"/>
    <a:srgbClr val="017BAC"/>
    <a:srgbClr val="FF9D22"/>
    <a:srgbClr val="E6213A"/>
    <a:srgbClr val="91AA24"/>
    <a:srgbClr val="2C3870"/>
    <a:srgbClr val="BFD464"/>
    <a:srgbClr val="575757"/>
    <a:srgbClr val="F8A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9231" autoAdjust="0"/>
  </p:normalViewPr>
  <p:slideViewPr>
    <p:cSldViewPr>
      <p:cViewPr varScale="1">
        <p:scale>
          <a:sx n="63" d="100"/>
          <a:sy n="63" d="100"/>
        </p:scale>
        <p:origin x="680" y="44"/>
      </p:cViewPr>
      <p:guideLst>
        <p:guide orient="horz" pos="2160"/>
        <p:guide pos="2880"/>
      </p:guideLst>
    </p:cSldViewPr>
  </p:slideViewPr>
  <p:notesTextViewPr>
    <p:cViewPr>
      <p:scale>
        <a:sx n="1" d="1"/>
        <a:sy n="1" d="1"/>
      </p:scale>
      <p:origin x="0" y="0"/>
    </p:cViewPr>
  </p:notesTextViewPr>
  <p:sorterViewPr>
    <p:cViewPr>
      <p:scale>
        <a:sx n="73" d="100"/>
        <a:sy n="73" d="100"/>
      </p:scale>
      <p:origin x="0" y="0"/>
    </p:cViewPr>
  </p:sorterViewPr>
  <p:notesViewPr>
    <p:cSldViewPr>
      <p:cViewPr varScale="1">
        <p:scale>
          <a:sx n="87" d="100"/>
          <a:sy n="87" d="100"/>
        </p:scale>
        <p:origin x="-35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k-SK"/>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EAF7C98-7098-42CB-AC39-B7FFFFBF17C5}" type="datetimeFigureOut">
              <a:rPr lang="sk-SK"/>
              <a:pPr>
                <a:defRPr/>
              </a:pPr>
              <a:t>3.5.2017</a:t>
            </a:fld>
            <a:endParaRPr lang="sk-SK"/>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k-S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B24FFDD-7940-4315-9704-5B2279D1694A}" type="slidenum">
              <a:rPr lang="sk-SK" altLang="en-US"/>
              <a:pPr>
                <a:defRPr/>
              </a:pPr>
              <a:t>‹#›</a:t>
            </a:fld>
            <a:endParaRPr lang="sk-SK" altLang="en-US"/>
          </a:p>
        </p:txBody>
      </p:sp>
    </p:spTree>
    <p:extLst>
      <p:ext uri="{BB962C8B-B14F-4D97-AF65-F5344CB8AC3E}">
        <p14:creationId xmlns:p14="http://schemas.microsoft.com/office/powerpoint/2010/main" val="386196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k-S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F12C82D-2A70-45C6-84CA-C7EFFD6FB4A4}" type="datetimeFigureOut">
              <a:rPr lang="sk-SK"/>
              <a:pPr>
                <a:defRPr/>
              </a:pPr>
              <a:t>3.5.2017</a:t>
            </a:fld>
            <a:endParaRPr lang="sk-S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k-SK"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k-S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EF7A90-E607-4CDF-9B59-BA2ABB1D3FA4}" type="slidenum">
              <a:rPr lang="sk-SK" altLang="en-US"/>
              <a:pPr>
                <a:defRPr/>
              </a:pPr>
              <a:t>‹#›</a:t>
            </a:fld>
            <a:endParaRPr lang="sk-SK" altLang="en-US"/>
          </a:p>
        </p:txBody>
      </p:sp>
    </p:spTree>
    <p:extLst>
      <p:ext uri="{BB962C8B-B14F-4D97-AF65-F5344CB8AC3E}">
        <p14:creationId xmlns:p14="http://schemas.microsoft.com/office/powerpoint/2010/main" val="1036566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sk-SK" smtClean="0"/>
              <a:t>We have good connections to other organisations – working together</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057EF8-D591-4B4B-934A-56509B28C46E}" type="slidenum">
              <a:rPr lang="en-US" altLang="sk-SK" smtClean="0"/>
              <a:pPr/>
              <a:t>3</a:t>
            </a:fld>
            <a:endParaRPr lang="en-US" altLang="sk-SK" smtClean="0"/>
          </a:p>
        </p:txBody>
      </p:sp>
    </p:spTree>
    <p:extLst>
      <p:ext uri="{BB962C8B-B14F-4D97-AF65-F5344CB8AC3E}">
        <p14:creationId xmlns:p14="http://schemas.microsoft.com/office/powerpoint/2010/main" val="315005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sk-SK" smtClean="0"/>
              <a:t>Main activities of our Association are </a:t>
            </a:r>
            <a:r>
              <a:rPr lang="en-US" altLang="sk-SK" smtClean="0"/>
              <a:t>Representing Member’s Interests; Transferring Knowledge, developing capacities; Interoperability Projects and</a:t>
            </a:r>
          </a:p>
          <a:p>
            <a:pPr eaLnBrk="1" hangingPunct="1">
              <a:spcBef>
                <a:spcPct val="0"/>
              </a:spcBef>
            </a:pPr>
            <a:r>
              <a:rPr lang="en-US" altLang="sk-SK" smtClean="0"/>
              <a:t>Pan-European Products</a:t>
            </a:r>
          </a:p>
          <a:p>
            <a:endParaRPr lang="en-US" altLang="sk-SK" smtClean="0"/>
          </a:p>
        </p:txBody>
      </p:sp>
      <p:sp>
        <p:nvSpPr>
          <p:cNvPr id="18436"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1FB41FB-42B0-48CA-87C8-CDD6B6BAEFE7}" type="slidenum">
              <a:rPr lang="sk-SK" altLang="sk-SK" smtClean="0"/>
              <a:pPr/>
              <a:t>4</a:t>
            </a:fld>
            <a:endParaRPr lang="sk-SK" altLang="sk-SK" smtClean="0"/>
          </a:p>
        </p:txBody>
      </p:sp>
    </p:spTree>
    <p:extLst>
      <p:ext uri="{BB962C8B-B14F-4D97-AF65-F5344CB8AC3E}">
        <p14:creationId xmlns:p14="http://schemas.microsoft.com/office/powerpoint/2010/main" val="82034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2EF7A90-E607-4CDF-9B59-BA2ABB1D3FA4}" type="slidenum">
              <a:rPr lang="sk-SK" altLang="en-US" smtClean="0"/>
              <a:pPr>
                <a:defRPr/>
              </a:pPr>
              <a:t>9</a:t>
            </a:fld>
            <a:endParaRPr lang="sk-SK" altLang="en-US"/>
          </a:p>
        </p:txBody>
      </p:sp>
    </p:spTree>
    <p:extLst>
      <p:ext uri="{BB962C8B-B14F-4D97-AF65-F5344CB8AC3E}">
        <p14:creationId xmlns:p14="http://schemas.microsoft.com/office/powerpoint/2010/main" val="115332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ounded Rectangle 19"/>
          <p:cNvSpPr/>
          <p:nvPr userDrawn="1"/>
        </p:nvSpPr>
        <p:spPr>
          <a:xfrm>
            <a:off x="252413" y="190500"/>
            <a:ext cx="8639175" cy="6480175"/>
          </a:xfrm>
          <a:custGeom>
            <a:avLst/>
            <a:gdLst/>
            <a:ahLst/>
            <a:cxnLst/>
            <a:rect l="l" t="t" r="r" b="b"/>
            <a:pathLst>
              <a:path w="8856984" h="6120680">
                <a:moveTo>
                  <a:pt x="1944216" y="0"/>
                </a:moveTo>
                <a:lnTo>
                  <a:pt x="8649677" y="0"/>
                </a:lnTo>
                <a:cubicBezTo>
                  <a:pt x="8764169" y="0"/>
                  <a:pt x="8856984" y="92815"/>
                  <a:pt x="8856984" y="207307"/>
                </a:cubicBezTo>
                <a:lnTo>
                  <a:pt x="8856984" y="5913373"/>
                </a:lnTo>
                <a:cubicBezTo>
                  <a:pt x="8856984" y="6027865"/>
                  <a:pt x="8764169" y="6120680"/>
                  <a:pt x="8649677" y="6120680"/>
                </a:cubicBezTo>
                <a:lnTo>
                  <a:pt x="207307" y="6120680"/>
                </a:lnTo>
                <a:cubicBezTo>
                  <a:pt x="92815" y="6120680"/>
                  <a:pt x="0" y="6027865"/>
                  <a:pt x="0" y="5913373"/>
                </a:cubicBezTo>
                <a:lnTo>
                  <a:pt x="0" y="1182625"/>
                </a:lnTo>
                <a:lnTo>
                  <a:pt x="5058" y="1183946"/>
                </a:lnTo>
                <a:cubicBezTo>
                  <a:pt x="5058" y="1086837"/>
                  <a:pt x="83779" y="1008114"/>
                  <a:pt x="180887" y="1008112"/>
                </a:cubicBezTo>
                <a:lnTo>
                  <a:pt x="1768381" y="1008112"/>
                </a:lnTo>
                <a:cubicBezTo>
                  <a:pt x="1865492" y="1008112"/>
                  <a:pt x="1944216" y="929388"/>
                  <a:pt x="1944216" y="832277"/>
                </a:cubicBezTo>
                <a:close/>
              </a:path>
            </a:pathLst>
          </a:custGeom>
          <a:solidFill>
            <a:srgbClr val="91A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6" name="Picture 2" descr="D:\!Documents\!Customers\EuroGeographics\New Brand Guidelines\logos for Sallie\Eurogeographics logo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77825"/>
            <a:ext cx="14398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1"/>
          <p:cNvSpPr txBox="1">
            <a:spLocks noChangeArrowheads="1"/>
          </p:cNvSpPr>
          <p:nvPr userDrawn="1"/>
        </p:nvSpPr>
        <p:spPr bwMode="auto">
          <a:xfrm>
            <a:off x="2195513" y="333375"/>
            <a:ext cx="3744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sk-SK" sz="900">
                <a:solidFill>
                  <a:schemeClr val="bg1"/>
                </a:solidFill>
                <a:latin typeface="Verdana" pitchFamily="34" charset="0"/>
                <a:ea typeface="Verdana" pitchFamily="34" charset="0"/>
                <a:cs typeface="Verdana" pitchFamily="34" charset="0"/>
              </a:rPr>
              <a:t>CONNECTING YOU TO THE</a:t>
            </a:r>
          </a:p>
          <a:p>
            <a:pPr eaLnBrk="1" hangingPunct="1">
              <a:defRPr/>
            </a:pPr>
            <a:r>
              <a:rPr lang="sk-SK" sz="900">
                <a:solidFill>
                  <a:srgbClr val="2C3870"/>
                </a:solidFill>
                <a:latin typeface="Verdana" pitchFamily="34" charset="0"/>
                <a:ea typeface="Verdana" pitchFamily="34" charset="0"/>
                <a:cs typeface="Verdana" pitchFamily="34" charset="0"/>
              </a:rPr>
              <a:t>AUTHORITATIVE GEO-INFORMATION</a:t>
            </a:r>
          </a:p>
          <a:p>
            <a:pPr eaLnBrk="1" hangingPunct="1">
              <a:defRPr/>
            </a:pPr>
            <a:r>
              <a:rPr lang="sk-SK" sz="900">
                <a:solidFill>
                  <a:srgbClr val="2C3870"/>
                </a:solidFill>
                <a:latin typeface="Verdana" pitchFamily="34" charset="0"/>
                <a:ea typeface="Verdana" pitchFamily="34" charset="0"/>
                <a:cs typeface="Verdana" pitchFamily="34" charset="0"/>
              </a:rPr>
              <a:t>FRAMEWORK</a:t>
            </a:r>
            <a:r>
              <a:rPr lang="sk-SK" sz="900">
                <a:solidFill>
                  <a:schemeClr val="bg1"/>
                </a:solidFill>
                <a:latin typeface="Verdana" pitchFamily="34" charset="0"/>
                <a:ea typeface="Verdana" pitchFamily="34" charset="0"/>
                <a:cs typeface="Verdana" pitchFamily="34" charset="0"/>
              </a:rPr>
              <a:t> FOR EUROPE</a:t>
            </a:r>
          </a:p>
        </p:txBody>
      </p:sp>
      <p:sp>
        <p:nvSpPr>
          <p:cNvPr id="8" name="TextBox 26"/>
          <p:cNvSpPr txBox="1">
            <a:spLocks noChangeArrowheads="1"/>
          </p:cNvSpPr>
          <p:nvPr userDrawn="1"/>
        </p:nvSpPr>
        <p:spPr bwMode="auto">
          <a:xfrm>
            <a:off x="6516688" y="6453188"/>
            <a:ext cx="2232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sk-SK" sz="800">
                <a:solidFill>
                  <a:schemeClr val="bg1"/>
                </a:solidFill>
                <a:latin typeface="Verdana" pitchFamily="34" charset="0"/>
                <a:ea typeface="Verdana" pitchFamily="34" charset="0"/>
                <a:cs typeface="Verdana" pitchFamily="34" charset="0"/>
              </a:rPr>
              <a:t>Copyright ©2013 EuroGeographics</a:t>
            </a:r>
          </a:p>
        </p:txBody>
      </p:sp>
      <p:pic>
        <p:nvPicPr>
          <p:cNvPr id="9" name="Picture 3" descr="D:\!Documents\!Customers\EuroGeographics\New Brand Guidelines\EG_brand_graphic\EG_brand_graphic_small_positive.eps"/>
          <p:cNvPicPr>
            <a:picLocks noChangeAspect="1" noChangeArrowheads="1"/>
          </p:cNvPicPr>
          <p:nvPr userDrawn="1"/>
        </p:nvPicPr>
        <p:blipFill rotWithShape="1">
          <a:blip r:embed="rId3">
            <a:duotone>
              <a:prstClr val="black"/>
              <a:srgbClr val="F8AF61">
                <a:tint val="45000"/>
                <a:satMod val="400000"/>
              </a:srgbClr>
            </a:duotone>
            <a:lum bright="100000"/>
            <a:extLst>
              <a:ext uri="{28A0092B-C50C-407E-A947-70E740481C1C}">
                <a14:useLocalDpi xmlns:a14="http://schemas.microsoft.com/office/drawing/2010/main" val="0"/>
              </a:ext>
            </a:extLst>
          </a:blip>
          <a:srcRect l="12578" t="-2783" r="12580" b="2783"/>
          <a:stretch/>
        </p:blipFill>
        <p:spPr bwMode="auto">
          <a:xfrm>
            <a:off x="288000" y="4216600"/>
            <a:ext cx="8640000" cy="1870752"/>
          </a:xfrm>
          <a:prstGeom prst="rect">
            <a:avLst/>
          </a:prstGeom>
          <a:noFill/>
          <a:ln>
            <a:noFill/>
          </a:ln>
          <a:effectLst>
            <a:glow>
              <a:schemeClr val="bg1"/>
            </a:glow>
          </a:effectLst>
        </p:spPr>
      </p:pic>
      <p:sp>
        <p:nvSpPr>
          <p:cNvPr id="11" name="TextBox 1"/>
          <p:cNvSpPr txBox="1"/>
          <p:nvPr userDrawn="1"/>
        </p:nvSpPr>
        <p:spPr>
          <a:xfrm>
            <a:off x="331788" y="806450"/>
            <a:ext cx="1617662" cy="223838"/>
          </a:xfrm>
          <a:prstGeom prst="rect">
            <a:avLst/>
          </a:prstGeom>
          <a:noFill/>
        </p:spPr>
        <p:txBody>
          <a:bodyPr wrap="none">
            <a:spAutoFit/>
          </a:bodyPr>
          <a:lstStyle/>
          <a:p>
            <a:pPr eaLnBrk="1" fontAlgn="auto" hangingPunct="1">
              <a:spcBef>
                <a:spcPts val="0"/>
              </a:spcBef>
              <a:spcAft>
                <a:spcPts val="0"/>
              </a:spcAft>
              <a:defRPr/>
            </a:pPr>
            <a:r>
              <a:rPr lang="sk-SK" sz="850" dirty="0" err="1">
                <a:latin typeface="Verdana" pitchFamily="34" charset="0"/>
                <a:ea typeface="Verdana" pitchFamily="34" charset="0"/>
                <a:cs typeface="Verdana" pitchFamily="34" charset="0"/>
              </a:rPr>
              <a:t>www.eurogeographics.org</a:t>
            </a:r>
            <a:endParaRPr lang="sk-SK" sz="850" dirty="0">
              <a:latin typeface="Verdana" pitchFamily="34" charset="0"/>
              <a:ea typeface="Verdana" pitchFamily="34" charset="0"/>
              <a:cs typeface="Verdana" pitchFamily="34" charset="0"/>
            </a:endParaRPr>
          </a:p>
        </p:txBody>
      </p:sp>
      <p:sp>
        <p:nvSpPr>
          <p:cNvPr id="10" name="Title 1"/>
          <p:cNvSpPr>
            <a:spLocks noGrp="1"/>
          </p:cNvSpPr>
          <p:nvPr>
            <p:ph type="title"/>
          </p:nvPr>
        </p:nvSpPr>
        <p:spPr>
          <a:xfrm>
            <a:off x="806896" y="1556792"/>
            <a:ext cx="7293496" cy="1228998"/>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sk-SK"/>
              <a:t>Upravte štýly predlohy textu</a:t>
            </a:r>
            <a:endParaRPr lang="sk-SK" dirty="0"/>
          </a:p>
        </p:txBody>
      </p:sp>
      <p:sp>
        <p:nvSpPr>
          <p:cNvPr id="4" name="Text Placeholder 3"/>
          <p:cNvSpPr>
            <a:spLocks noGrp="1"/>
          </p:cNvSpPr>
          <p:nvPr>
            <p:ph type="body" sz="quarter" idx="10"/>
          </p:nvPr>
        </p:nvSpPr>
        <p:spPr>
          <a:xfrm>
            <a:off x="826963" y="2852738"/>
            <a:ext cx="7273429" cy="504825"/>
          </a:xfrm>
        </p:spPr>
        <p:txBody>
          <a:bodyPr/>
          <a:lstStyle>
            <a:lvl1pPr marL="0" indent="0">
              <a:buNone/>
              <a:defRPr sz="2000">
                <a:solidFill>
                  <a:schemeClr val="bg1"/>
                </a:solidFill>
                <a:latin typeface="Verdana" pitchFamily="34" charset="0"/>
                <a:ea typeface="Verdana" pitchFamily="34" charset="0"/>
                <a:cs typeface="Verdana" pitchFamily="34" charset="0"/>
              </a:defRPr>
            </a:lvl1pPr>
          </a:lstStyle>
          <a:p>
            <a:pPr lvl="0"/>
            <a:r>
              <a:rPr lang="sk-SK"/>
              <a:t>Upravte štýl predlohy textu.</a:t>
            </a:r>
          </a:p>
        </p:txBody>
      </p:sp>
      <p:sp>
        <p:nvSpPr>
          <p:cNvPr id="15" name="Text Placeholder 14"/>
          <p:cNvSpPr>
            <a:spLocks noGrp="1"/>
          </p:cNvSpPr>
          <p:nvPr>
            <p:ph type="body" sz="quarter" idx="12"/>
          </p:nvPr>
        </p:nvSpPr>
        <p:spPr>
          <a:xfrm>
            <a:off x="827088" y="3429000"/>
            <a:ext cx="2376487" cy="359271"/>
          </a:xfrm>
        </p:spPr>
        <p:txBody>
          <a:bodyPr>
            <a:normAutofit/>
          </a:bodyPr>
          <a:lstStyle>
            <a:lvl1pPr marL="0" indent="0">
              <a:buNone/>
              <a:defRPr sz="1800">
                <a:solidFill>
                  <a:schemeClr val="bg1"/>
                </a:solidFill>
              </a:defRPr>
            </a:lvl1pPr>
          </a:lstStyle>
          <a:p>
            <a:pPr lvl="0"/>
            <a:r>
              <a:rPr lang="sk-SK"/>
              <a:t>Upravte štýl predlohy textu.</a:t>
            </a:r>
          </a:p>
        </p:txBody>
      </p:sp>
    </p:spTree>
    <p:extLst>
      <p:ext uri="{BB962C8B-B14F-4D97-AF65-F5344CB8AC3E}">
        <p14:creationId xmlns:p14="http://schemas.microsoft.com/office/powerpoint/2010/main" val="3008175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6"/>
          <p:cNvSpPr/>
          <p:nvPr userDrawn="1"/>
        </p:nvSpPr>
        <p:spPr>
          <a:xfrm>
            <a:off x="252413" y="188913"/>
            <a:ext cx="8639175" cy="6480175"/>
          </a:xfrm>
          <a:prstGeom prst="roundRect">
            <a:avLst>
              <a:gd name="adj" fmla="val 3010"/>
            </a:avLst>
          </a:prstGeom>
          <a:noFill/>
          <a:ln>
            <a:solidFill>
              <a:srgbClr val="91AA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5" name="Picture 2" descr="D:\!Documents\!Customers\EuroGeographics\New Brand Guidelines\logos for Sallie\Eurogeographics logo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37288"/>
            <a:ext cx="1008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p:cNvSpPr txBox="1">
            <a:spLocks noChangeArrowheads="1"/>
          </p:cNvSpPr>
          <p:nvPr userDrawn="1"/>
        </p:nvSpPr>
        <p:spPr bwMode="auto">
          <a:xfrm>
            <a:off x="1476375" y="6172200"/>
            <a:ext cx="3743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sk-SK" sz="700">
                <a:solidFill>
                  <a:srgbClr val="2D2D2D"/>
                </a:solidFill>
                <a:latin typeface="Verdana" pitchFamily="34" charset="0"/>
                <a:ea typeface="Verdana" pitchFamily="34" charset="0"/>
                <a:cs typeface="Verdana" pitchFamily="34" charset="0"/>
              </a:rPr>
              <a:t>CONNECTING YOU TO THE</a:t>
            </a:r>
          </a:p>
          <a:p>
            <a:pPr eaLnBrk="1" hangingPunct="1">
              <a:defRPr/>
            </a:pPr>
            <a:r>
              <a:rPr lang="sk-SK" sz="700" b="1">
                <a:solidFill>
                  <a:srgbClr val="2D2D2D"/>
                </a:solidFill>
                <a:latin typeface="Verdana" pitchFamily="34" charset="0"/>
                <a:ea typeface="Verdana" pitchFamily="34" charset="0"/>
                <a:cs typeface="Verdana" pitchFamily="34" charset="0"/>
              </a:rPr>
              <a:t>AUTHORITATIVE GEO-INFORMATION</a:t>
            </a:r>
          </a:p>
          <a:p>
            <a:pPr eaLnBrk="1" hangingPunct="1">
              <a:defRPr/>
            </a:pPr>
            <a:r>
              <a:rPr lang="sk-SK" sz="700" b="1">
                <a:solidFill>
                  <a:srgbClr val="2D2D2D"/>
                </a:solidFill>
                <a:latin typeface="Verdana" pitchFamily="34" charset="0"/>
                <a:ea typeface="Verdana" pitchFamily="34" charset="0"/>
                <a:cs typeface="Verdana" pitchFamily="34" charset="0"/>
              </a:rPr>
              <a:t>FRAMEWORK </a:t>
            </a:r>
            <a:r>
              <a:rPr lang="sk-SK" sz="700">
                <a:solidFill>
                  <a:srgbClr val="2D2D2D"/>
                </a:solidFill>
                <a:latin typeface="Verdana" pitchFamily="34" charset="0"/>
                <a:ea typeface="Verdana" pitchFamily="34" charset="0"/>
                <a:cs typeface="Verdana" pitchFamily="34" charset="0"/>
              </a:rPr>
              <a:t>FOR EUROPE</a:t>
            </a:r>
          </a:p>
        </p:txBody>
      </p:sp>
      <p:grpSp>
        <p:nvGrpSpPr>
          <p:cNvPr id="7" name="Group 3443"/>
          <p:cNvGrpSpPr>
            <a:grpSpLocks/>
          </p:cNvGrpSpPr>
          <p:nvPr userDrawn="1"/>
        </p:nvGrpSpPr>
        <p:grpSpPr bwMode="auto">
          <a:xfrm>
            <a:off x="2987675" y="5157788"/>
            <a:ext cx="5905500" cy="1511300"/>
            <a:chOff x="2987824" y="5157192"/>
            <a:chExt cx="5904656" cy="1511448"/>
          </a:xfrm>
        </p:grpSpPr>
        <p:pic>
          <p:nvPicPr>
            <p:cNvPr id="8" name="Picture 3" descr="D:\!Documents\!Customers\EuroGeographics\New Brand Guidelines\EG_brand_graphic\EG_brand_graphic_small_positive.eps"/>
            <p:cNvPicPr>
              <a:picLocks noChangeAspect="1" noChangeArrowheads="1"/>
            </p:cNvPicPr>
            <p:nvPr userDrawn="1"/>
          </p:nvPicPr>
          <p:blipFill rotWithShape="1">
            <a:blip r:embed="rId3">
              <a:duotone>
                <a:schemeClr val="accent3">
                  <a:shade val="45000"/>
                  <a:satMod val="135000"/>
                </a:schemeClr>
                <a:prstClr val="white"/>
              </a:duotone>
              <a:lum bright="5000" contrast="-16000"/>
              <a:extLst>
                <a:ext uri="{28A0092B-C50C-407E-A947-70E740481C1C}">
                  <a14:useLocalDpi xmlns:a14="http://schemas.microsoft.com/office/drawing/2010/main" val="0"/>
                </a:ext>
              </a:extLst>
            </a:blip>
            <a:srcRect l="439" t="-1808" r="12641" b="1808"/>
            <a:stretch/>
          </p:blipFill>
          <p:spPr bwMode="auto">
            <a:xfrm>
              <a:off x="2987824" y="5567795"/>
              <a:ext cx="5904656" cy="1100845"/>
            </a:xfrm>
            <a:prstGeom prst="roundRect">
              <a:avLst/>
            </a:prstGeom>
            <a:noFill/>
            <a:effectLst>
              <a:glow>
                <a:schemeClr val="bg1"/>
              </a:glow>
            </a:effectLst>
          </p:spPr>
        </p:pic>
        <p:sp>
          <p:nvSpPr>
            <p:cNvPr id="9" name="Rectangle 3"/>
            <p:cNvSpPr/>
            <p:nvPr userDrawn="1"/>
          </p:nvSpPr>
          <p:spPr>
            <a:xfrm>
              <a:off x="5508414" y="5157192"/>
              <a:ext cx="1079346" cy="863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grpSp>
      <p:sp>
        <p:nvSpPr>
          <p:cNvPr id="2" name="Title 1"/>
          <p:cNvSpPr>
            <a:spLocks noGrp="1"/>
          </p:cNvSpPr>
          <p:nvPr>
            <p:ph type="title"/>
          </p:nvPr>
        </p:nvSpPr>
        <p:spPr>
          <a:xfrm>
            <a:off x="457200" y="620688"/>
            <a:ext cx="8229600" cy="796950"/>
          </a:xfrm>
        </p:spPr>
        <p:txBody>
          <a:bodyPr>
            <a:normAutofit/>
          </a:bodyPr>
          <a:lstStyle>
            <a:lvl1pPr algn="l">
              <a:defRPr sz="3200" b="1">
                <a:solidFill>
                  <a:srgbClr val="2D2D2D"/>
                </a:solidFill>
                <a:latin typeface="Verdana" pitchFamily="34" charset="0"/>
                <a:ea typeface="Verdana" pitchFamily="34" charset="0"/>
                <a:cs typeface="Verdana" pitchFamily="34" charset="0"/>
              </a:defRPr>
            </a:lvl1pPr>
          </a:lstStyle>
          <a:p>
            <a:r>
              <a:rPr lang="sk-SK"/>
              <a:t>Upravte štýly predlohy textu</a:t>
            </a:r>
            <a:endParaRPr lang="sk-SK" dirty="0"/>
          </a:p>
        </p:txBody>
      </p:sp>
      <p:sp>
        <p:nvSpPr>
          <p:cNvPr id="3" name="Content Placeholder 2"/>
          <p:cNvSpPr>
            <a:spLocks noGrp="1"/>
          </p:cNvSpPr>
          <p:nvPr>
            <p:ph idx="1"/>
          </p:nvPr>
        </p:nvSpPr>
        <p:spPr>
          <a:xfrm>
            <a:off x="467544" y="1600201"/>
            <a:ext cx="8229600" cy="4421088"/>
          </a:xfrm>
          <a:noFill/>
        </p:spPr>
        <p:txBody>
          <a:bodyPr/>
          <a:lstStyle>
            <a:lvl1pPr>
              <a:defRPr sz="2800">
                <a:solidFill>
                  <a:srgbClr val="2D2D2D"/>
                </a:solidFill>
                <a:latin typeface="Verdana" pitchFamily="34" charset="0"/>
                <a:ea typeface="Verdana" pitchFamily="34" charset="0"/>
                <a:cs typeface="Verdana" pitchFamily="34" charset="0"/>
              </a:defRPr>
            </a:lvl1pPr>
            <a:lvl2pPr>
              <a:defRPr sz="2400">
                <a:solidFill>
                  <a:srgbClr val="2D2D2D"/>
                </a:solidFill>
                <a:latin typeface="Verdana" pitchFamily="34" charset="0"/>
                <a:ea typeface="Verdana" pitchFamily="34" charset="0"/>
                <a:cs typeface="Verdana" pitchFamily="34" charset="0"/>
              </a:defRPr>
            </a:lvl2pPr>
            <a:lvl3pPr>
              <a:defRPr sz="2000">
                <a:solidFill>
                  <a:srgbClr val="2D2D2D"/>
                </a:solidFill>
                <a:latin typeface="Verdana" pitchFamily="34" charset="0"/>
                <a:ea typeface="Verdana" pitchFamily="34" charset="0"/>
                <a:cs typeface="Verdana" pitchFamily="34" charset="0"/>
              </a:defRPr>
            </a:lvl3pPr>
            <a:lvl4pPr>
              <a:defRPr sz="1800">
                <a:solidFill>
                  <a:srgbClr val="2D2D2D"/>
                </a:solidFill>
                <a:latin typeface="Verdana" pitchFamily="34" charset="0"/>
                <a:ea typeface="Verdana" pitchFamily="34" charset="0"/>
                <a:cs typeface="Verdana" pitchFamily="34" charset="0"/>
              </a:defRPr>
            </a:lvl4pPr>
            <a:lvl5pPr>
              <a:defRPr sz="1800">
                <a:solidFill>
                  <a:srgbClr val="2D2D2D"/>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k-SK" dirty="0"/>
          </a:p>
        </p:txBody>
      </p:sp>
    </p:spTree>
    <p:extLst>
      <p:ext uri="{BB962C8B-B14F-4D97-AF65-F5344CB8AC3E}">
        <p14:creationId xmlns:p14="http://schemas.microsoft.com/office/powerpoint/2010/main" val="158174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2987675" y="5157788"/>
            <a:ext cx="5905500" cy="1511300"/>
            <a:chOff x="2987824" y="5157192"/>
            <a:chExt cx="5904656" cy="1511448"/>
          </a:xfrm>
        </p:grpSpPr>
        <p:pic>
          <p:nvPicPr>
            <p:cNvPr id="5" name="Picture 3" descr="D:\!Documents\!Customers\EuroGeographics\New Brand Guidelines\EG_brand_graphic\EG_brand_graphic_small_positive.eps"/>
            <p:cNvPicPr>
              <a:picLocks noChangeAspect="1" noChangeArrowheads="1"/>
            </p:cNvPicPr>
            <p:nvPr userDrawn="1"/>
          </p:nvPicPr>
          <p:blipFill rotWithShape="1">
            <a:blip r:embed="rId2">
              <a:duotone>
                <a:schemeClr val="accent3">
                  <a:shade val="45000"/>
                  <a:satMod val="135000"/>
                </a:schemeClr>
                <a:prstClr val="white"/>
              </a:duotone>
              <a:lum bright="65000" contrast="-76000"/>
              <a:extLst>
                <a:ext uri="{28A0092B-C50C-407E-A947-70E740481C1C}">
                  <a14:useLocalDpi xmlns:a14="http://schemas.microsoft.com/office/drawing/2010/main" val="0"/>
                </a:ext>
              </a:extLst>
            </a:blip>
            <a:srcRect l="439" t="-1808" r="12641" b="1808"/>
            <a:stretch/>
          </p:blipFill>
          <p:spPr bwMode="auto">
            <a:xfrm>
              <a:off x="2987824" y="5567795"/>
              <a:ext cx="5904656" cy="1100845"/>
            </a:xfrm>
            <a:prstGeom prst="roundRect">
              <a:avLst/>
            </a:prstGeom>
            <a:noFill/>
            <a:effectLst>
              <a:glow>
                <a:schemeClr val="bg1"/>
              </a:glow>
            </a:effectLst>
          </p:spPr>
        </p:pic>
        <p:sp>
          <p:nvSpPr>
            <p:cNvPr id="6" name="Rectangle 16"/>
            <p:cNvSpPr/>
            <p:nvPr userDrawn="1"/>
          </p:nvSpPr>
          <p:spPr>
            <a:xfrm>
              <a:off x="5508414" y="5157192"/>
              <a:ext cx="1079346" cy="863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grpSp>
      <p:pic>
        <p:nvPicPr>
          <p:cNvPr id="7" name="Picture 2" descr="D:\!Documents\!Customers\EuroGeographics\New Brand Guidelines\logos for Sallie\Eurogeographics logo 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237288"/>
            <a:ext cx="1008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1"/>
          <p:cNvSpPr/>
          <p:nvPr userDrawn="1"/>
        </p:nvSpPr>
        <p:spPr>
          <a:xfrm>
            <a:off x="252413" y="188913"/>
            <a:ext cx="8639175" cy="6480175"/>
          </a:xfrm>
          <a:prstGeom prst="roundRect">
            <a:avLst>
              <a:gd name="adj" fmla="val 3010"/>
            </a:avLst>
          </a:prstGeom>
          <a:noFill/>
          <a:ln>
            <a:solidFill>
              <a:srgbClr val="91AA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sp>
        <p:nvSpPr>
          <p:cNvPr id="9" name="TextBox 13"/>
          <p:cNvSpPr txBox="1">
            <a:spLocks noChangeArrowheads="1"/>
          </p:cNvSpPr>
          <p:nvPr userDrawn="1"/>
        </p:nvSpPr>
        <p:spPr bwMode="auto">
          <a:xfrm>
            <a:off x="1476375" y="6172200"/>
            <a:ext cx="3743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sk-SK" sz="700">
                <a:solidFill>
                  <a:srgbClr val="2D2D2D"/>
                </a:solidFill>
                <a:latin typeface="Verdana" pitchFamily="34" charset="0"/>
                <a:ea typeface="Verdana" pitchFamily="34" charset="0"/>
                <a:cs typeface="Verdana" pitchFamily="34" charset="0"/>
              </a:rPr>
              <a:t>CONNECTING YOU TO THE</a:t>
            </a:r>
          </a:p>
          <a:p>
            <a:pPr eaLnBrk="1" hangingPunct="1">
              <a:defRPr/>
            </a:pPr>
            <a:r>
              <a:rPr lang="sk-SK" sz="700" b="1">
                <a:solidFill>
                  <a:srgbClr val="2D2D2D"/>
                </a:solidFill>
                <a:latin typeface="Verdana" pitchFamily="34" charset="0"/>
                <a:ea typeface="Verdana" pitchFamily="34" charset="0"/>
                <a:cs typeface="Verdana" pitchFamily="34" charset="0"/>
              </a:rPr>
              <a:t>AUTHORITATIVE GEO-INFORMATION</a:t>
            </a:r>
          </a:p>
          <a:p>
            <a:pPr eaLnBrk="1" hangingPunct="1">
              <a:defRPr/>
            </a:pPr>
            <a:r>
              <a:rPr lang="sk-SK" sz="700" b="1">
                <a:solidFill>
                  <a:srgbClr val="2D2D2D"/>
                </a:solidFill>
                <a:latin typeface="Verdana" pitchFamily="34" charset="0"/>
                <a:ea typeface="Verdana" pitchFamily="34" charset="0"/>
                <a:cs typeface="Verdana" pitchFamily="34" charset="0"/>
              </a:rPr>
              <a:t>FRAMEWORK </a:t>
            </a:r>
            <a:r>
              <a:rPr lang="sk-SK" sz="700">
                <a:solidFill>
                  <a:srgbClr val="2D2D2D"/>
                </a:solidFill>
                <a:latin typeface="Verdana" pitchFamily="34" charset="0"/>
                <a:ea typeface="Verdana" pitchFamily="34" charset="0"/>
                <a:cs typeface="Verdana" pitchFamily="34" charset="0"/>
              </a:rPr>
              <a:t>FOR EUROPE</a:t>
            </a:r>
          </a:p>
        </p:txBody>
      </p:sp>
      <p:sp>
        <p:nvSpPr>
          <p:cNvPr id="2" name="Title 1"/>
          <p:cNvSpPr>
            <a:spLocks noGrp="1"/>
          </p:cNvSpPr>
          <p:nvPr>
            <p:ph type="title"/>
          </p:nvPr>
        </p:nvSpPr>
        <p:spPr>
          <a:xfrm>
            <a:off x="457200" y="620688"/>
            <a:ext cx="8229600" cy="796950"/>
          </a:xfrm>
        </p:spPr>
        <p:txBody>
          <a:bodyPr>
            <a:normAutofit/>
          </a:bodyPr>
          <a:lstStyle>
            <a:lvl1pPr algn="l">
              <a:defRPr sz="3200" b="1">
                <a:solidFill>
                  <a:srgbClr val="2D2D2D"/>
                </a:solidFill>
                <a:latin typeface="Verdana" pitchFamily="34" charset="0"/>
                <a:ea typeface="Verdana" pitchFamily="34" charset="0"/>
                <a:cs typeface="Verdana" pitchFamily="34" charset="0"/>
              </a:defRPr>
            </a:lvl1pPr>
          </a:lstStyle>
          <a:p>
            <a:r>
              <a:rPr lang="sk-SK"/>
              <a:t>Upravte štýly predlohy textu</a:t>
            </a:r>
            <a:endParaRPr lang="sk-SK" dirty="0"/>
          </a:p>
        </p:txBody>
      </p:sp>
      <p:sp>
        <p:nvSpPr>
          <p:cNvPr id="15" name="Content Placeholder 2"/>
          <p:cNvSpPr>
            <a:spLocks noGrp="1"/>
          </p:cNvSpPr>
          <p:nvPr>
            <p:ph idx="1"/>
          </p:nvPr>
        </p:nvSpPr>
        <p:spPr>
          <a:xfrm>
            <a:off x="467544" y="1600201"/>
            <a:ext cx="8229600" cy="4421088"/>
          </a:xfrm>
          <a:noFill/>
        </p:spPr>
        <p:txBody>
          <a:bodyPr/>
          <a:lstStyle>
            <a:lvl1pPr>
              <a:defRPr sz="2800">
                <a:solidFill>
                  <a:srgbClr val="2D2D2D"/>
                </a:solidFill>
                <a:latin typeface="Verdana" pitchFamily="34" charset="0"/>
                <a:ea typeface="Verdana" pitchFamily="34" charset="0"/>
                <a:cs typeface="Verdana" pitchFamily="34" charset="0"/>
              </a:defRPr>
            </a:lvl1pPr>
            <a:lvl2pPr>
              <a:defRPr sz="2400">
                <a:solidFill>
                  <a:srgbClr val="2D2D2D"/>
                </a:solidFill>
                <a:latin typeface="Verdana" pitchFamily="34" charset="0"/>
                <a:ea typeface="Verdana" pitchFamily="34" charset="0"/>
                <a:cs typeface="Verdana" pitchFamily="34" charset="0"/>
              </a:defRPr>
            </a:lvl2pPr>
            <a:lvl3pPr>
              <a:defRPr sz="2000">
                <a:solidFill>
                  <a:srgbClr val="2D2D2D"/>
                </a:solidFill>
                <a:latin typeface="Verdana" pitchFamily="34" charset="0"/>
                <a:ea typeface="Verdana" pitchFamily="34" charset="0"/>
                <a:cs typeface="Verdana" pitchFamily="34" charset="0"/>
              </a:defRPr>
            </a:lvl3pPr>
            <a:lvl4pPr>
              <a:defRPr sz="1800">
                <a:solidFill>
                  <a:srgbClr val="2D2D2D"/>
                </a:solidFill>
                <a:latin typeface="Verdana" pitchFamily="34" charset="0"/>
                <a:ea typeface="Verdana" pitchFamily="34" charset="0"/>
                <a:cs typeface="Verdana" pitchFamily="34" charset="0"/>
              </a:defRPr>
            </a:lvl4pPr>
            <a:lvl5pPr>
              <a:defRPr sz="1800">
                <a:solidFill>
                  <a:srgbClr val="2D2D2D"/>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k-SK" dirty="0"/>
          </a:p>
        </p:txBody>
      </p:sp>
    </p:spTree>
    <p:extLst>
      <p:ext uri="{BB962C8B-B14F-4D97-AF65-F5344CB8AC3E}">
        <p14:creationId xmlns:p14="http://schemas.microsoft.com/office/powerpoint/2010/main" val="186039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14"/>
          <p:cNvSpPr/>
          <p:nvPr userDrawn="1"/>
        </p:nvSpPr>
        <p:spPr>
          <a:xfrm>
            <a:off x="252413" y="188913"/>
            <a:ext cx="8639175" cy="6480175"/>
          </a:xfrm>
          <a:prstGeom prst="roundRect">
            <a:avLst>
              <a:gd name="adj" fmla="val 3010"/>
            </a:avLst>
          </a:prstGeom>
          <a:solidFill>
            <a:schemeClr val="bg1"/>
          </a:solidFill>
          <a:ln>
            <a:solidFill>
              <a:srgbClr val="91AA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4" name="Picture 2" descr="D:\!Documents\!Customers\EuroGeographics\New Brand Guidelines\logos for Sallie\Eurogeographics logo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37288"/>
            <a:ext cx="1008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a:off x="1476375" y="6172200"/>
            <a:ext cx="3743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sk-SK" sz="700">
                <a:solidFill>
                  <a:srgbClr val="2D2D2D"/>
                </a:solidFill>
                <a:latin typeface="Verdana" pitchFamily="34" charset="0"/>
                <a:ea typeface="Verdana" pitchFamily="34" charset="0"/>
                <a:cs typeface="Verdana" pitchFamily="34" charset="0"/>
              </a:rPr>
              <a:t>CONNECTING YOU TO THE</a:t>
            </a:r>
          </a:p>
          <a:p>
            <a:pPr eaLnBrk="1" hangingPunct="1">
              <a:defRPr/>
            </a:pPr>
            <a:r>
              <a:rPr lang="sk-SK" sz="700" b="1">
                <a:solidFill>
                  <a:srgbClr val="2D2D2D"/>
                </a:solidFill>
                <a:latin typeface="Verdana" pitchFamily="34" charset="0"/>
                <a:ea typeface="Verdana" pitchFamily="34" charset="0"/>
                <a:cs typeface="Verdana" pitchFamily="34" charset="0"/>
              </a:rPr>
              <a:t>AUTHORITATIVE GEO-INFORMATION</a:t>
            </a:r>
          </a:p>
          <a:p>
            <a:pPr eaLnBrk="1" hangingPunct="1">
              <a:defRPr/>
            </a:pPr>
            <a:r>
              <a:rPr lang="sk-SK" sz="700" b="1">
                <a:solidFill>
                  <a:srgbClr val="2D2D2D"/>
                </a:solidFill>
                <a:latin typeface="Verdana" pitchFamily="34" charset="0"/>
                <a:ea typeface="Verdana" pitchFamily="34" charset="0"/>
                <a:cs typeface="Verdana" pitchFamily="34" charset="0"/>
              </a:rPr>
              <a:t>FRAMEWORK </a:t>
            </a:r>
            <a:r>
              <a:rPr lang="sk-SK" sz="700">
                <a:solidFill>
                  <a:srgbClr val="2D2D2D"/>
                </a:solidFill>
                <a:latin typeface="Verdana" pitchFamily="34" charset="0"/>
                <a:ea typeface="Verdana" pitchFamily="34" charset="0"/>
                <a:cs typeface="Verdana" pitchFamily="34" charset="0"/>
              </a:rPr>
              <a:t>FOR EUROPE</a:t>
            </a:r>
          </a:p>
        </p:txBody>
      </p:sp>
      <p:sp>
        <p:nvSpPr>
          <p:cNvPr id="2" name="Title 1"/>
          <p:cNvSpPr>
            <a:spLocks noGrp="1"/>
          </p:cNvSpPr>
          <p:nvPr>
            <p:ph type="title"/>
          </p:nvPr>
        </p:nvSpPr>
        <p:spPr/>
        <p:txBody>
          <a:bodyPr>
            <a:normAutofit/>
          </a:bodyPr>
          <a:lstStyle>
            <a:lvl1pPr>
              <a:defRPr sz="3200">
                <a:latin typeface="Verdana" pitchFamily="34" charset="0"/>
                <a:ea typeface="Verdana" pitchFamily="34" charset="0"/>
                <a:cs typeface="Verdana" pitchFamily="34" charset="0"/>
              </a:defRPr>
            </a:lvl1pPr>
          </a:lstStyle>
          <a:p>
            <a:r>
              <a:rPr lang="en-US" dirty="0"/>
              <a:t>Click to edit Master title style</a:t>
            </a:r>
            <a:endParaRPr lang="sk-SK" dirty="0"/>
          </a:p>
        </p:txBody>
      </p:sp>
    </p:spTree>
    <p:extLst>
      <p:ext uri="{BB962C8B-B14F-4D97-AF65-F5344CB8AC3E}">
        <p14:creationId xmlns:p14="http://schemas.microsoft.com/office/powerpoint/2010/main" val="63977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16"/>
          <p:cNvSpPr/>
          <p:nvPr userDrawn="1"/>
        </p:nvSpPr>
        <p:spPr>
          <a:xfrm>
            <a:off x="252413" y="188913"/>
            <a:ext cx="8639175" cy="6480175"/>
          </a:xfrm>
          <a:prstGeom prst="roundRect">
            <a:avLst>
              <a:gd name="adj" fmla="val 3010"/>
            </a:avLst>
          </a:prstGeom>
          <a:solidFill>
            <a:schemeClr val="bg1"/>
          </a:solidFill>
          <a:ln>
            <a:solidFill>
              <a:srgbClr val="91AA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k-SK"/>
          </a:p>
        </p:txBody>
      </p:sp>
      <p:pic>
        <p:nvPicPr>
          <p:cNvPr id="6" name="Picture 2" descr="D:\!Documents\!Customers\EuroGeographics\New Brand Guidelines\logos for Sallie\Eurogeographics logo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237288"/>
            <a:ext cx="1008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a:spLocks noChangeArrowheads="1"/>
          </p:cNvSpPr>
          <p:nvPr userDrawn="1"/>
        </p:nvSpPr>
        <p:spPr bwMode="auto">
          <a:xfrm>
            <a:off x="1476375" y="6172200"/>
            <a:ext cx="3743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sk-SK" sz="700">
                <a:solidFill>
                  <a:srgbClr val="2D2D2D"/>
                </a:solidFill>
                <a:latin typeface="Verdana" pitchFamily="34" charset="0"/>
                <a:ea typeface="Verdana" pitchFamily="34" charset="0"/>
                <a:cs typeface="Verdana" pitchFamily="34" charset="0"/>
              </a:rPr>
              <a:t>CONNECTING YOU TO THE</a:t>
            </a:r>
          </a:p>
          <a:p>
            <a:pPr eaLnBrk="1" hangingPunct="1">
              <a:defRPr/>
            </a:pPr>
            <a:r>
              <a:rPr lang="sk-SK" sz="700" b="1">
                <a:solidFill>
                  <a:srgbClr val="2D2D2D"/>
                </a:solidFill>
                <a:latin typeface="Verdana" pitchFamily="34" charset="0"/>
                <a:ea typeface="Verdana" pitchFamily="34" charset="0"/>
                <a:cs typeface="Verdana" pitchFamily="34" charset="0"/>
              </a:rPr>
              <a:t>AUTHORITATIVE GEO-INFORMATION</a:t>
            </a:r>
          </a:p>
          <a:p>
            <a:pPr eaLnBrk="1" hangingPunct="1">
              <a:defRPr/>
            </a:pPr>
            <a:r>
              <a:rPr lang="sk-SK" sz="700" b="1">
                <a:solidFill>
                  <a:srgbClr val="2D2D2D"/>
                </a:solidFill>
                <a:latin typeface="Verdana" pitchFamily="34" charset="0"/>
                <a:ea typeface="Verdana" pitchFamily="34" charset="0"/>
                <a:cs typeface="Verdana" pitchFamily="34" charset="0"/>
              </a:rPr>
              <a:t>FRAMEWORK </a:t>
            </a:r>
            <a:r>
              <a:rPr lang="sk-SK" sz="700">
                <a:solidFill>
                  <a:srgbClr val="2D2D2D"/>
                </a:solidFill>
                <a:latin typeface="Verdana" pitchFamily="34" charset="0"/>
                <a:ea typeface="Verdana" pitchFamily="34" charset="0"/>
                <a:cs typeface="Verdana" pitchFamily="34" charset="0"/>
              </a:rPr>
              <a:t>FOR EUROPE</a:t>
            </a:r>
          </a:p>
        </p:txBody>
      </p:sp>
      <p:sp>
        <p:nvSpPr>
          <p:cNvPr id="2" name="Title 1"/>
          <p:cNvSpPr>
            <a:spLocks noGrp="1"/>
          </p:cNvSpPr>
          <p:nvPr>
            <p:ph type="title"/>
          </p:nvPr>
        </p:nvSpPr>
        <p:spPr>
          <a:xfrm>
            <a:off x="1792288" y="4800600"/>
            <a:ext cx="5486400" cy="566738"/>
          </a:xfrm>
        </p:spPr>
        <p:txBody>
          <a:bodyPr anchor="b"/>
          <a:lstStyle>
            <a:lvl1pPr algn="l">
              <a:defRPr sz="2000" b="1">
                <a:latin typeface="Verdana" pitchFamily="34" charset="0"/>
                <a:ea typeface="Verdana" pitchFamily="34" charset="0"/>
                <a:cs typeface="Verdana" pitchFamily="34" charset="0"/>
              </a:defRPr>
            </a:lvl1pPr>
          </a:lstStyle>
          <a:p>
            <a:r>
              <a:rPr lang="en-US" dirty="0"/>
              <a:t>Click to edit Master title style</a:t>
            </a:r>
            <a:endParaRPr lang="sk-SK"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a:t>Ak chcete pridať obrázok, kliknite na ikonu</a:t>
            </a:r>
            <a:endParaRPr lang="sk-SK"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948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p:cNvSpPr>
            <a:spLocks noGrp="1"/>
          </p:cNvSpPr>
          <p:nvPr userDrawn="1">
            <p:ph type="title" hasCustomPrompt="1"/>
          </p:nvPr>
        </p:nvSpPr>
        <p:spPr>
          <a:xfrm>
            <a:off x="467544" y="465733"/>
            <a:ext cx="8676456" cy="1228998"/>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sk-SK" dirty="0" smtClean="0"/>
              <a:t>TITLE/HEADLINE</a:t>
            </a:r>
            <a:endParaRPr lang="sk-SK" dirty="0"/>
          </a:p>
        </p:txBody>
      </p:sp>
      <p:sp>
        <p:nvSpPr>
          <p:cNvPr id="4" name="Text Placeholder 3"/>
          <p:cNvSpPr>
            <a:spLocks noGrp="1"/>
          </p:cNvSpPr>
          <p:nvPr userDrawn="1">
            <p:ph type="body" sz="quarter" idx="10" hasCustomPrompt="1"/>
          </p:nvPr>
        </p:nvSpPr>
        <p:spPr>
          <a:xfrm>
            <a:off x="1806266" y="1950182"/>
            <a:ext cx="7308812" cy="504825"/>
          </a:xfrm>
        </p:spPr>
        <p:txBody>
          <a:bodyPr/>
          <a:lstStyle>
            <a:lvl1pPr marL="0" indent="0">
              <a:buNone/>
              <a:defRPr sz="2000">
                <a:solidFill>
                  <a:schemeClr val="bg1"/>
                </a:solidFill>
                <a:latin typeface="Verdana" pitchFamily="34" charset="0"/>
                <a:ea typeface="Verdana" pitchFamily="34" charset="0"/>
                <a:cs typeface="Verdana" pitchFamily="34" charset="0"/>
              </a:defRPr>
            </a:lvl1pPr>
          </a:lstStyle>
          <a:p>
            <a:pPr lvl="0"/>
            <a:r>
              <a:rPr lang="sk-SK" dirty="0" err="1" smtClean="0"/>
              <a:t>Subtitle</a:t>
            </a:r>
            <a:endParaRPr lang="sk-SK" dirty="0"/>
          </a:p>
        </p:txBody>
      </p:sp>
      <p:sp>
        <p:nvSpPr>
          <p:cNvPr id="15" name="Text Placeholder 14"/>
          <p:cNvSpPr>
            <a:spLocks noGrp="1"/>
          </p:cNvSpPr>
          <p:nvPr userDrawn="1">
            <p:ph type="body" sz="quarter" idx="12" hasCustomPrompt="1"/>
          </p:nvPr>
        </p:nvSpPr>
        <p:spPr>
          <a:xfrm>
            <a:off x="467544" y="6309509"/>
            <a:ext cx="2376487" cy="359271"/>
          </a:xfrm>
        </p:spPr>
        <p:txBody>
          <a:bodyPr>
            <a:normAutofit/>
          </a:bodyPr>
          <a:lstStyle>
            <a:lvl1pPr marL="0" indent="0">
              <a:buNone/>
              <a:defRPr sz="1800">
                <a:solidFill>
                  <a:schemeClr val="bg1"/>
                </a:solidFill>
              </a:defRPr>
            </a:lvl1pPr>
          </a:lstStyle>
          <a:p>
            <a:pPr lvl="0"/>
            <a:r>
              <a:rPr lang="sk-SK" dirty="0" err="1" smtClean="0"/>
              <a:t>Month</a:t>
            </a:r>
            <a:r>
              <a:rPr lang="sk-SK" dirty="0" smtClean="0"/>
              <a:t> 2014</a:t>
            </a:r>
            <a:endParaRPr lang="sk-SK" dirty="0"/>
          </a:p>
        </p:txBody>
      </p:sp>
      <p:pic>
        <p:nvPicPr>
          <p:cNvPr id="3" name="Obrázo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9" y="-20370"/>
            <a:ext cx="9138822" cy="6898739"/>
          </a:xfrm>
          <a:prstGeom prst="rect">
            <a:avLst/>
          </a:prstGeom>
        </p:spPr>
      </p:pic>
    </p:spTree>
    <p:extLst>
      <p:ext uri="{BB962C8B-B14F-4D97-AF65-F5344CB8AC3E}">
        <p14:creationId xmlns:p14="http://schemas.microsoft.com/office/powerpoint/2010/main" val="1122974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457200" y="404664"/>
            <a:ext cx="8229600" cy="796950"/>
          </a:xfrm>
        </p:spPr>
        <p:txBody>
          <a:bodyPr/>
          <a:lstStyle>
            <a:lvl1pPr algn="l">
              <a:defRPr/>
            </a:lvl1pPr>
          </a:lstStyle>
          <a:p>
            <a:endParaRPr lang="sk-SK" dirty="0"/>
          </a:p>
        </p:txBody>
      </p:sp>
      <p:sp>
        <p:nvSpPr>
          <p:cNvPr id="18" name="Content Placeholder 2"/>
          <p:cNvSpPr>
            <a:spLocks noGrp="1"/>
          </p:cNvSpPr>
          <p:nvPr>
            <p:ph idx="1"/>
          </p:nvPr>
        </p:nvSpPr>
        <p:spPr>
          <a:xfrm>
            <a:off x="467544" y="1340768"/>
            <a:ext cx="8229600" cy="4464495"/>
          </a:xfrm>
        </p:spPr>
        <p:txBody>
          <a:bodyPr>
            <a:noAutofit/>
          </a:bodyPr>
          <a:lstStyle/>
          <a:p>
            <a:endParaRPr lang="sk-SK" dirty="0"/>
          </a:p>
        </p:txBody>
      </p:sp>
      <p:pic>
        <p:nvPicPr>
          <p:cNvPr id="2" name="Obrázo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2" y="5753099"/>
            <a:ext cx="9149072" cy="1105512"/>
          </a:xfrm>
          <a:prstGeom prst="rect">
            <a:avLst/>
          </a:prstGeom>
        </p:spPr>
      </p:pic>
    </p:spTree>
    <p:extLst>
      <p:ext uri="{BB962C8B-B14F-4D97-AF65-F5344CB8AC3E}">
        <p14:creationId xmlns:p14="http://schemas.microsoft.com/office/powerpoint/2010/main" val="7649092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400" b="1">
                <a:latin typeface="Verdana" pitchFamily="34" charset="0"/>
                <a:ea typeface="Verdana" pitchFamily="34" charset="0"/>
                <a:cs typeface="Verdana" pitchFamily="34" charset="0"/>
              </a:defRPr>
            </a:lvl1pPr>
          </a:lstStyle>
          <a:p>
            <a:r>
              <a:rPr lang="en-US" dirty="0" smtClean="0"/>
              <a:t>Click to edit Master title style</a:t>
            </a:r>
            <a:endParaRPr lang="sk-SK"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dirty="0" smtClean="0"/>
              <a:t>Picture</a:t>
            </a:r>
            <a:endParaRPr lang="sk-SK" dirty="0"/>
          </a:p>
        </p:txBody>
      </p:sp>
      <p:sp>
        <p:nvSpPr>
          <p:cNvPr id="8" name="Rounded Rectangle 6"/>
          <p:cNvSpPr/>
          <p:nvPr userDrawn="1"/>
        </p:nvSpPr>
        <p:spPr>
          <a:xfrm>
            <a:off x="252000" y="188640"/>
            <a:ext cx="8640000" cy="6480000"/>
          </a:xfrm>
          <a:prstGeom prst="roundRect">
            <a:avLst>
              <a:gd name="adj" fmla="val 3010"/>
            </a:avLst>
          </a:prstGeom>
          <a:noFill/>
          <a:ln w="12700">
            <a:solidFill>
              <a:srgbClr val="1D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Obrázo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5440501"/>
            <a:ext cx="3333749" cy="1040973"/>
          </a:xfrm>
          <a:prstGeom prst="rect">
            <a:avLst/>
          </a:prstGeom>
        </p:spPr>
      </p:pic>
    </p:spTree>
    <p:extLst>
      <p:ext uri="{BB962C8B-B14F-4D97-AF65-F5344CB8AC3E}">
        <p14:creationId xmlns:p14="http://schemas.microsoft.com/office/powerpoint/2010/main" val="21034450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sk-SK"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sk-SK" altLang="en-US" smtClean="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9" r:id="rId6"/>
    <p:sldLayoutId id="2147483870" r:id="rId7"/>
    <p:sldLayoutId id="2147483871" r:id="rId8"/>
  </p:sldLayoutIdLst>
  <p:timing>
    <p:tnLst>
      <p:par>
        <p:cTn id="1" dur="indefinite" restart="never" nodeType="tmRoot"/>
      </p:par>
    </p:tnLst>
  </p:timing>
  <p:txStyles>
    <p:titleStyle>
      <a:lvl1pPr algn="ctr" rtl="0" eaLnBrk="0" fontAlgn="base" hangingPunct="0">
        <a:spcBef>
          <a:spcPct val="0"/>
        </a:spcBef>
        <a:spcAft>
          <a:spcPct val="0"/>
        </a:spcAft>
        <a:defRPr sz="2800" b="1" kern="1200">
          <a:solidFill>
            <a:schemeClr val="tx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800" b="1">
          <a:solidFill>
            <a:schemeClr val="tx1"/>
          </a:solidFill>
          <a:latin typeface="Verdana" pitchFamily="34" charset="0"/>
          <a:ea typeface="Verdana" pitchFamily="34" charset="0"/>
          <a:cs typeface="Verdana" pitchFamily="34" charset="0"/>
        </a:defRPr>
      </a:lvl5pPr>
      <a:lvl6pPr marL="4572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b="1">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ggim.un.org/docs/Addis%20Declaration%20Final%2022Apr2016.pdf"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4.png"/><Relationship Id="rId18" Type="http://schemas.openxmlformats.org/officeDocument/2006/relationships/hyperlink" Target="http://www.eurogeosurveys.org/" TargetMode="External"/><Relationship Id="rId26" Type="http://schemas.openxmlformats.org/officeDocument/2006/relationships/image" Target="../media/image24.png"/><Relationship Id="rId3" Type="http://schemas.openxmlformats.org/officeDocument/2006/relationships/image" Target="../media/image8.jpeg"/><Relationship Id="rId21" Type="http://schemas.openxmlformats.org/officeDocument/2006/relationships/image" Target="../media/image20.jpeg"/><Relationship Id="rId7" Type="http://schemas.openxmlformats.org/officeDocument/2006/relationships/image" Target="../media/image10.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hyperlink" Target="http://www.agile-online.org/" TargetMode="External"/><Relationship Id="rId29"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www.eurocadastre.org/" TargetMode="External"/><Relationship Id="rId11" Type="http://schemas.openxmlformats.org/officeDocument/2006/relationships/hyperlink" Target="http://www.psma.com.au/aboutpsma/" TargetMode="External"/><Relationship Id="rId24" Type="http://schemas.openxmlformats.org/officeDocument/2006/relationships/image" Target="../media/image22.png"/><Relationship Id="rId5" Type="http://schemas.openxmlformats.org/officeDocument/2006/relationships/image" Target="../media/image9.png"/><Relationship Id="rId15" Type="http://schemas.openxmlformats.org/officeDocument/2006/relationships/image" Target="../media/image16.png"/><Relationship Id="rId23" Type="http://schemas.openxmlformats.org/officeDocument/2006/relationships/image" Target="../media/image21.png"/><Relationship Id="rId28"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19.jpeg"/><Relationship Id="rId4" Type="http://schemas.openxmlformats.org/officeDocument/2006/relationships/hyperlink" Target="http://www.euref-iag.net/" TargetMode="External"/><Relationship Id="rId9" Type="http://schemas.openxmlformats.org/officeDocument/2006/relationships/hyperlink" Target="http://www.clge.org/" TargetMode="External"/><Relationship Id="rId14" Type="http://schemas.openxmlformats.org/officeDocument/2006/relationships/image" Target="../media/image15.png"/><Relationship Id="rId22" Type="http://schemas.openxmlformats.org/officeDocument/2006/relationships/hyperlink" Target="http://www.earsel.org/" TargetMode="External"/><Relationship Id="rId27" Type="http://schemas.openxmlformats.org/officeDocument/2006/relationships/hyperlink" Target="http://www.opengeospatia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06450" y="1484784"/>
            <a:ext cx="7294563" cy="1228725"/>
          </a:xfrm>
        </p:spPr>
        <p:txBody>
          <a:bodyPr>
            <a:normAutofit/>
          </a:bodyPr>
          <a:lstStyle/>
          <a:p>
            <a:pPr eaLnBrk="1" hangingPunct="1"/>
            <a:r>
              <a:rPr lang="en-GB" dirty="0" smtClean="0">
                <a:effectLst>
                  <a:outerShdw blurRad="38100" dist="38100" dir="2700000" algn="tl">
                    <a:srgbClr val="000000">
                      <a:alpha val="43137"/>
                    </a:srgbClr>
                  </a:outerShdw>
                </a:effectLst>
              </a:rPr>
              <a:t>Geospatial Information, SDGs and UN-GGIM</a:t>
            </a:r>
            <a:endParaRPr lang="sk-SK" altLang="en-US" dirty="0" smtClean="0">
              <a:effectLst>
                <a:outerShdw blurRad="38100" dist="38100" dir="2700000" algn="tl">
                  <a:srgbClr val="000000">
                    <a:alpha val="43137"/>
                  </a:srgbClr>
                </a:outerShdw>
              </a:effectLst>
            </a:endParaRPr>
          </a:p>
        </p:txBody>
      </p:sp>
      <p:sp>
        <p:nvSpPr>
          <p:cNvPr id="10243" name="Text Placeholder 2"/>
          <p:cNvSpPr>
            <a:spLocks noGrp="1"/>
          </p:cNvSpPr>
          <p:nvPr>
            <p:ph type="body" sz="quarter" idx="10"/>
          </p:nvPr>
        </p:nvSpPr>
        <p:spPr>
          <a:xfrm>
            <a:off x="806450" y="2924944"/>
            <a:ext cx="7273925" cy="504825"/>
          </a:xfrm>
        </p:spPr>
        <p:txBody>
          <a:bodyPr/>
          <a:lstStyle/>
          <a:p>
            <a:pPr eaLnBrk="1" hangingPunct="1"/>
            <a:r>
              <a:rPr lang="en-GB" altLang="sk-SK" dirty="0" smtClean="0">
                <a:effectLst>
                  <a:outerShdw blurRad="38100" dist="38100" dir="2700000" algn="tl">
                    <a:srgbClr val="000000">
                      <a:alpha val="43137"/>
                    </a:srgbClr>
                  </a:outerShdw>
                </a:effectLst>
              </a:rPr>
              <a:t>Carol Agius</a:t>
            </a:r>
          </a:p>
          <a:p>
            <a:pPr eaLnBrk="1" hangingPunct="1"/>
            <a:r>
              <a:rPr lang="en-GB" dirty="0" smtClean="0">
                <a:effectLst>
                  <a:outerShdw blurRad="38100" dist="38100" dir="2700000" algn="tl">
                    <a:srgbClr val="000000">
                      <a:alpha val="43137"/>
                    </a:srgbClr>
                  </a:outerShdw>
                </a:effectLst>
              </a:rPr>
              <a:t>UN-GGIM: Europe Administrator &amp; KEN Coordinator</a:t>
            </a:r>
            <a:endParaRPr lang="en-GB" altLang="sk-SK" dirty="0" smtClean="0">
              <a:effectLst>
                <a:outerShdw blurRad="38100" dist="38100" dir="2700000" algn="tl">
                  <a:srgbClr val="000000">
                    <a:alpha val="43137"/>
                  </a:srgbClr>
                </a:outerShdw>
              </a:effectLst>
            </a:endParaRPr>
          </a:p>
          <a:p>
            <a:pPr eaLnBrk="1" hangingPunct="1"/>
            <a:endParaRPr lang="en-GB" altLang="sk-SK" dirty="0" smtClean="0">
              <a:effectLst>
                <a:outerShdw blurRad="38100" dist="38100" dir="2700000" algn="tl">
                  <a:srgbClr val="000000">
                    <a:alpha val="43137"/>
                  </a:srgbClr>
                </a:outerShdw>
              </a:effectLst>
            </a:endParaRPr>
          </a:p>
        </p:txBody>
      </p:sp>
      <p:sp>
        <p:nvSpPr>
          <p:cNvPr id="10244" name="Text Placeholder 3"/>
          <p:cNvSpPr>
            <a:spLocks noGrp="1"/>
          </p:cNvSpPr>
          <p:nvPr>
            <p:ph type="body" sz="quarter" idx="12"/>
          </p:nvPr>
        </p:nvSpPr>
        <p:spPr>
          <a:xfrm>
            <a:off x="806450" y="3933056"/>
            <a:ext cx="3816424" cy="720725"/>
          </a:xfrm>
        </p:spPr>
        <p:txBody>
          <a:bodyPr>
            <a:normAutofit/>
          </a:bodyPr>
          <a:lstStyle/>
          <a:p>
            <a:pPr eaLnBrk="1" hangingPunct="1"/>
            <a:r>
              <a:rPr lang="en-GB" dirty="0">
                <a:effectLst>
                  <a:outerShdw blurRad="38100" dist="38100" dir="2700000" algn="tl">
                    <a:srgbClr val="000000">
                      <a:alpha val="43137"/>
                    </a:srgbClr>
                  </a:outerShdw>
                </a:effectLst>
              </a:rPr>
              <a:t>Joint PCC &amp; EULIS </a:t>
            </a:r>
            <a:r>
              <a:rPr lang="en-GB" dirty="0" smtClean="0">
                <a:effectLst>
                  <a:outerShdw blurRad="38100" dist="38100" dir="2700000" algn="tl">
                    <a:srgbClr val="000000">
                      <a:alpha val="43137"/>
                    </a:srgbClr>
                  </a:outerShdw>
                </a:effectLst>
              </a:rPr>
              <a:t>Conference</a:t>
            </a:r>
          </a:p>
          <a:p>
            <a:pPr eaLnBrk="1" hangingPunct="1"/>
            <a:r>
              <a:rPr lang="en-GB" altLang="en-US" dirty="0" smtClean="0">
                <a:effectLst>
                  <a:outerShdw blurRad="38100" dist="38100" dir="2700000" algn="tl">
                    <a:srgbClr val="000000">
                      <a:alpha val="43137"/>
                    </a:srgbClr>
                  </a:outerShdw>
                </a:effectLst>
              </a:rPr>
              <a:t>Malta, 5</a:t>
            </a:r>
            <a:r>
              <a:rPr lang="en-GB" altLang="en-US" baseline="30000" dirty="0" smtClean="0">
                <a:effectLst>
                  <a:outerShdw blurRad="38100" dist="38100" dir="2700000" algn="tl">
                    <a:srgbClr val="000000">
                      <a:alpha val="43137"/>
                    </a:srgbClr>
                  </a:outerShdw>
                </a:effectLst>
              </a:rPr>
              <a:t>th</a:t>
            </a:r>
            <a:r>
              <a:rPr lang="en-GB" altLang="en-US" dirty="0" smtClean="0">
                <a:effectLst>
                  <a:outerShdw blurRad="38100" dist="38100" dir="2700000" algn="tl">
                    <a:srgbClr val="000000">
                      <a:alpha val="43137"/>
                    </a:srgbClr>
                  </a:outerShdw>
                </a:effectLst>
              </a:rPr>
              <a:t> May 2017</a:t>
            </a:r>
            <a:endParaRPr lang="en-US" altLang="en-US" dirty="0" smtClean="0"/>
          </a:p>
          <a:p>
            <a:pPr eaLnBrk="1" hangingPunct="1"/>
            <a:endParaRPr lang="sk-SK" alt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128791" cy="796950"/>
          </a:xfrm>
        </p:spPr>
        <p:txBody>
          <a:bodyPr/>
          <a:lstStyle/>
          <a:p>
            <a:r>
              <a:rPr lang="en-GB" dirty="0"/>
              <a:t>Sustainable data for sustainable development</a:t>
            </a:r>
            <a:endParaRPr lang="en-GB" dirty="0"/>
          </a:p>
        </p:txBody>
      </p:sp>
      <p:sp>
        <p:nvSpPr>
          <p:cNvPr id="3" name="Content Placeholder 2"/>
          <p:cNvSpPr>
            <a:spLocks noGrp="1"/>
          </p:cNvSpPr>
          <p:nvPr>
            <p:ph idx="1"/>
          </p:nvPr>
        </p:nvSpPr>
        <p:spPr>
          <a:xfrm>
            <a:off x="323528" y="1025878"/>
            <a:ext cx="5688632" cy="4844469"/>
          </a:xfrm>
        </p:spPr>
        <p:txBody>
          <a:bodyPr/>
          <a:lstStyle/>
          <a:p>
            <a:pPr marL="0" indent="0">
              <a:buNone/>
            </a:pPr>
            <a:r>
              <a:rPr lang="en-GB" sz="1600" dirty="0"/>
              <a:t>The monitoring of the MDGs taught us </a:t>
            </a:r>
            <a:r>
              <a:rPr lang="en-GB" sz="1600" dirty="0" smtClean="0"/>
              <a:t>that data </a:t>
            </a:r>
            <a:r>
              <a:rPr lang="en-GB" sz="1600" dirty="0"/>
              <a:t>are an indispensable element of </a:t>
            </a:r>
            <a:r>
              <a:rPr lang="en-GB" sz="1600" dirty="0" smtClean="0"/>
              <a:t>the development </a:t>
            </a:r>
            <a:r>
              <a:rPr lang="en-GB" sz="1600" dirty="0"/>
              <a:t>agenda:</a:t>
            </a:r>
          </a:p>
          <a:p>
            <a:r>
              <a:rPr lang="en-GB" sz="1600" dirty="0" smtClean="0"/>
              <a:t>Despite </a:t>
            </a:r>
            <a:r>
              <a:rPr lang="en-GB" sz="1600" dirty="0"/>
              <a:t>improvement, critical data </a:t>
            </a:r>
            <a:r>
              <a:rPr lang="en-GB" sz="1600" dirty="0" smtClean="0"/>
              <a:t>for development </a:t>
            </a:r>
            <a:r>
              <a:rPr lang="en-GB" sz="1600" dirty="0"/>
              <a:t>policymaking are still lacking.</a:t>
            </a:r>
          </a:p>
          <a:p>
            <a:r>
              <a:rPr lang="en-GB" sz="1600" dirty="0" smtClean="0"/>
              <a:t>Real-time </a:t>
            </a:r>
            <a:r>
              <a:rPr lang="en-GB" sz="1600" dirty="0"/>
              <a:t>data are needed to deliver </a:t>
            </a:r>
            <a:r>
              <a:rPr lang="en-GB" sz="1600" dirty="0" smtClean="0"/>
              <a:t>better decisions </a:t>
            </a:r>
            <a:r>
              <a:rPr lang="en-GB" sz="1600" dirty="0"/>
              <a:t>faster.</a:t>
            </a:r>
          </a:p>
          <a:p>
            <a:r>
              <a:rPr lang="en-GB" sz="1600" dirty="0" smtClean="0"/>
              <a:t>Geospatial </a:t>
            </a:r>
            <a:r>
              <a:rPr lang="en-GB" sz="1600" dirty="0"/>
              <a:t>data can support monitoring </a:t>
            </a:r>
            <a:r>
              <a:rPr lang="en-GB" sz="1600" dirty="0" smtClean="0"/>
              <a:t>in many </a:t>
            </a:r>
            <a:r>
              <a:rPr lang="en-GB" sz="1600" dirty="0"/>
              <a:t>aspects of development, from </a:t>
            </a:r>
            <a:r>
              <a:rPr lang="en-GB" sz="1600" dirty="0" smtClean="0"/>
              <a:t>health care </a:t>
            </a:r>
            <a:r>
              <a:rPr lang="en-GB" sz="1600" dirty="0"/>
              <a:t>to natural resource management.</a:t>
            </a:r>
          </a:p>
          <a:p>
            <a:r>
              <a:rPr lang="en-GB" sz="1600" dirty="0" smtClean="0"/>
              <a:t>New </a:t>
            </a:r>
            <a:r>
              <a:rPr lang="en-GB" sz="1600" dirty="0"/>
              <a:t>technology is changing the way data </a:t>
            </a:r>
            <a:r>
              <a:rPr lang="en-GB" sz="1600" dirty="0" smtClean="0"/>
              <a:t>are collected </a:t>
            </a:r>
            <a:r>
              <a:rPr lang="en-GB" sz="1600" dirty="0"/>
              <a:t>and disseminated.</a:t>
            </a:r>
          </a:p>
          <a:p>
            <a:r>
              <a:rPr lang="en-GB" sz="1600" dirty="0" smtClean="0"/>
              <a:t>Global </a:t>
            </a:r>
            <a:r>
              <a:rPr lang="en-GB" sz="1600" dirty="0"/>
              <a:t>standards and an integrated </a:t>
            </a:r>
            <a:r>
              <a:rPr lang="en-GB" sz="1600" dirty="0" smtClean="0"/>
              <a:t>statistics system </a:t>
            </a:r>
            <a:r>
              <a:rPr lang="en-GB" sz="1600" dirty="0"/>
              <a:t>are key elements for </a:t>
            </a:r>
            <a:r>
              <a:rPr lang="en-GB" sz="1600" dirty="0" smtClean="0"/>
              <a:t>effective monitoring</a:t>
            </a:r>
            <a:r>
              <a:rPr lang="en-GB" sz="1600" dirty="0"/>
              <a:t>.</a:t>
            </a:r>
          </a:p>
          <a:p>
            <a:r>
              <a:rPr lang="en-GB" sz="1600" dirty="0" smtClean="0"/>
              <a:t>Data </a:t>
            </a:r>
            <a:r>
              <a:rPr lang="en-GB" sz="1600" dirty="0"/>
              <a:t>should be open, easily accessible </a:t>
            </a:r>
            <a:r>
              <a:rPr lang="en-GB" sz="1600" dirty="0" smtClean="0"/>
              <a:t>and effective </a:t>
            </a:r>
            <a:r>
              <a:rPr lang="en-GB" sz="1600" dirty="0"/>
              <a:t>for decision-making.</a:t>
            </a:r>
            <a:endParaRPr lang="en-GB" sz="1600" dirty="0"/>
          </a:p>
        </p:txBody>
      </p:sp>
      <p:pic>
        <p:nvPicPr>
          <p:cNvPr id="4" name="Picture 3"/>
          <p:cNvPicPr>
            <a:picLocks noChangeAspect="1"/>
          </p:cNvPicPr>
          <p:nvPr/>
        </p:nvPicPr>
        <p:blipFill>
          <a:blip r:embed="rId2"/>
          <a:stretch>
            <a:fillRect/>
          </a:stretch>
        </p:blipFill>
        <p:spPr>
          <a:xfrm>
            <a:off x="7452320" y="188640"/>
            <a:ext cx="1360166" cy="2971440"/>
          </a:xfrm>
          <a:prstGeom prst="rect">
            <a:avLst/>
          </a:prstGeom>
        </p:spPr>
      </p:pic>
      <p:pic>
        <p:nvPicPr>
          <p:cNvPr id="5" name="Picture 4"/>
          <p:cNvPicPr>
            <a:picLocks noChangeAspect="1"/>
          </p:cNvPicPr>
          <p:nvPr/>
        </p:nvPicPr>
        <p:blipFill>
          <a:blip r:embed="rId3"/>
          <a:stretch>
            <a:fillRect/>
          </a:stretch>
        </p:blipFill>
        <p:spPr>
          <a:xfrm>
            <a:off x="6012160" y="3212976"/>
            <a:ext cx="2470744" cy="3361556"/>
          </a:xfrm>
          <a:prstGeom prst="rect">
            <a:avLst/>
          </a:prstGeom>
        </p:spPr>
      </p:pic>
      <p:sp>
        <p:nvSpPr>
          <p:cNvPr id="6" name="Rectangle 5"/>
          <p:cNvSpPr/>
          <p:nvPr/>
        </p:nvSpPr>
        <p:spPr>
          <a:xfrm>
            <a:off x="2195736" y="5584689"/>
            <a:ext cx="4179161" cy="338554"/>
          </a:xfrm>
          <a:prstGeom prst="rect">
            <a:avLst/>
          </a:prstGeom>
        </p:spPr>
        <p:txBody>
          <a:bodyPr wrap="square">
            <a:spAutoFit/>
          </a:bodyPr>
          <a:lstStyle/>
          <a:p>
            <a:r>
              <a:rPr lang="en-GB" sz="1600" b="0" i="0" u="none" strike="noStrike" baseline="0" dirty="0" smtClean="0">
                <a:latin typeface="CIDFont+F2"/>
              </a:rPr>
              <a:t>http://www.un.org/millenniumgoals/</a:t>
            </a:r>
            <a:endParaRPr lang="en-GB" sz="1600" dirty="0"/>
          </a:p>
        </p:txBody>
      </p:sp>
    </p:spTree>
    <p:extLst>
      <p:ext uri="{BB962C8B-B14F-4D97-AF65-F5344CB8AC3E}">
        <p14:creationId xmlns:p14="http://schemas.microsoft.com/office/powerpoint/2010/main" val="192315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Development Agenda</a:t>
            </a:r>
          </a:p>
        </p:txBody>
      </p:sp>
      <p:sp>
        <p:nvSpPr>
          <p:cNvPr id="3" name="Content Placeholder 2"/>
          <p:cNvSpPr>
            <a:spLocks noGrp="1"/>
          </p:cNvSpPr>
          <p:nvPr>
            <p:ph idx="1"/>
          </p:nvPr>
        </p:nvSpPr>
        <p:spPr>
          <a:xfrm>
            <a:off x="148432" y="1412777"/>
            <a:ext cx="6295776" cy="4551174"/>
          </a:xfrm>
        </p:spPr>
        <p:txBody>
          <a:bodyPr/>
          <a:lstStyle/>
          <a:p>
            <a:r>
              <a:rPr lang="en-GB" sz="1600" dirty="0" smtClean="0"/>
              <a:t>2030 </a:t>
            </a:r>
            <a:r>
              <a:rPr lang="en-GB" sz="1600" dirty="0"/>
              <a:t>Agenda for Sustainable Development — adopted by world leaders in September 2015 at an historic UN Summit </a:t>
            </a:r>
            <a:endParaRPr lang="en-GB" sz="1600" dirty="0" smtClean="0"/>
          </a:p>
          <a:p>
            <a:r>
              <a:rPr lang="en-GB" sz="1600" dirty="0" smtClean="0"/>
              <a:t>On 1 January 2016, the 17 Sustainable Development Goals (SDGs) </a:t>
            </a:r>
            <a:r>
              <a:rPr lang="en-GB" sz="1600" dirty="0" smtClean="0"/>
              <a:t>officially </a:t>
            </a:r>
            <a:r>
              <a:rPr lang="en-GB" sz="1600" dirty="0"/>
              <a:t>came into force.  </a:t>
            </a:r>
            <a:endParaRPr lang="en-GB" sz="1600" dirty="0" smtClean="0"/>
          </a:p>
          <a:p>
            <a:r>
              <a:rPr lang="en-GB" sz="1600" dirty="0" smtClean="0"/>
              <a:t>Over </a:t>
            </a:r>
            <a:r>
              <a:rPr lang="en-GB" sz="1600" dirty="0"/>
              <a:t>the next fifteen years, with these new Goals that universally apply to all, countries will mobilize efforts to end all forms of poverty, fight inequalities and tackle climate change, while ensuring that no one is left behind.</a:t>
            </a:r>
          </a:p>
          <a:p>
            <a:r>
              <a:rPr lang="en-GB" sz="1600" dirty="0"/>
              <a:t>The SDGs, also known as Global Goals, build on the success of the Millennium Development Goals (MDGs) and aim to go further to end all forms of poverty. </a:t>
            </a:r>
            <a:endParaRPr lang="en-GB" sz="1600" dirty="0" smtClean="0"/>
          </a:p>
          <a:p>
            <a:r>
              <a:rPr lang="en-GB" sz="1600" dirty="0" smtClean="0"/>
              <a:t>The </a:t>
            </a:r>
            <a:r>
              <a:rPr lang="en-GB" sz="1600" dirty="0"/>
              <a:t>new Goals are unique in that they call for action by all countries, poor, rich and middle-income to promote prosperity while protecting the planet. </a:t>
            </a:r>
            <a:endParaRPr lang="en-GB" sz="1600" dirty="0"/>
          </a:p>
        </p:txBody>
      </p:sp>
      <p:pic>
        <p:nvPicPr>
          <p:cNvPr id="4" name="Picture 3"/>
          <p:cNvPicPr>
            <a:picLocks noChangeAspect="1"/>
          </p:cNvPicPr>
          <p:nvPr/>
        </p:nvPicPr>
        <p:blipFill>
          <a:blip r:embed="rId2"/>
          <a:stretch>
            <a:fillRect/>
          </a:stretch>
        </p:blipFill>
        <p:spPr>
          <a:xfrm>
            <a:off x="6614004" y="404664"/>
            <a:ext cx="2231961" cy="2228315"/>
          </a:xfrm>
          <a:prstGeom prst="rect">
            <a:avLst/>
          </a:prstGeom>
        </p:spPr>
      </p:pic>
      <p:pic>
        <p:nvPicPr>
          <p:cNvPr id="5" name="Picture 4"/>
          <p:cNvPicPr>
            <a:picLocks noChangeAspect="1"/>
          </p:cNvPicPr>
          <p:nvPr/>
        </p:nvPicPr>
        <p:blipFill>
          <a:blip r:embed="rId3"/>
          <a:stretch>
            <a:fillRect/>
          </a:stretch>
        </p:blipFill>
        <p:spPr>
          <a:xfrm>
            <a:off x="6462072" y="2708920"/>
            <a:ext cx="2571552" cy="3053312"/>
          </a:xfrm>
          <a:prstGeom prst="rect">
            <a:avLst/>
          </a:prstGeom>
        </p:spPr>
      </p:pic>
    </p:spTree>
    <p:extLst>
      <p:ext uri="{BB962C8B-B14F-4D97-AF65-F5344CB8AC3E}">
        <p14:creationId xmlns:p14="http://schemas.microsoft.com/office/powerpoint/2010/main" val="206916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459" y="0"/>
            <a:ext cx="8935541" cy="5844991"/>
          </a:xfrm>
          <a:prstGeom prst="rect">
            <a:avLst/>
          </a:prstGeom>
        </p:spPr>
      </p:pic>
    </p:spTree>
    <p:extLst>
      <p:ext uri="{BB962C8B-B14F-4D97-AF65-F5344CB8AC3E}">
        <p14:creationId xmlns:p14="http://schemas.microsoft.com/office/powerpoint/2010/main" val="91895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340768"/>
            <a:ext cx="7200800" cy="4464495"/>
          </a:xfrm>
        </p:spPr>
        <p:txBody>
          <a:bodyPr/>
          <a:lstStyle/>
          <a:p>
            <a:endParaRPr lang="en-GB" sz="1400" b="0" i="0" u="none" strike="noStrike" baseline="0" dirty="0" smtClean="0">
              <a:solidFill>
                <a:srgbClr val="000000"/>
              </a:solidFill>
              <a:latin typeface="Calibri" panose="020F0502020204030204" pitchFamily="34" charset="0"/>
            </a:endParaRPr>
          </a:p>
          <a:p>
            <a:pPr marL="0" indent="0">
              <a:buNone/>
            </a:pPr>
            <a:r>
              <a:rPr lang="en-GB" sz="2800" b="0" i="0" u="none" strike="noStrike" baseline="0" dirty="0" smtClean="0">
                <a:latin typeface="Calibri" panose="020F0502020204030204" pitchFamily="34" charset="0"/>
              </a:rPr>
              <a:t>Goal 1: End poverty in all its forms everywhere </a:t>
            </a:r>
          </a:p>
          <a:p>
            <a:r>
              <a:rPr lang="en-GB" sz="2000" b="1" i="0" u="none" strike="noStrike" baseline="0" dirty="0" smtClean="0">
                <a:latin typeface="Calibri" panose="020F0502020204030204" pitchFamily="34" charset="0"/>
              </a:rPr>
              <a:t>1.4. </a:t>
            </a:r>
            <a:r>
              <a:rPr lang="en-GB" sz="2000" b="0" i="0" u="none" strike="noStrike" baseline="0" dirty="0" smtClean="0">
                <a:latin typeface="Calibri" panose="020F0502020204030204" pitchFamily="34" charset="0"/>
              </a:rPr>
              <a:t>By 2030, ensure that </a:t>
            </a:r>
            <a:r>
              <a:rPr lang="en-GB" sz="2000" b="1" i="0" u="none" strike="noStrike" baseline="0" dirty="0" smtClean="0">
                <a:solidFill>
                  <a:srgbClr val="E6213A"/>
                </a:solidFill>
                <a:latin typeface="Calibri" panose="020F0502020204030204" pitchFamily="34" charset="0"/>
              </a:rPr>
              <a:t>all men and women</a:t>
            </a:r>
            <a:r>
              <a:rPr lang="en-GB" sz="2000" b="0" i="0" u="none" strike="noStrike" baseline="0" dirty="0" smtClean="0">
                <a:latin typeface="Calibri" panose="020F0502020204030204" pitchFamily="34" charset="0"/>
              </a:rPr>
              <a:t>, in particular the poor and the vulnerable, </a:t>
            </a:r>
            <a:r>
              <a:rPr lang="en-GB" sz="2000" b="1" dirty="0">
                <a:solidFill>
                  <a:srgbClr val="E6213A"/>
                </a:solidFill>
                <a:latin typeface="Calibri" panose="020F0502020204030204" pitchFamily="34" charset="0"/>
              </a:rPr>
              <a:t>have equal rights </a:t>
            </a:r>
            <a:r>
              <a:rPr lang="en-GB" sz="2000" b="0" i="0" u="none" strike="noStrike" baseline="0" dirty="0" smtClean="0">
                <a:latin typeface="Calibri" panose="020F0502020204030204" pitchFamily="34" charset="0"/>
              </a:rPr>
              <a:t>to economic resources, as well as </a:t>
            </a:r>
            <a:r>
              <a:rPr lang="en-GB" sz="2000" dirty="0">
                <a:latin typeface="Calibri" panose="020F0502020204030204" pitchFamily="34" charset="0"/>
              </a:rPr>
              <a:t>access to </a:t>
            </a:r>
            <a:r>
              <a:rPr lang="en-GB" sz="2000" b="0" i="0" u="none" strike="noStrike" baseline="0" dirty="0" smtClean="0">
                <a:latin typeface="Calibri" panose="020F0502020204030204" pitchFamily="34" charset="0"/>
              </a:rPr>
              <a:t>basic services, </a:t>
            </a:r>
            <a:r>
              <a:rPr lang="en-GB" sz="2000" b="1" dirty="0">
                <a:solidFill>
                  <a:srgbClr val="E6213A"/>
                </a:solidFill>
                <a:latin typeface="Calibri" panose="020F0502020204030204" pitchFamily="34" charset="0"/>
              </a:rPr>
              <a:t>ownership and control over land and other forms of property</a:t>
            </a:r>
            <a:r>
              <a:rPr lang="en-GB" sz="2000" b="0" i="0" u="none" strike="noStrike" baseline="0" dirty="0" smtClean="0">
                <a:latin typeface="Calibri" panose="020F0502020204030204" pitchFamily="34" charset="0"/>
              </a:rPr>
              <a:t>, inheritance, natural resources, appropriate new technology and financial services, including microfinance. </a:t>
            </a:r>
          </a:p>
          <a:p>
            <a:pPr marL="0" indent="0">
              <a:buNone/>
            </a:pPr>
            <a:r>
              <a:rPr lang="en-GB" sz="2800" dirty="0">
                <a:latin typeface="Calibri" panose="020F0502020204030204" pitchFamily="34" charset="0"/>
              </a:rPr>
              <a:t>Goal 11: Make cities inclusive, safe, resilient and </a:t>
            </a:r>
            <a:r>
              <a:rPr lang="en-GB" sz="2800" dirty="0">
                <a:latin typeface="Calibri" panose="020F0502020204030204" pitchFamily="34" charset="0"/>
              </a:rPr>
              <a:t>sustainable</a:t>
            </a:r>
          </a:p>
          <a:p>
            <a:r>
              <a:rPr lang="en-GB" sz="2000" dirty="0" smtClean="0">
                <a:latin typeface="Calibri" panose="020F0502020204030204" pitchFamily="34" charset="0"/>
              </a:rPr>
              <a:t>11.7 </a:t>
            </a:r>
            <a:r>
              <a:rPr lang="en-GB" sz="2000" dirty="0">
                <a:latin typeface="Calibri" panose="020F0502020204030204" pitchFamily="34" charset="0"/>
              </a:rPr>
              <a:t>By 2030, provide universal access to </a:t>
            </a:r>
            <a:r>
              <a:rPr lang="en-GB" sz="2000" b="1" dirty="0">
                <a:solidFill>
                  <a:srgbClr val="FF9D22"/>
                </a:solidFill>
                <a:latin typeface="Calibri" panose="020F0502020204030204" pitchFamily="34" charset="0"/>
              </a:rPr>
              <a:t>safe, inclusive and accessible,</a:t>
            </a:r>
            <a:r>
              <a:rPr lang="en-GB" sz="2000" dirty="0">
                <a:latin typeface="Calibri" panose="020F0502020204030204" pitchFamily="34" charset="0"/>
              </a:rPr>
              <a:t> </a:t>
            </a:r>
            <a:r>
              <a:rPr lang="en-GB" sz="2000" b="1" dirty="0">
                <a:solidFill>
                  <a:srgbClr val="FF9D22"/>
                </a:solidFill>
                <a:latin typeface="Calibri" panose="020F0502020204030204" pitchFamily="34" charset="0"/>
              </a:rPr>
              <a:t>green and public spaces</a:t>
            </a:r>
            <a:r>
              <a:rPr lang="en-GB" sz="2000" dirty="0">
                <a:latin typeface="Calibri" panose="020F0502020204030204" pitchFamily="34" charset="0"/>
              </a:rPr>
              <a:t>, in particular for women and children, older persons and persons with disabilities</a:t>
            </a:r>
          </a:p>
          <a:p>
            <a:endParaRPr lang="en-GB" sz="2000" dirty="0"/>
          </a:p>
        </p:txBody>
      </p:sp>
      <p:pic>
        <p:nvPicPr>
          <p:cNvPr id="4" name="Picture 3"/>
          <p:cNvPicPr>
            <a:picLocks noChangeAspect="1"/>
          </p:cNvPicPr>
          <p:nvPr/>
        </p:nvPicPr>
        <p:blipFill>
          <a:blip r:embed="rId2"/>
          <a:stretch>
            <a:fillRect/>
          </a:stretch>
        </p:blipFill>
        <p:spPr>
          <a:xfrm>
            <a:off x="323528" y="1700808"/>
            <a:ext cx="1415454" cy="1440000"/>
          </a:xfrm>
          <a:prstGeom prst="rect">
            <a:avLst/>
          </a:prstGeom>
        </p:spPr>
      </p:pic>
      <p:pic>
        <p:nvPicPr>
          <p:cNvPr id="5" name="Picture 4"/>
          <p:cNvPicPr>
            <a:picLocks noChangeAspect="1"/>
          </p:cNvPicPr>
          <p:nvPr/>
        </p:nvPicPr>
        <p:blipFill>
          <a:blip r:embed="rId3"/>
          <a:stretch>
            <a:fillRect/>
          </a:stretch>
        </p:blipFill>
        <p:spPr>
          <a:xfrm>
            <a:off x="1187624" y="116632"/>
            <a:ext cx="6420792" cy="1303469"/>
          </a:xfrm>
          <a:prstGeom prst="rect">
            <a:avLst/>
          </a:prstGeom>
        </p:spPr>
      </p:pic>
      <p:pic>
        <p:nvPicPr>
          <p:cNvPr id="6" name="Picture 5"/>
          <p:cNvPicPr>
            <a:picLocks noChangeAspect="1"/>
          </p:cNvPicPr>
          <p:nvPr/>
        </p:nvPicPr>
        <p:blipFill>
          <a:blip r:embed="rId4"/>
          <a:stretch>
            <a:fillRect/>
          </a:stretch>
        </p:blipFill>
        <p:spPr>
          <a:xfrm>
            <a:off x="338982" y="4077072"/>
            <a:ext cx="1400000" cy="1440000"/>
          </a:xfrm>
          <a:prstGeom prst="rect">
            <a:avLst/>
          </a:prstGeom>
        </p:spPr>
      </p:pic>
    </p:spTree>
    <p:extLst>
      <p:ext uri="{BB962C8B-B14F-4D97-AF65-F5344CB8AC3E}">
        <p14:creationId xmlns:p14="http://schemas.microsoft.com/office/powerpoint/2010/main" val="2531813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700808"/>
            <a:ext cx="7200800" cy="4104455"/>
          </a:xfrm>
        </p:spPr>
        <p:txBody>
          <a:bodyPr/>
          <a:lstStyle/>
          <a:p>
            <a:endParaRPr lang="en-GB" sz="1400" b="0" i="0" u="none" strike="noStrike" baseline="0" dirty="0" smtClean="0">
              <a:solidFill>
                <a:srgbClr val="000000"/>
              </a:solidFill>
              <a:latin typeface="Calibri" panose="020F0502020204030204" pitchFamily="34" charset="0"/>
            </a:endParaRPr>
          </a:p>
          <a:p>
            <a:pPr marL="0" indent="0">
              <a:buNone/>
            </a:pPr>
            <a:r>
              <a:rPr lang="en-GB" sz="2800" b="0" i="0" u="none" strike="noStrike" baseline="0" dirty="0" smtClean="0">
                <a:latin typeface="Calibri" panose="020F0502020204030204" pitchFamily="34" charset="0"/>
              </a:rPr>
              <a:t>Goal 17: Strengthen the means of implementation and revitalize the Global</a:t>
            </a:r>
          </a:p>
          <a:p>
            <a:pPr marL="0" indent="0">
              <a:buNone/>
            </a:pPr>
            <a:r>
              <a:rPr lang="en-GB" sz="2800" b="0" i="0" u="none" strike="noStrike" baseline="0" dirty="0" smtClean="0">
                <a:latin typeface="Calibri" panose="020F0502020204030204" pitchFamily="34" charset="0"/>
              </a:rPr>
              <a:t>Partnership for Sustainable Development </a:t>
            </a:r>
          </a:p>
          <a:p>
            <a:r>
              <a:rPr lang="en-GB" sz="2000" b="1" i="0" u="none" strike="noStrike" baseline="0" dirty="0" smtClean="0">
                <a:latin typeface="Calibri" panose="020F0502020204030204" pitchFamily="34" charset="0"/>
              </a:rPr>
              <a:t>17.18. </a:t>
            </a:r>
            <a:r>
              <a:rPr lang="en-GB" sz="2000" b="0" i="0" u="none" strike="noStrike" baseline="0" dirty="0" smtClean="0">
                <a:latin typeface="Calibri" panose="020F0502020204030204" pitchFamily="34" charset="0"/>
              </a:rPr>
              <a:t>By 2020, enhance capacity-building support to developing countries, including for least developed countries and small island developing States, </a:t>
            </a:r>
            <a:r>
              <a:rPr lang="en-GB" sz="2000" b="1" i="0" u="none" strike="noStrike" baseline="0" dirty="0" smtClean="0">
                <a:solidFill>
                  <a:srgbClr val="1A486A"/>
                </a:solidFill>
                <a:latin typeface="Calibri" panose="020F0502020204030204" pitchFamily="34" charset="0"/>
              </a:rPr>
              <a:t>to increase significantly the availability of high-quality, timely and reliable data </a:t>
            </a:r>
            <a:r>
              <a:rPr lang="en-GB" sz="2000" b="0" i="0" u="none" strike="noStrike" baseline="0" dirty="0" smtClean="0">
                <a:latin typeface="Calibri" panose="020F0502020204030204" pitchFamily="34" charset="0"/>
              </a:rPr>
              <a:t>disaggregated by income, gender, age, race, ethnicity, migratory status, disability, </a:t>
            </a:r>
            <a:r>
              <a:rPr lang="en-GB" sz="2000" b="1" i="1" u="none" strike="noStrike" baseline="0" dirty="0" smtClean="0">
                <a:solidFill>
                  <a:srgbClr val="1A486A"/>
                </a:solidFill>
                <a:latin typeface="Calibri" panose="020F0502020204030204" pitchFamily="34" charset="0"/>
              </a:rPr>
              <a:t>geographic location </a:t>
            </a:r>
            <a:r>
              <a:rPr lang="en-GB" sz="2000" b="0" i="0" u="none" strike="noStrike" baseline="0" dirty="0" smtClean="0">
                <a:latin typeface="Calibri" panose="020F0502020204030204" pitchFamily="34" charset="0"/>
              </a:rPr>
              <a:t>and other characteristics relevant in national contexts </a:t>
            </a:r>
          </a:p>
          <a:p>
            <a:endParaRPr lang="en-GB" sz="2000" dirty="0"/>
          </a:p>
        </p:txBody>
      </p:sp>
      <p:pic>
        <p:nvPicPr>
          <p:cNvPr id="5" name="Picture 4"/>
          <p:cNvPicPr>
            <a:picLocks noChangeAspect="1"/>
          </p:cNvPicPr>
          <p:nvPr/>
        </p:nvPicPr>
        <p:blipFill>
          <a:blip r:embed="rId2"/>
          <a:stretch>
            <a:fillRect/>
          </a:stretch>
        </p:blipFill>
        <p:spPr>
          <a:xfrm>
            <a:off x="1187624" y="116632"/>
            <a:ext cx="6420792" cy="1303469"/>
          </a:xfrm>
          <a:prstGeom prst="rect">
            <a:avLst/>
          </a:prstGeom>
        </p:spPr>
      </p:pic>
      <p:pic>
        <p:nvPicPr>
          <p:cNvPr id="7" name="Picture 6"/>
          <p:cNvPicPr>
            <a:picLocks noChangeAspect="1"/>
          </p:cNvPicPr>
          <p:nvPr/>
        </p:nvPicPr>
        <p:blipFill>
          <a:blip r:embed="rId3"/>
          <a:stretch>
            <a:fillRect/>
          </a:stretch>
        </p:blipFill>
        <p:spPr>
          <a:xfrm>
            <a:off x="323528" y="1916832"/>
            <a:ext cx="1400000" cy="1390210"/>
          </a:xfrm>
          <a:prstGeom prst="rect">
            <a:avLst/>
          </a:prstGeom>
        </p:spPr>
      </p:pic>
    </p:spTree>
    <p:extLst>
      <p:ext uri="{BB962C8B-B14F-4D97-AF65-F5344CB8AC3E}">
        <p14:creationId xmlns:p14="http://schemas.microsoft.com/office/powerpoint/2010/main" val="21103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144" y="260648"/>
            <a:ext cx="5042936" cy="4464495"/>
          </a:xfrm>
        </p:spPr>
        <p:txBody>
          <a:bodyPr/>
          <a:lstStyle/>
          <a:p>
            <a:pPr marL="0" indent="0">
              <a:buNone/>
            </a:pPr>
            <a:r>
              <a:rPr lang="en-GB" sz="1800" b="1" dirty="0"/>
              <a:t>Follow up and review:</a:t>
            </a:r>
          </a:p>
          <a:p>
            <a:r>
              <a:rPr lang="en-GB" sz="1800" dirty="0"/>
              <a:t>76. We will support developing countries, particularly </a:t>
            </a:r>
            <a:r>
              <a:rPr lang="en-GB" sz="1800" dirty="0" smtClean="0"/>
              <a:t>African countries</a:t>
            </a:r>
            <a:r>
              <a:rPr lang="en-GB" sz="1800" dirty="0"/>
              <a:t>, </a:t>
            </a:r>
            <a:r>
              <a:rPr lang="en-GB" sz="1800" dirty="0" smtClean="0"/>
              <a:t>least developed countries, small island developing States and landlocked developing countries, </a:t>
            </a:r>
            <a:r>
              <a:rPr lang="en-GB" sz="1800" dirty="0"/>
              <a:t>in strengthening the </a:t>
            </a:r>
            <a:r>
              <a:rPr lang="en-GB" sz="1800" dirty="0" smtClean="0"/>
              <a:t>capacity of </a:t>
            </a:r>
            <a:r>
              <a:rPr lang="en-GB" sz="1800" dirty="0"/>
              <a:t>national statistical offices and </a:t>
            </a:r>
            <a:r>
              <a:rPr lang="en-GB" sz="1800" dirty="0">
                <a:solidFill>
                  <a:srgbClr val="F81E3A"/>
                </a:solidFill>
              </a:rPr>
              <a:t>data systems to ensure </a:t>
            </a:r>
            <a:r>
              <a:rPr lang="en-GB" sz="1800" dirty="0" smtClean="0">
                <a:solidFill>
                  <a:srgbClr val="F81E3A"/>
                </a:solidFill>
              </a:rPr>
              <a:t>access to </a:t>
            </a:r>
            <a:r>
              <a:rPr lang="en-GB" sz="1800" dirty="0">
                <a:solidFill>
                  <a:srgbClr val="F81E3A"/>
                </a:solidFill>
              </a:rPr>
              <a:t>high quality, timely, reliable and disaggregated data</a:t>
            </a:r>
            <a:r>
              <a:rPr lang="en-GB" sz="1800" dirty="0" smtClean="0"/>
              <a:t>. We </a:t>
            </a:r>
            <a:r>
              <a:rPr lang="en-GB" sz="1800" dirty="0"/>
              <a:t>will promote transparent and accountable scaling-up </a:t>
            </a:r>
            <a:r>
              <a:rPr lang="en-GB" sz="1800" dirty="0" smtClean="0"/>
              <a:t>of appropriate </a:t>
            </a:r>
            <a:r>
              <a:rPr lang="en-GB" sz="1800" dirty="0"/>
              <a:t>public-private cooperation to </a:t>
            </a:r>
            <a:r>
              <a:rPr lang="en-GB" sz="1800" dirty="0">
                <a:solidFill>
                  <a:srgbClr val="F81E3A"/>
                </a:solidFill>
              </a:rPr>
              <a:t>exploit </a:t>
            </a:r>
            <a:r>
              <a:rPr lang="en-GB" sz="1800" dirty="0">
                <a:solidFill>
                  <a:srgbClr val="F81E3A"/>
                </a:solidFill>
              </a:rPr>
              <a:t>the contribution </a:t>
            </a:r>
            <a:r>
              <a:rPr lang="en-GB" sz="1800" dirty="0">
                <a:solidFill>
                  <a:srgbClr val="F81E3A"/>
                </a:solidFill>
              </a:rPr>
              <a:t>to be made by a wide range of data</a:t>
            </a:r>
            <a:r>
              <a:rPr lang="en-GB" sz="1800" b="1" dirty="0">
                <a:solidFill>
                  <a:srgbClr val="F81E3A"/>
                </a:solidFill>
              </a:rPr>
              <a:t>, </a:t>
            </a:r>
            <a:r>
              <a:rPr lang="en-GB" sz="1800" b="1" i="1" dirty="0">
                <a:solidFill>
                  <a:srgbClr val="F81E3A"/>
                </a:solidFill>
              </a:rPr>
              <a:t>including Earth </a:t>
            </a:r>
            <a:r>
              <a:rPr lang="en-GB" sz="1800" b="1" i="1" dirty="0">
                <a:solidFill>
                  <a:srgbClr val="F81E3A"/>
                </a:solidFill>
              </a:rPr>
              <a:t>observations and geospatial information</a:t>
            </a:r>
            <a:r>
              <a:rPr lang="en-GB" sz="1800" dirty="0"/>
              <a:t>, </a:t>
            </a:r>
            <a:r>
              <a:rPr lang="en-GB" sz="1800" dirty="0" smtClean="0"/>
              <a:t>while ensuring </a:t>
            </a:r>
            <a:r>
              <a:rPr lang="en-GB" sz="1800" dirty="0"/>
              <a:t>national ownership in supporting and </a:t>
            </a:r>
            <a:r>
              <a:rPr lang="en-GB" sz="1800" dirty="0" smtClean="0"/>
              <a:t>tracking progress</a:t>
            </a:r>
            <a:r>
              <a:rPr lang="en-GB" sz="1800" dirty="0"/>
              <a:t>.</a:t>
            </a:r>
            <a:endParaRPr lang="en-GB" sz="1800" dirty="0"/>
          </a:p>
        </p:txBody>
      </p:sp>
      <p:pic>
        <p:nvPicPr>
          <p:cNvPr id="4" name="Picture 3"/>
          <p:cNvPicPr>
            <a:picLocks noChangeAspect="1"/>
          </p:cNvPicPr>
          <p:nvPr/>
        </p:nvPicPr>
        <p:blipFill>
          <a:blip r:embed="rId2"/>
          <a:stretch>
            <a:fillRect/>
          </a:stretch>
        </p:blipFill>
        <p:spPr>
          <a:xfrm>
            <a:off x="5148064" y="548680"/>
            <a:ext cx="3841031" cy="4560618"/>
          </a:xfrm>
          <a:prstGeom prst="rect">
            <a:avLst/>
          </a:prstGeom>
        </p:spPr>
      </p:pic>
    </p:spTree>
    <p:extLst>
      <p:ext uri="{BB962C8B-B14F-4D97-AF65-F5344CB8AC3E}">
        <p14:creationId xmlns:p14="http://schemas.microsoft.com/office/powerpoint/2010/main" val="77238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8675" y="-95250"/>
            <a:ext cx="10801350" cy="7048500"/>
          </a:xfrm>
          <a:prstGeom prst="rect">
            <a:avLst/>
          </a:prstGeom>
        </p:spPr>
      </p:pic>
      <p:pic>
        <p:nvPicPr>
          <p:cNvPr id="5" name="Picture 4"/>
          <p:cNvPicPr>
            <a:picLocks noChangeAspect="1"/>
          </p:cNvPicPr>
          <p:nvPr/>
        </p:nvPicPr>
        <p:blipFill>
          <a:blip r:embed="rId3"/>
          <a:stretch>
            <a:fillRect/>
          </a:stretch>
        </p:blipFill>
        <p:spPr>
          <a:xfrm>
            <a:off x="7740352" y="6607175"/>
            <a:ext cx="2133600" cy="276225"/>
          </a:xfrm>
          <a:prstGeom prst="rect">
            <a:avLst/>
          </a:prstGeom>
        </p:spPr>
      </p:pic>
    </p:spTree>
    <p:extLst>
      <p:ext uri="{BB962C8B-B14F-4D97-AF65-F5344CB8AC3E}">
        <p14:creationId xmlns:p14="http://schemas.microsoft.com/office/powerpoint/2010/main" val="278974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Geospatial Value Proposition</a:t>
            </a:r>
          </a:p>
        </p:txBody>
      </p:sp>
      <p:sp>
        <p:nvSpPr>
          <p:cNvPr id="3" name="Content Placeholder 2"/>
          <p:cNvSpPr>
            <a:spLocks noGrp="1"/>
          </p:cNvSpPr>
          <p:nvPr>
            <p:ph idx="1"/>
          </p:nvPr>
        </p:nvSpPr>
        <p:spPr>
          <a:xfrm>
            <a:off x="467544" y="1340768"/>
            <a:ext cx="8219256" cy="4464495"/>
          </a:xfrm>
        </p:spPr>
        <p:txBody>
          <a:bodyPr/>
          <a:lstStyle/>
          <a:p>
            <a:r>
              <a:rPr lang="en-GB" sz="1800" dirty="0" smtClean="0"/>
              <a:t>Maximizing the value of geospatial information to capture elements of the 2030 Agenda will be a critical development path for many national geospatial information agencies in the coming 5-10 years.</a:t>
            </a:r>
          </a:p>
          <a:p>
            <a:r>
              <a:rPr lang="en-GB" sz="1800" dirty="0" smtClean="0"/>
              <a:t>For many countries, especially developing countries, sustainable development will provide a tangible policy “trigger” to accelerate the development and adoption of legal and technical geospatial standards; openness and exchange of data and metadata; interoperability of data and information systems; and integration of statistical and geospatial information, including its management and exchange.</a:t>
            </a:r>
          </a:p>
          <a:p>
            <a:r>
              <a:rPr lang="en-GB" sz="1800" dirty="0" smtClean="0"/>
              <a:t>The 2030 Agenda is a means to accelerate the development and expansion of NSDI strategies with commensurate levels of sustainable implementation and maturity. It also provide a strong consensus on the need to integrate the NSDI within national government’s development plans.</a:t>
            </a:r>
            <a:endParaRPr lang="en-GB" sz="1800" dirty="0"/>
          </a:p>
        </p:txBody>
      </p:sp>
    </p:spTree>
    <p:extLst>
      <p:ext uri="{BB962C8B-B14F-4D97-AF65-F5344CB8AC3E}">
        <p14:creationId xmlns:p14="http://schemas.microsoft.com/office/powerpoint/2010/main" val="223444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16632"/>
            <a:ext cx="8756903" cy="5899472"/>
          </a:xfrm>
          <a:prstGeom prst="rect">
            <a:avLst/>
          </a:prstGeom>
        </p:spPr>
      </p:pic>
    </p:spTree>
    <p:extLst>
      <p:ext uri="{BB962C8B-B14F-4D97-AF65-F5344CB8AC3E}">
        <p14:creationId xmlns:p14="http://schemas.microsoft.com/office/powerpoint/2010/main" val="479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C7AAE"/>
                </a:solidFill>
              </a:rPr>
              <a:t>UN-GGIM Expert and Working </a:t>
            </a:r>
            <a:r>
              <a:rPr lang="en-GB" dirty="0" smtClean="0">
                <a:solidFill>
                  <a:srgbClr val="0C7AAE"/>
                </a:solidFill>
              </a:rPr>
              <a:t>Groups </a:t>
            </a:r>
            <a:endParaRPr lang="en-GB" dirty="0">
              <a:solidFill>
                <a:srgbClr val="0C7AAE"/>
              </a:solidFill>
            </a:endParaRPr>
          </a:p>
        </p:txBody>
      </p:sp>
      <p:sp>
        <p:nvSpPr>
          <p:cNvPr id="3" name="Content Placeholder 2"/>
          <p:cNvSpPr>
            <a:spLocks noGrp="1"/>
          </p:cNvSpPr>
          <p:nvPr>
            <p:ph idx="1"/>
          </p:nvPr>
        </p:nvSpPr>
        <p:spPr>
          <a:xfrm>
            <a:off x="461792" y="1292792"/>
            <a:ext cx="8229600" cy="2808312"/>
          </a:xfrm>
        </p:spPr>
        <p:txBody>
          <a:bodyPr/>
          <a:lstStyle/>
          <a:p>
            <a:r>
              <a:rPr lang="en-GB" sz="2000" dirty="0" smtClean="0"/>
              <a:t>IAEG-SDGs Working Group on Geospatial Information</a:t>
            </a:r>
          </a:p>
          <a:p>
            <a:r>
              <a:rPr lang="en-GB" sz="2000" dirty="0" smtClean="0"/>
              <a:t>EG</a:t>
            </a:r>
            <a:r>
              <a:rPr lang="en-GB" sz="2000" dirty="0"/>
              <a:t>: Integration of Statistical and Geospatial Information</a:t>
            </a:r>
          </a:p>
          <a:p>
            <a:r>
              <a:rPr lang="en-GB" sz="2000" dirty="0" smtClean="0"/>
              <a:t>EG</a:t>
            </a:r>
            <a:r>
              <a:rPr lang="en-GB" sz="2000" dirty="0"/>
              <a:t>: Land Administration and Management</a:t>
            </a:r>
          </a:p>
          <a:p>
            <a:r>
              <a:rPr lang="en-GB" sz="2000" dirty="0" smtClean="0"/>
              <a:t>WG</a:t>
            </a:r>
            <a:r>
              <a:rPr lang="en-GB" sz="2000" dirty="0"/>
              <a:t>: Global Geodetic Reference Frame (Sub-Committee)</a:t>
            </a:r>
          </a:p>
          <a:p>
            <a:r>
              <a:rPr lang="en-GB" sz="2000" dirty="0" smtClean="0"/>
              <a:t>WG</a:t>
            </a:r>
            <a:r>
              <a:rPr lang="en-GB" sz="2000" dirty="0"/>
              <a:t>: Geospatial Information and Services for Disasters</a:t>
            </a:r>
          </a:p>
          <a:p>
            <a:r>
              <a:rPr lang="en-GB" sz="2000" dirty="0" smtClean="0"/>
              <a:t>WG</a:t>
            </a:r>
            <a:r>
              <a:rPr lang="en-GB" sz="2000" dirty="0"/>
              <a:t>: Trends in National Institutional Arrangements</a:t>
            </a:r>
          </a:p>
          <a:p>
            <a:r>
              <a:rPr lang="en-GB" sz="2000" dirty="0" smtClean="0"/>
              <a:t>WG: Fundamental Data Themes</a:t>
            </a:r>
            <a:endParaRPr lang="en-GB" sz="2000" dirty="0"/>
          </a:p>
        </p:txBody>
      </p:sp>
      <p:pic>
        <p:nvPicPr>
          <p:cNvPr id="4" name="Picture 3"/>
          <p:cNvPicPr>
            <a:picLocks noChangeAspect="1"/>
          </p:cNvPicPr>
          <p:nvPr/>
        </p:nvPicPr>
        <p:blipFill>
          <a:blip r:embed="rId2"/>
          <a:stretch>
            <a:fillRect/>
          </a:stretch>
        </p:blipFill>
        <p:spPr>
          <a:xfrm>
            <a:off x="755576" y="4077072"/>
            <a:ext cx="7606233" cy="1952205"/>
          </a:xfrm>
          <a:prstGeom prst="rect">
            <a:avLst/>
          </a:prstGeom>
        </p:spPr>
      </p:pic>
    </p:spTree>
    <p:extLst>
      <p:ext uri="{BB962C8B-B14F-4D97-AF65-F5344CB8AC3E}">
        <p14:creationId xmlns:p14="http://schemas.microsoft.com/office/powerpoint/2010/main" val="99274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544" y="404664"/>
            <a:ext cx="8208912" cy="5616624"/>
          </a:xfrm>
          <a:prstGeom prst="rect">
            <a:avLst/>
          </a:prstGeom>
        </p:spPr>
      </p:pic>
    </p:spTree>
    <p:extLst>
      <p:ext uri="{BB962C8B-B14F-4D97-AF65-F5344CB8AC3E}">
        <p14:creationId xmlns:p14="http://schemas.microsoft.com/office/powerpoint/2010/main" val="190553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16632"/>
            <a:ext cx="8229600" cy="796950"/>
          </a:xfrm>
        </p:spPr>
        <p:txBody>
          <a:bodyPr>
            <a:normAutofit/>
          </a:bodyPr>
          <a:lstStyle/>
          <a:p>
            <a:r>
              <a:rPr lang="en-GB" dirty="0">
                <a:solidFill>
                  <a:srgbClr val="0C7AAE"/>
                </a:solidFill>
              </a:rPr>
              <a:t>UN-GGIM: WG Fundamental Data</a:t>
            </a:r>
          </a:p>
        </p:txBody>
      </p:sp>
      <p:sp>
        <p:nvSpPr>
          <p:cNvPr id="5" name="Content Placeholder 2"/>
          <p:cNvSpPr>
            <a:spLocks noGrp="1"/>
          </p:cNvSpPr>
          <p:nvPr>
            <p:ph idx="1"/>
          </p:nvPr>
        </p:nvSpPr>
        <p:spPr>
          <a:xfrm>
            <a:off x="467544" y="836712"/>
            <a:ext cx="8496944" cy="3290363"/>
          </a:xfrm>
        </p:spPr>
        <p:txBody>
          <a:bodyPr/>
          <a:lstStyle/>
          <a:p>
            <a:pPr marL="0" indent="0">
              <a:spcBef>
                <a:spcPts val="0"/>
              </a:spcBef>
              <a:buNone/>
            </a:pPr>
            <a:r>
              <a:rPr lang="en-GB" sz="1500" dirty="0"/>
              <a:t>The Experts Committee mandated UN-GGIM: Europe to establish and lead a Global Working Group on Global Fundamental Geospatial Data Themes. </a:t>
            </a:r>
          </a:p>
          <a:p>
            <a:pPr marL="0" indent="0">
              <a:spcBef>
                <a:spcPts val="0"/>
              </a:spcBef>
              <a:buNone/>
            </a:pPr>
            <a:endParaRPr lang="en-GB" sz="1200" dirty="0"/>
          </a:p>
          <a:p>
            <a:pPr>
              <a:spcBef>
                <a:spcPts val="0"/>
              </a:spcBef>
            </a:pPr>
            <a:r>
              <a:rPr lang="en-GB" sz="1500" dirty="0" smtClean="0"/>
              <a:t>UN-GGIM</a:t>
            </a:r>
            <a:r>
              <a:rPr lang="en-GB" sz="1500" dirty="0"/>
              <a:t>: Europe </a:t>
            </a:r>
            <a:r>
              <a:rPr lang="en-GB" sz="1500" dirty="0" smtClean="0"/>
              <a:t>ExCom acts </a:t>
            </a:r>
            <a:r>
              <a:rPr lang="en-GB" sz="1500" dirty="0"/>
              <a:t>as the steering group for WG Fundamental Data. </a:t>
            </a:r>
          </a:p>
          <a:p>
            <a:pPr>
              <a:spcBef>
                <a:spcPts val="0"/>
              </a:spcBef>
            </a:pPr>
            <a:r>
              <a:rPr lang="en-GB" sz="1500" dirty="0"/>
              <a:t>The </a:t>
            </a:r>
            <a:r>
              <a:rPr lang="en-GB" sz="1500" dirty="0" smtClean="0"/>
              <a:t>ExCom </a:t>
            </a:r>
            <a:r>
              <a:rPr lang="en-GB" sz="1500" dirty="0"/>
              <a:t>appointed the </a:t>
            </a:r>
            <a:r>
              <a:rPr lang="en-GB" sz="1500" dirty="0" smtClean="0"/>
              <a:t>UK to </a:t>
            </a:r>
            <a:r>
              <a:rPr lang="en-GB" sz="1500" dirty="0"/>
              <a:t>lead UN-GGIM: WG Fundamental Data, UN-GGIM: Europe is the permanent secretariat to the Working Group. </a:t>
            </a:r>
          </a:p>
          <a:p>
            <a:pPr>
              <a:spcBef>
                <a:spcPts val="0"/>
              </a:spcBef>
            </a:pPr>
            <a:r>
              <a:rPr lang="en-GB" sz="1500" dirty="0"/>
              <a:t>A working group </a:t>
            </a:r>
            <a:r>
              <a:rPr lang="en-GB" sz="1500" dirty="0" smtClean="0"/>
              <a:t>established </a:t>
            </a:r>
            <a:r>
              <a:rPr lang="en-GB" sz="1500" dirty="0"/>
              <a:t>with 16 members from UN Member States and three from observer organisations, has drafted Terms of Reference </a:t>
            </a:r>
          </a:p>
          <a:p>
            <a:pPr>
              <a:spcBef>
                <a:spcPts val="0"/>
              </a:spcBef>
            </a:pPr>
            <a:r>
              <a:rPr lang="en-GB" sz="1500" dirty="0"/>
              <a:t>Global consultations have been held at 3 international events, the UN-GGIM HLF in Addis Ababa, the GWF16 Conference in Rotterdam and GGIM6 in New York. </a:t>
            </a:r>
          </a:p>
          <a:p>
            <a:pPr>
              <a:spcBef>
                <a:spcPts val="0"/>
              </a:spcBef>
            </a:pPr>
            <a:r>
              <a:rPr lang="en-GB" sz="1500" dirty="0"/>
              <a:t>An interim report on the progress submitted at GGIM6</a:t>
            </a:r>
          </a:p>
          <a:p>
            <a:pPr>
              <a:spcBef>
                <a:spcPts val="0"/>
              </a:spcBef>
            </a:pPr>
            <a:r>
              <a:rPr lang="en-GB" sz="1500" dirty="0"/>
              <a:t>WG Fundamental Data aims to finalise its work within 18 months for presentation at GGIM7</a:t>
            </a:r>
          </a:p>
          <a:p>
            <a:pPr>
              <a:spcBef>
                <a:spcPts val="0"/>
              </a:spcBef>
            </a:pPr>
            <a:r>
              <a:rPr lang="en-GB" sz="1500" dirty="0"/>
              <a:t>It is expected that the Working Group will produce a first draft of a Resolution on Global Fundamental Geospatial Data Themes for the consideration of the Committee of Experts with the possibility of taking this to the General Assembly. </a:t>
            </a:r>
          </a:p>
        </p:txBody>
      </p:sp>
      <p:pic>
        <p:nvPicPr>
          <p:cNvPr id="6" name="Picture 5"/>
          <p:cNvPicPr>
            <a:picLocks noChangeAspect="1"/>
          </p:cNvPicPr>
          <p:nvPr/>
        </p:nvPicPr>
        <p:blipFill rotWithShape="1">
          <a:blip r:embed="rId2"/>
          <a:srcRect r="1421" b="7276"/>
          <a:stretch/>
        </p:blipFill>
        <p:spPr>
          <a:xfrm>
            <a:off x="4922980" y="4635992"/>
            <a:ext cx="3177411" cy="138529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3"/>
          <a:srcRect r="5927" b="8423"/>
          <a:stretch/>
        </p:blipFill>
        <p:spPr>
          <a:xfrm>
            <a:off x="971600" y="4653136"/>
            <a:ext cx="1440159" cy="1368152"/>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4"/>
          <a:srcRect r="1598" b="8511"/>
          <a:stretch/>
        </p:blipFill>
        <p:spPr>
          <a:xfrm>
            <a:off x="2720720" y="4653136"/>
            <a:ext cx="1893298" cy="13681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526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81704" cy="796950"/>
          </a:xfrm>
        </p:spPr>
        <p:txBody>
          <a:bodyPr/>
          <a:lstStyle/>
          <a:p>
            <a:r>
              <a:rPr lang="en-GB" dirty="0">
                <a:solidFill>
                  <a:srgbClr val="0C7AAE"/>
                </a:solidFill>
              </a:rPr>
              <a:t>IAEG-SDGs Working Group on Geospatial Information</a:t>
            </a:r>
            <a:r>
              <a:rPr lang="en-GB" dirty="0"/>
              <a:t/>
            </a:r>
            <a:br>
              <a:rPr lang="en-GB" dirty="0"/>
            </a:br>
            <a:endParaRPr lang="en-GB" dirty="0"/>
          </a:p>
        </p:txBody>
      </p:sp>
      <p:sp>
        <p:nvSpPr>
          <p:cNvPr id="3" name="Content Placeholder 2"/>
          <p:cNvSpPr>
            <a:spLocks noGrp="1"/>
          </p:cNvSpPr>
          <p:nvPr>
            <p:ph idx="1"/>
          </p:nvPr>
        </p:nvSpPr>
        <p:spPr>
          <a:xfrm>
            <a:off x="457200" y="1191102"/>
            <a:ext cx="8280920" cy="4464495"/>
          </a:xfrm>
        </p:spPr>
        <p:txBody>
          <a:bodyPr/>
          <a:lstStyle/>
          <a:p>
            <a:r>
              <a:rPr lang="en-GB" sz="1600" dirty="0" smtClean="0"/>
              <a:t>Co-chaired by Sweden &amp; Mexico</a:t>
            </a:r>
          </a:p>
          <a:p>
            <a:r>
              <a:rPr lang="en-GB" sz="1600" dirty="0" smtClean="0"/>
              <a:t>Provide </a:t>
            </a:r>
            <a:r>
              <a:rPr lang="en-GB" sz="1600" dirty="0"/>
              <a:t>expertise and advice to the IAEG-SDGs and the larger statistical community as to how geospatial information, Earth observations and other new data sources can reliably and consistently contribute to the </a:t>
            </a:r>
            <a:r>
              <a:rPr lang="en-GB" sz="1600" dirty="0" smtClean="0"/>
              <a:t>indicators.</a:t>
            </a:r>
            <a:endParaRPr lang="en-GB" sz="1600" dirty="0"/>
          </a:p>
          <a:p>
            <a:r>
              <a:rPr lang="en-GB" sz="1600" dirty="0" smtClean="0"/>
              <a:t>Review </a:t>
            </a:r>
            <a:r>
              <a:rPr lang="en-GB" sz="1600" dirty="0"/>
              <a:t>options and provide guidance to IAEG-SDGs, as to the role of NSOs in considering geospatial information and earth observations, as well as other Big Data, as a means to contribute to and validate datasets as part of official statistics for SDG indicators</a:t>
            </a:r>
            <a:r>
              <a:rPr lang="en-GB" sz="1600" dirty="0" smtClean="0"/>
              <a:t>.</a:t>
            </a:r>
          </a:p>
          <a:p>
            <a:r>
              <a:rPr lang="en-GB" sz="1600" dirty="0" smtClean="0"/>
              <a:t>It is envisioned that the Working Group will build on existing work and ongoing working mechanisms among stakeholders, and will consult widely regarding the current status of methodologies and geospatial data collection and input tools as a starting point. </a:t>
            </a:r>
            <a:endParaRPr lang="en-GB" sz="1600" dirty="0"/>
          </a:p>
          <a:p>
            <a:pPr lvl="1"/>
            <a:r>
              <a:rPr lang="en-GB" sz="1200" dirty="0" smtClean="0"/>
              <a:t>1st Meeting – 4 August 2016, UNHQ New York</a:t>
            </a:r>
          </a:p>
          <a:p>
            <a:pPr lvl="1"/>
            <a:r>
              <a:rPr lang="en-GB" sz="1200" dirty="0" smtClean="0"/>
              <a:t>2nd Meeting, 12 - 14 December 2016, Mexico City</a:t>
            </a:r>
          </a:p>
          <a:p>
            <a:pPr lvl="1"/>
            <a:r>
              <a:rPr lang="en-GB" sz="1200" dirty="0" smtClean="0"/>
              <a:t> 3rd Meeting, 8 - 10 May 2017, Kunming</a:t>
            </a:r>
            <a:endParaRPr lang="en-GB" sz="1200" dirty="0"/>
          </a:p>
        </p:txBody>
      </p:sp>
      <p:pic>
        <p:nvPicPr>
          <p:cNvPr id="4" name="Picture 3"/>
          <p:cNvPicPr>
            <a:picLocks noChangeAspect="1"/>
          </p:cNvPicPr>
          <p:nvPr/>
        </p:nvPicPr>
        <p:blipFill>
          <a:blip r:embed="rId2"/>
          <a:stretch>
            <a:fillRect/>
          </a:stretch>
        </p:blipFill>
        <p:spPr>
          <a:xfrm>
            <a:off x="6444208" y="4293096"/>
            <a:ext cx="2628900" cy="3024188"/>
          </a:xfrm>
          <a:prstGeom prst="rect">
            <a:avLst/>
          </a:prstGeom>
        </p:spPr>
      </p:pic>
    </p:spTree>
    <p:extLst>
      <p:ext uri="{BB962C8B-B14F-4D97-AF65-F5344CB8AC3E}">
        <p14:creationId xmlns:p14="http://schemas.microsoft.com/office/powerpoint/2010/main" val="236655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686800" cy="796950"/>
          </a:xfrm>
        </p:spPr>
        <p:txBody>
          <a:bodyPr/>
          <a:lstStyle/>
          <a:p>
            <a:r>
              <a:rPr lang="en-GB" sz="2400" dirty="0">
                <a:solidFill>
                  <a:srgbClr val="0C7AAE"/>
                </a:solidFill>
              </a:rPr>
              <a:t>UNITED NATIONS EXPERT GROUP ON LAND ADMINISTRATION AND MANAGEMENT</a:t>
            </a:r>
            <a:endParaRPr lang="en-GB" sz="2400" dirty="0"/>
          </a:p>
        </p:txBody>
      </p:sp>
      <p:sp>
        <p:nvSpPr>
          <p:cNvPr id="3" name="Content Placeholder 2"/>
          <p:cNvSpPr>
            <a:spLocks noGrp="1"/>
          </p:cNvSpPr>
          <p:nvPr>
            <p:ph idx="1"/>
          </p:nvPr>
        </p:nvSpPr>
        <p:spPr/>
        <p:txBody>
          <a:bodyPr/>
          <a:lstStyle/>
          <a:p>
            <a:r>
              <a:rPr lang="en-GB" sz="2000" dirty="0" smtClean="0"/>
              <a:t>Chaired by the Netherlands, co-chaired by Lesotho</a:t>
            </a:r>
          </a:p>
          <a:p>
            <a:r>
              <a:rPr lang="en-GB" sz="2000" dirty="0" smtClean="0"/>
              <a:t>Major Objectives:</a:t>
            </a:r>
          </a:p>
          <a:p>
            <a:pPr lvl="1"/>
            <a:r>
              <a:rPr lang="en-GB" sz="1600" dirty="0" smtClean="0"/>
              <a:t>1.Play </a:t>
            </a:r>
            <a:r>
              <a:rPr lang="en-GB" sz="1600" dirty="0"/>
              <a:t>a leading role at the policy level by raising political awareness and highlighting the importance to decision makers of the need for timely and fit for purpose land administration and management </a:t>
            </a:r>
            <a:r>
              <a:rPr lang="en-GB" sz="1600" dirty="0" smtClean="0"/>
              <a:t>and</a:t>
            </a:r>
          </a:p>
          <a:p>
            <a:pPr lvl="1"/>
            <a:r>
              <a:rPr lang="en-GB" sz="1600" dirty="0" smtClean="0"/>
              <a:t>2</a:t>
            </a:r>
            <a:r>
              <a:rPr lang="en-GB" sz="1600" dirty="0"/>
              <a:t>. Encourage the use of geospatial information tools and systems to improve the legal certainty of all citizens in the world with respect to the registration of the relation between people and land</a:t>
            </a:r>
            <a:r>
              <a:rPr lang="en-GB" sz="1600" dirty="0" smtClean="0"/>
              <a:t>.</a:t>
            </a:r>
          </a:p>
          <a:p>
            <a:r>
              <a:rPr lang="en-GB" sz="2000" dirty="0"/>
              <a:t>First meeting </a:t>
            </a:r>
            <a:r>
              <a:rPr lang="en-GB" sz="2000" dirty="0" smtClean="0"/>
              <a:t>UN-GE-LAM, </a:t>
            </a:r>
            <a:r>
              <a:rPr lang="en-GB" sz="2000" dirty="0"/>
              <a:t>Addis </a:t>
            </a:r>
            <a:r>
              <a:rPr lang="en-GB" sz="2000" dirty="0" smtClean="0"/>
              <a:t>Ababa HLF April 2016</a:t>
            </a:r>
          </a:p>
          <a:p>
            <a:r>
              <a:rPr lang="en-GB" sz="2000" dirty="0" smtClean="0"/>
              <a:t>The Netherlands 14 &amp; 15 March, 2017</a:t>
            </a:r>
            <a:endParaRPr lang="en-GB" sz="2000" dirty="0"/>
          </a:p>
          <a:p>
            <a:endParaRPr lang="en-GB" sz="2000" dirty="0"/>
          </a:p>
        </p:txBody>
      </p:sp>
    </p:spTree>
    <p:extLst>
      <p:ext uri="{BB962C8B-B14F-4D97-AF65-F5344CB8AC3E}">
        <p14:creationId xmlns:p14="http://schemas.microsoft.com/office/powerpoint/2010/main" val="114278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tion</a:t>
            </a:r>
            <a:r>
              <a:rPr lang="en-GB" dirty="0"/>
              <a:t> Management Towards Good Land Governance for the 2030 Agenda </a:t>
            </a:r>
          </a:p>
        </p:txBody>
      </p:sp>
      <p:pic>
        <p:nvPicPr>
          <p:cNvPr id="5" name="Content Placeholder 4"/>
          <p:cNvPicPr>
            <a:picLocks noGrp="1" noChangeAspect="1"/>
          </p:cNvPicPr>
          <p:nvPr>
            <p:ph idx="1"/>
          </p:nvPr>
        </p:nvPicPr>
        <p:blipFill>
          <a:blip r:embed="rId2"/>
          <a:stretch>
            <a:fillRect/>
          </a:stretch>
        </p:blipFill>
        <p:spPr>
          <a:xfrm>
            <a:off x="483240" y="1428745"/>
            <a:ext cx="7600950" cy="4464050"/>
          </a:xfrm>
          <a:prstGeom prst="rect">
            <a:avLst/>
          </a:prstGeom>
        </p:spPr>
      </p:pic>
      <p:sp>
        <p:nvSpPr>
          <p:cNvPr id="6" name="Rectangle 5"/>
          <p:cNvSpPr/>
          <p:nvPr/>
        </p:nvSpPr>
        <p:spPr>
          <a:xfrm>
            <a:off x="3275856" y="5892795"/>
            <a:ext cx="4176464" cy="400110"/>
          </a:xfrm>
          <a:prstGeom prst="rect">
            <a:avLst/>
          </a:prstGeom>
        </p:spPr>
        <p:txBody>
          <a:bodyPr wrap="square">
            <a:spAutoFit/>
          </a:bodyPr>
          <a:lstStyle/>
          <a:p>
            <a:r>
              <a:rPr lang="en-GB" sz="1000" dirty="0" smtClean="0">
                <a:hlinkClick r:id="rId3"/>
              </a:rPr>
              <a:t>http://ggim.un.org/docs/Addis%20Declaration%20Final%2022Apr2016.pdf</a:t>
            </a:r>
            <a:endParaRPr lang="en-GB" sz="1000" dirty="0" smtClean="0"/>
          </a:p>
          <a:p>
            <a:endParaRPr lang="en-GB" sz="1000" dirty="0"/>
          </a:p>
        </p:txBody>
      </p:sp>
    </p:spTree>
    <p:extLst>
      <p:ext uri="{BB962C8B-B14F-4D97-AF65-F5344CB8AC3E}">
        <p14:creationId xmlns:p14="http://schemas.microsoft.com/office/powerpoint/2010/main" val="708670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Delft Meeting - Outcomes</a:t>
            </a:r>
            <a:endParaRPr lang="en-GB" dirty="0"/>
          </a:p>
        </p:txBody>
      </p:sp>
      <p:sp>
        <p:nvSpPr>
          <p:cNvPr id="3" name="Content Placeholder 2"/>
          <p:cNvSpPr>
            <a:spLocks noGrp="1"/>
          </p:cNvSpPr>
          <p:nvPr>
            <p:ph idx="1"/>
          </p:nvPr>
        </p:nvSpPr>
        <p:spPr/>
        <p:txBody>
          <a:bodyPr/>
          <a:lstStyle/>
          <a:p>
            <a:r>
              <a:rPr lang="en-GB" sz="2000" dirty="0" smtClean="0"/>
              <a:t>The Expert Group agrees – </a:t>
            </a:r>
          </a:p>
          <a:p>
            <a:r>
              <a:rPr lang="en-GB" sz="2000" dirty="0" smtClean="0"/>
              <a:t>a) The overarching focus is to improve tenure security and better land and property rights for all. The indicators are meant to assist in review and follow-up, measure and monitor progress. </a:t>
            </a:r>
          </a:p>
          <a:p>
            <a:r>
              <a:rPr lang="en-GB" sz="2000" dirty="0" smtClean="0"/>
              <a:t>b) The continuing need to advocate policies that promotes </a:t>
            </a:r>
          </a:p>
          <a:p>
            <a:pPr lvl="1"/>
            <a:r>
              <a:rPr lang="en-GB" sz="1000" dirty="0" err="1" smtClean="0"/>
              <a:t>i</a:t>
            </a:r>
            <a:r>
              <a:rPr lang="en-GB" sz="1400" dirty="0" smtClean="0"/>
              <a:t>) affordable access to basic geospatial dataset</a:t>
            </a:r>
          </a:p>
          <a:p>
            <a:pPr lvl="1"/>
            <a:r>
              <a:rPr lang="en-GB" sz="1400" dirty="0" smtClean="0"/>
              <a:t>ii) avoid duplication particularly in mapping (collect once for a multiplicity of purpose and use), </a:t>
            </a:r>
          </a:p>
          <a:p>
            <a:pPr lvl="1"/>
            <a:r>
              <a:rPr lang="en-GB" sz="1400" dirty="0" smtClean="0"/>
              <a:t>iii) data sharing, </a:t>
            </a:r>
          </a:p>
          <a:p>
            <a:pPr lvl="1"/>
            <a:r>
              <a:rPr lang="en-GB" sz="1400" dirty="0" smtClean="0"/>
              <a:t>iv) interoperability, </a:t>
            </a:r>
          </a:p>
          <a:p>
            <a:pPr lvl="1"/>
            <a:r>
              <a:rPr lang="en-GB" sz="1400" dirty="0" smtClean="0"/>
              <a:t>v) timeliness and quality. </a:t>
            </a:r>
          </a:p>
          <a:p>
            <a:r>
              <a:rPr lang="en-GB" sz="1800" dirty="0" smtClean="0"/>
              <a:t>c) The tenure security atlas should provide and visualise the state-of-play of tenure security at all levels. The atlas should also support the monitoring of progress of tenure-based SDG.</a:t>
            </a:r>
            <a:endParaRPr lang="en-GB" sz="1800" dirty="0"/>
          </a:p>
        </p:txBody>
      </p:sp>
    </p:spTree>
    <p:extLst>
      <p:ext uri="{BB962C8B-B14F-4D97-AF65-F5344CB8AC3E}">
        <p14:creationId xmlns:p14="http://schemas.microsoft.com/office/powerpoint/2010/main" val="114864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Delft Meeting – Agreed tasks</a:t>
            </a:r>
            <a:endParaRPr lang="en-GB" dirty="0"/>
          </a:p>
        </p:txBody>
      </p:sp>
      <p:sp>
        <p:nvSpPr>
          <p:cNvPr id="3" name="Content Placeholder 2"/>
          <p:cNvSpPr>
            <a:spLocks noGrp="1"/>
          </p:cNvSpPr>
          <p:nvPr>
            <p:ph idx="1"/>
          </p:nvPr>
        </p:nvSpPr>
        <p:spPr>
          <a:xfrm>
            <a:off x="457200" y="1201614"/>
            <a:ext cx="8229600" cy="4464495"/>
          </a:xfrm>
        </p:spPr>
        <p:txBody>
          <a:bodyPr/>
          <a:lstStyle/>
          <a:p>
            <a:pPr marL="0" indent="0">
              <a:buNone/>
            </a:pPr>
            <a:r>
              <a:rPr lang="en-GB" sz="1800" dirty="0" smtClean="0"/>
              <a:t>The Expert Group agrees to the following task, in order of priority: </a:t>
            </a:r>
          </a:p>
          <a:p>
            <a:pPr marL="0" indent="0">
              <a:buNone/>
            </a:pPr>
            <a:r>
              <a:rPr lang="en-GB" sz="1800" dirty="0" smtClean="0"/>
              <a:t>a) Develop a global framework for land administration</a:t>
            </a:r>
          </a:p>
          <a:p>
            <a:pPr marL="0" indent="0">
              <a:buNone/>
            </a:pPr>
            <a:r>
              <a:rPr lang="en-GB" sz="1800" dirty="0" smtClean="0"/>
              <a:t>that captures key elements or principles essential for a universal, efficient, effective and sustainable land administration system that will provide tenure security for all. b) Together with the global framework, provide guidance for appropriate methodological approaches and standards that will accelerate the proportion of global population’s relationship to land that will be documented, recorded and recognized, currently estimated at 25%-30%. This will include key legal, institutional and geospatial elements that will include access to basic datasets and image libraries. </a:t>
            </a:r>
          </a:p>
          <a:p>
            <a:pPr marL="0" indent="0">
              <a:buNone/>
            </a:pPr>
            <a:r>
              <a:rPr lang="en-GB" sz="1800" dirty="0" smtClean="0"/>
              <a:t>c) Establish a liaison group to support the upcoming ISO-TC211 and OGC revision of ISO 19152 – Land Administration Domain Model with the aim to improve awareness and understanding, enhance advocacy and knowledge sharing.</a:t>
            </a:r>
            <a:endParaRPr lang="en-GB" sz="1800" dirty="0"/>
          </a:p>
        </p:txBody>
      </p:sp>
    </p:spTree>
    <p:extLst>
      <p:ext uri="{BB962C8B-B14F-4D97-AF65-F5344CB8AC3E}">
        <p14:creationId xmlns:p14="http://schemas.microsoft.com/office/powerpoint/2010/main" val="175328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811632"/>
            <a:ext cx="8229600" cy="796950"/>
          </a:xfrm>
        </p:spPr>
        <p:txBody>
          <a:bodyPr/>
          <a:lstStyle/>
          <a:p>
            <a:r>
              <a:rPr lang="en-GB" dirty="0"/>
              <a:t>Conclusions </a:t>
            </a:r>
          </a:p>
        </p:txBody>
      </p:sp>
      <p:sp>
        <p:nvSpPr>
          <p:cNvPr id="3" name="Content Placeholder 2"/>
          <p:cNvSpPr>
            <a:spLocks noGrp="1"/>
          </p:cNvSpPr>
          <p:nvPr>
            <p:ph idx="1"/>
          </p:nvPr>
        </p:nvSpPr>
        <p:spPr>
          <a:xfrm>
            <a:off x="107504" y="2060848"/>
            <a:ext cx="8136904" cy="4464495"/>
          </a:xfrm>
        </p:spPr>
        <p:txBody>
          <a:bodyPr/>
          <a:lstStyle/>
          <a:p>
            <a:r>
              <a:rPr lang="en-GB" sz="2400" dirty="0" smtClean="0"/>
              <a:t>In </a:t>
            </a:r>
            <a:r>
              <a:rPr lang="en-GB" sz="2400" dirty="0"/>
              <a:t>order to achieve the SDG’s and to have legal certainty for all citizens in the world, good geospatial information management and sound land administration are important prerequisites. </a:t>
            </a:r>
          </a:p>
          <a:p>
            <a:r>
              <a:rPr lang="en-GB" sz="2400" dirty="0" smtClean="0"/>
              <a:t>The </a:t>
            </a:r>
            <a:r>
              <a:rPr lang="en-GB" sz="2400" dirty="0"/>
              <a:t>objective of UN-GGIM (UN-EG-LAM) is to play a leading role at the policy level, by raising awareness and to encourage the use of geospatial information management for land administration purposes. </a:t>
            </a:r>
          </a:p>
          <a:p>
            <a:endParaRPr lang="en-GB" sz="2400" dirty="0"/>
          </a:p>
        </p:txBody>
      </p:sp>
      <p:pic>
        <p:nvPicPr>
          <p:cNvPr id="4" name="Picture 3"/>
          <p:cNvPicPr>
            <a:picLocks noChangeAspect="1"/>
          </p:cNvPicPr>
          <p:nvPr/>
        </p:nvPicPr>
        <p:blipFill>
          <a:blip r:embed="rId2"/>
          <a:stretch>
            <a:fillRect/>
          </a:stretch>
        </p:blipFill>
        <p:spPr>
          <a:xfrm>
            <a:off x="6660232" y="141248"/>
            <a:ext cx="2305803" cy="1812018"/>
          </a:xfrm>
          <a:prstGeom prst="rect">
            <a:avLst/>
          </a:prstGeom>
        </p:spPr>
      </p:pic>
    </p:spTree>
    <p:extLst>
      <p:ext uri="{BB962C8B-B14F-4D97-AF65-F5344CB8AC3E}">
        <p14:creationId xmlns:p14="http://schemas.microsoft.com/office/powerpoint/2010/main" val="375845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847725"/>
            <a:ext cx="8521700"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2" descr="link to EUREF website">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479675" y="2293938"/>
            <a:ext cx="758825" cy="800100"/>
          </a:xfrm>
        </p:spPr>
      </p:pic>
      <p:pic>
        <p:nvPicPr>
          <p:cNvPr id="13316" name="Picture 14" descr="http://www.eurogeographics.org/eng/images/logo_pcc.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2708275"/>
            <a:ext cx="5762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1313" y="3606800"/>
            <a:ext cx="1447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0" descr="link to CLGE websit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2138" y="2705100"/>
            <a:ext cx="6318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http://www.eurogeographics.org/sites/default/files/PSMA%20logo_0.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3450" y="2200275"/>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9"/>
          <p:cNvPicPr>
            <a:picLocks noChangeAspect="1" noChangeArrowheads="1"/>
          </p:cNvPicPr>
          <p:nvPr/>
        </p:nvPicPr>
        <p:blipFill>
          <a:blip r:embed="rId13">
            <a:extLst>
              <a:ext uri="{28A0092B-C50C-407E-A947-70E740481C1C}">
                <a14:useLocalDpi xmlns:a14="http://schemas.microsoft.com/office/drawing/2010/main" val="0"/>
              </a:ext>
            </a:extLst>
          </a:blip>
          <a:srcRect r="56847"/>
          <a:stretch>
            <a:fillRect/>
          </a:stretch>
        </p:blipFill>
        <p:spPr bwMode="auto">
          <a:xfrm>
            <a:off x="3390900" y="3933825"/>
            <a:ext cx="2376488"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849438" y="4278313"/>
            <a:ext cx="711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6050" y="2863850"/>
            <a:ext cx="1127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932363" y="3408363"/>
            <a:ext cx="15716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845050" y="2274888"/>
            <a:ext cx="1371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8" descr="link to EuroGeoSurveys websit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55888" y="4283075"/>
            <a:ext cx="6667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4" descr="http://www.eurogeographics.org/eng/images/AGILE_logo.JP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87813" y="3402013"/>
            <a:ext cx="666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2" descr="link to EARSeL website">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11625" y="4508500"/>
            <a:ext cx="666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95963" y="3933825"/>
            <a:ext cx="52705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9" name="Picture 21"/>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508625" y="3386138"/>
            <a:ext cx="9969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22"/>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171825" y="3213100"/>
            <a:ext cx="7842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5" descr="Home">
            <a:hlinkClick r:id="rId27" tooltip="Home"/>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48225" y="4403725"/>
            <a:ext cx="8699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Title 1"/>
          <p:cNvSpPr txBox="1">
            <a:spLocks/>
          </p:cNvSpPr>
          <p:nvPr/>
        </p:nvSpPr>
        <p:spPr bwMode="auto">
          <a:xfrm>
            <a:off x="179388" y="26035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r>
              <a:rPr lang="en-GB" altLang="sk-SK" b="1">
                <a:solidFill>
                  <a:srgbClr val="2D2D2D"/>
                </a:solidFill>
                <a:cs typeface="Arial" panose="020B0604020202020204" pitchFamily="34" charset="0"/>
              </a:rPr>
              <a:t>EuroGeographics - our Network</a:t>
            </a:r>
          </a:p>
        </p:txBody>
      </p:sp>
      <p:pic>
        <p:nvPicPr>
          <p:cNvPr id="13333" name="Picture 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462713" y="2262188"/>
            <a:ext cx="10064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p-Down Arrow 13"/>
          <p:cNvSpPr/>
          <p:nvPr/>
        </p:nvSpPr>
        <p:spPr>
          <a:xfrm>
            <a:off x="1476375" y="2852738"/>
            <a:ext cx="179388" cy="121285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411" name="Title 1"/>
          <p:cNvSpPr>
            <a:spLocks noGrp="1"/>
          </p:cNvSpPr>
          <p:nvPr>
            <p:ph type="title"/>
          </p:nvPr>
        </p:nvSpPr>
        <p:spPr>
          <a:xfrm>
            <a:off x="323850" y="184150"/>
            <a:ext cx="8424863" cy="796925"/>
          </a:xfrm>
        </p:spPr>
        <p:txBody>
          <a:bodyPr/>
          <a:lstStyle/>
          <a:p>
            <a:r>
              <a:rPr lang="en-GB" altLang="sk-SK" sz="2800" smtClean="0">
                <a:solidFill>
                  <a:srgbClr val="2C3870"/>
                </a:solidFill>
              </a:rPr>
              <a:t>EuroGeographics – Activities</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908050"/>
            <a:ext cx="36004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Box 3"/>
          <p:cNvSpPr txBox="1">
            <a:spLocks noChangeArrowheads="1"/>
          </p:cNvSpPr>
          <p:nvPr/>
        </p:nvSpPr>
        <p:spPr bwMode="auto">
          <a:xfrm>
            <a:off x="5724525" y="981075"/>
            <a:ext cx="2652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spcBef>
                <a:spcPct val="20000"/>
              </a:spcBef>
              <a:buFont typeface="Arial" panose="020B0604020202020204" pitchFamily="34" charset="0"/>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a:spcBef>
                <a:spcPct val="0"/>
              </a:spcBef>
              <a:buFontTx/>
              <a:buNone/>
            </a:pPr>
            <a:r>
              <a:rPr lang="en-GB" altLang="sk-SK" sz="2000">
                <a:cs typeface="Arial" panose="020B0604020202020204" pitchFamily="34" charset="0"/>
              </a:rPr>
              <a:t>Representation &amp; Strategic Communications</a:t>
            </a:r>
          </a:p>
        </p:txBody>
      </p:sp>
      <p:sp>
        <p:nvSpPr>
          <p:cNvPr id="17414" name="TextBox 4"/>
          <p:cNvSpPr txBox="1">
            <a:spLocks noChangeArrowheads="1"/>
          </p:cNvSpPr>
          <p:nvPr/>
        </p:nvSpPr>
        <p:spPr bwMode="auto">
          <a:xfrm>
            <a:off x="6011863" y="3357563"/>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spcBef>
                <a:spcPct val="20000"/>
              </a:spcBef>
              <a:buFont typeface="Arial" panose="020B0604020202020204" pitchFamily="34" charset="0"/>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a:spcBef>
                <a:spcPct val="0"/>
              </a:spcBef>
              <a:buFontTx/>
              <a:buNone/>
            </a:pPr>
            <a:r>
              <a:rPr lang="en-GB" altLang="sk-SK" sz="2000">
                <a:cs typeface="Arial" panose="020B0604020202020204" pitchFamily="34" charset="0"/>
              </a:rPr>
              <a:t>Knowledge Exchange </a:t>
            </a:r>
          </a:p>
          <a:p>
            <a:pPr marL="0" lvl="1">
              <a:spcBef>
                <a:spcPct val="0"/>
              </a:spcBef>
              <a:buFontTx/>
              <a:buNone/>
            </a:pPr>
            <a:r>
              <a:rPr lang="en-GB" altLang="sk-SK" sz="2000">
                <a:cs typeface="Arial" panose="020B0604020202020204" pitchFamily="34" charset="0"/>
              </a:rPr>
              <a:t>Networks</a:t>
            </a:r>
          </a:p>
        </p:txBody>
      </p:sp>
      <p:sp>
        <p:nvSpPr>
          <p:cNvPr id="17415" name="TextBox 5"/>
          <p:cNvSpPr txBox="1">
            <a:spLocks noChangeArrowheads="1"/>
          </p:cNvSpPr>
          <p:nvPr/>
        </p:nvSpPr>
        <p:spPr bwMode="auto">
          <a:xfrm>
            <a:off x="827088" y="3429000"/>
            <a:ext cx="2257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spcBef>
                <a:spcPct val="20000"/>
              </a:spcBef>
              <a:buFont typeface="Arial" panose="020B0604020202020204" pitchFamily="34" charset="0"/>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algn="r">
              <a:spcBef>
                <a:spcPct val="0"/>
              </a:spcBef>
              <a:buFontTx/>
              <a:buNone/>
            </a:pPr>
            <a:r>
              <a:rPr lang="en-GB" altLang="sk-SK" sz="2000">
                <a:cs typeface="Arial" panose="020B0604020202020204" pitchFamily="34" charset="0"/>
              </a:rPr>
              <a:t>Interoperability </a:t>
            </a:r>
          </a:p>
          <a:p>
            <a:pPr marL="0" lvl="1" algn="r">
              <a:spcBef>
                <a:spcPct val="0"/>
              </a:spcBef>
              <a:buFontTx/>
              <a:buNone/>
            </a:pPr>
            <a:r>
              <a:rPr lang="en-GB" altLang="sk-SK" sz="2000">
                <a:cs typeface="Arial" panose="020B0604020202020204" pitchFamily="34" charset="0"/>
              </a:rPr>
              <a:t>Projects</a:t>
            </a:r>
          </a:p>
        </p:txBody>
      </p:sp>
      <p:sp>
        <p:nvSpPr>
          <p:cNvPr id="17416" name="TextBox 6"/>
          <p:cNvSpPr txBox="1">
            <a:spLocks noChangeArrowheads="1"/>
          </p:cNvSpPr>
          <p:nvPr/>
        </p:nvSpPr>
        <p:spPr bwMode="auto">
          <a:xfrm>
            <a:off x="1116013" y="981075"/>
            <a:ext cx="2071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spcBef>
                <a:spcPct val="20000"/>
              </a:spcBef>
              <a:buFont typeface="Arial" panose="020B0604020202020204" pitchFamily="34" charset="0"/>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lvl="1" algn="r">
              <a:spcBef>
                <a:spcPct val="0"/>
              </a:spcBef>
              <a:buFontTx/>
              <a:buNone/>
            </a:pPr>
            <a:r>
              <a:rPr lang="en-GB" altLang="sk-SK" sz="2000">
                <a:cs typeface="Arial" panose="020B0604020202020204" pitchFamily="34" charset="0"/>
              </a:rPr>
              <a:t>Pan-European </a:t>
            </a:r>
          </a:p>
          <a:p>
            <a:pPr marL="0" lvl="1" algn="r">
              <a:spcBef>
                <a:spcPct val="0"/>
              </a:spcBef>
              <a:buFontTx/>
              <a:buNone/>
            </a:pPr>
            <a:r>
              <a:rPr lang="en-GB" altLang="sk-SK" sz="2000">
                <a:cs typeface="Arial" panose="020B0604020202020204" pitchFamily="34" charset="0"/>
              </a:rPr>
              <a:t>Products</a:t>
            </a:r>
          </a:p>
        </p:txBody>
      </p:sp>
      <p:sp>
        <p:nvSpPr>
          <p:cNvPr id="3" name="Rounded Rectangular Callout 2"/>
          <p:cNvSpPr/>
          <p:nvPr/>
        </p:nvSpPr>
        <p:spPr>
          <a:xfrm>
            <a:off x="6742113" y="2073275"/>
            <a:ext cx="2078037" cy="1000125"/>
          </a:xfrm>
          <a:prstGeom prst="wedgeRoundRectCallout">
            <a:avLst>
              <a:gd name="adj1" fmla="val 5457"/>
              <a:gd name="adj2" fmla="val -69243"/>
              <a:gd name="adj3" fmla="val 16667"/>
            </a:avLst>
          </a:prstGeom>
          <a:solidFill>
            <a:srgbClr val="FDD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2C3870"/>
                </a:solidFill>
                <a:latin typeface="Verdana" pitchFamily="34" charset="0"/>
                <a:ea typeface="Verdana" pitchFamily="34" charset="0"/>
                <a:cs typeface="Verdana" pitchFamily="34" charset="0"/>
              </a:rPr>
              <a:t>Political ownership of geo-information +</a:t>
            </a:r>
          </a:p>
          <a:p>
            <a:pPr algn="ctr">
              <a:defRPr/>
            </a:pPr>
            <a:r>
              <a:rPr lang="en-GB" sz="1200" b="1" dirty="0">
                <a:solidFill>
                  <a:srgbClr val="2C3870"/>
                </a:solidFill>
                <a:latin typeface="Verdana" pitchFamily="34" charset="0"/>
                <a:ea typeface="Verdana" pitchFamily="34" charset="0"/>
                <a:cs typeface="Verdana" pitchFamily="34" charset="0"/>
              </a:rPr>
              <a:t>European Location Strategy </a:t>
            </a:r>
          </a:p>
        </p:txBody>
      </p:sp>
      <p:sp>
        <p:nvSpPr>
          <p:cNvPr id="9" name="Rounded Rectangular Callout 8"/>
          <p:cNvSpPr/>
          <p:nvPr/>
        </p:nvSpPr>
        <p:spPr>
          <a:xfrm>
            <a:off x="622300" y="4221163"/>
            <a:ext cx="2078038" cy="1000125"/>
          </a:xfrm>
          <a:prstGeom prst="wedgeRoundRectCallout">
            <a:avLst>
              <a:gd name="adj1" fmla="val 36319"/>
              <a:gd name="adj2" fmla="val -63309"/>
              <a:gd name="adj3" fmla="val 16667"/>
            </a:avLst>
          </a:prstGeom>
          <a:solidFill>
            <a:srgbClr val="FDD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2C3870"/>
                </a:solidFill>
                <a:latin typeface="Verdana" pitchFamily="34" charset="0"/>
                <a:ea typeface="Verdana" pitchFamily="34" charset="0"/>
                <a:cs typeface="Verdana" pitchFamily="34" charset="0"/>
              </a:rPr>
              <a:t>The European Location Framework + EuroGeoNames + State Boundaries of Europe</a:t>
            </a:r>
          </a:p>
        </p:txBody>
      </p:sp>
      <p:sp>
        <p:nvSpPr>
          <p:cNvPr id="11" name="Rounded Rectangular Callout 10"/>
          <p:cNvSpPr/>
          <p:nvPr/>
        </p:nvSpPr>
        <p:spPr>
          <a:xfrm>
            <a:off x="5867400" y="4156075"/>
            <a:ext cx="2736850" cy="1289050"/>
          </a:xfrm>
          <a:prstGeom prst="wedgeRoundRectCallout">
            <a:avLst>
              <a:gd name="adj1" fmla="val 1074"/>
              <a:gd name="adj2" fmla="val -66213"/>
              <a:gd name="adj3" fmla="val 16667"/>
            </a:avLst>
          </a:prstGeom>
          <a:solidFill>
            <a:srgbClr val="FDD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2C3870"/>
                </a:solidFill>
                <a:latin typeface="Verdana" pitchFamily="34" charset="0"/>
                <a:ea typeface="Verdana" pitchFamily="34" charset="0"/>
                <a:cs typeface="Verdana" pitchFamily="34" charset="0"/>
              </a:rPr>
              <a:t>Business Interoperability,</a:t>
            </a:r>
          </a:p>
          <a:p>
            <a:pPr algn="ctr">
              <a:defRPr/>
            </a:pPr>
            <a:r>
              <a:rPr lang="en-GB" sz="1200" b="1" dirty="0">
                <a:solidFill>
                  <a:srgbClr val="2C3870"/>
                </a:solidFill>
                <a:latin typeface="Verdana" pitchFamily="34" charset="0"/>
                <a:ea typeface="Verdana" pitchFamily="34" charset="0"/>
                <a:cs typeface="Verdana" pitchFamily="34" charset="0"/>
              </a:rPr>
              <a:t>Cadastre and Land Registry,</a:t>
            </a:r>
          </a:p>
          <a:p>
            <a:pPr algn="ctr">
              <a:defRPr/>
            </a:pPr>
            <a:r>
              <a:rPr lang="en-GB" sz="1200" b="1" dirty="0">
                <a:solidFill>
                  <a:srgbClr val="2C3870"/>
                </a:solidFill>
                <a:latin typeface="Verdana" pitchFamily="34" charset="0"/>
                <a:ea typeface="Verdana" pitchFamily="34" charset="0"/>
                <a:cs typeface="Verdana" pitchFamily="34" charset="0"/>
              </a:rPr>
              <a:t>Emergency Mapping,</a:t>
            </a:r>
          </a:p>
          <a:p>
            <a:pPr algn="ctr">
              <a:defRPr/>
            </a:pPr>
            <a:r>
              <a:rPr lang="en-GB" sz="1200" b="1" dirty="0">
                <a:solidFill>
                  <a:srgbClr val="2C3870"/>
                </a:solidFill>
                <a:latin typeface="Verdana" pitchFamily="34" charset="0"/>
                <a:ea typeface="Verdana" pitchFamily="34" charset="0"/>
                <a:cs typeface="Verdana" pitchFamily="34" charset="0"/>
              </a:rPr>
              <a:t>INSPIRE,</a:t>
            </a:r>
          </a:p>
          <a:p>
            <a:pPr algn="ctr">
              <a:defRPr/>
            </a:pPr>
            <a:r>
              <a:rPr lang="en-GB" sz="1200" b="1" dirty="0">
                <a:solidFill>
                  <a:srgbClr val="2C3870"/>
                </a:solidFill>
                <a:latin typeface="Verdana" pitchFamily="34" charset="0"/>
                <a:ea typeface="Verdana" pitchFamily="34" charset="0"/>
                <a:cs typeface="Verdana" pitchFamily="34" charset="0"/>
              </a:rPr>
              <a:t>Policy,</a:t>
            </a:r>
          </a:p>
          <a:p>
            <a:pPr algn="ctr">
              <a:defRPr/>
            </a:pPr>
            <a:r>
              <a:rPr lang="en-GB" sz="1200" b="1" dirty="0">
                <a:solidFill>
                  <a:srgbClr val="2C3870"/>
                </a:solidFill>
                <a:latin typeface="Verdana" pitchFamily="34" charset="0"/>
                <a:ea typeface="Verdana" pitchFamily="34" charset="0"/>
                <a:cs typeface="Verdana" pitchFamily="34" charset="0"/>
              </a:rPr>
              <a:t>Quality.</a:t>
            </a:r>
          </a:p>
        </p:txBody>
      </p:sp>
      <p:sp>
        <p:nvSpPr>
          <p:cNvPr id="12" name="Rounded Rectangular Callout 11"/>
          <p:cNvSpPr/>
          <p:nvPr/>
        </p:nvSpPr>
        <p:spPr>
          <a:xfrm>
            <a:off x="323850" y="1700213"/>
            <a:ext cx="2078038" cy="1001712"/>
          </a:xfrm>
          <a:prstGeom prst="wedgeRoundRectCallout">
            <a:avLst>
              <a:gd name="adj1" fmla="val 32318"/>
              <a:gd name="adj2" fmla="val -63309"/>
              <a:gd name="adj3" fmla="val 16667"/>
            </a:avLst>
          </a:prstGeom>
          <a:solidFill>
            <a:srgbClr val="FDD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rgbClr val="2C3870"/>
                </a:solidFill>
                <a:latin typeface="Verdana" pitchFamily="34" charset="0"/>
                <a:ea typeface="Verdana" pitchFamily="34" charset="0"/>
                <a:cs typeface="Verdana" pitchFamily="34" charset="0"/>
              </a:rPr>
              <a:t>EuroGlobalMap (Open Data)</a:t>
            </a:r>
          </a:p>
          <a:p>
            <a:pPr algn="ctr">
              <a:defRPr/>
            </a:pPr>
            <a:r>
              <a:rPr lang="en-GB" sz="1200" b="1" dirty="0">
                <a:solidFill>
                  <a:srgbClr val="2C3870"/>
                </a:solidFill>
                <a:latin typeface="Verdana" pitchFamily="34" charset="0"/>
                <a:ea typeface="Verdana" pitchFamily="34" charset="0"/>
                <a:cs typeface="Verdana" pitchFamily="34" charset="0"/>
              </a:rPr>
              <a:t>EuroBoundaryMap</a:t>
            </a:r>
          </a:p>
          <a:p>
            <a:pPr algn="ctr">
              <a:defRPr/>
            </a:pPr>
            <a:r>
              <a:rPr lang="en-GB" sz="1200" b="1" dirty="0">
                <a:solidFill>
                  <a:srgbClr val="2C3870"/>
                </a:solidFill>
                <a:latin typeface="Verdana" pitchFamily="34" charset="0"/>
                <a:ea typeface="Verdana" pitchFamily="34" charset="0"/>
                <a:cs typeface="Verdana" pitchFamily="34" charset="0"/>
              </a:rPr>
              <a:t>EuroRegionalMap</a:t>
            </a:r>
          </a:p>
          <a:p>
            <a:pPr algn="ctr">
              <a:defRPr/>
            </a:pPr>
            <a:r>
              <a:rPr lang="en-GB" sz="1200" b="1" dirty="0">
                <a:solidFill>
                  <a:srgbClr val="2C3870"/>
                </a:solidFill>
                <a:latin typeface="Verdana" pitchFamily="34" charset="0"/>
                <a:ea typeface="Verdana" pitchFamily="34" charset="0"/>
                <a:cs typeface="Verdana" pitchFamily="34" charset="0"/>
              </a:rPr>
              <a:t>EuroDEM</a:t>
            </a:r>
          </a:p>
        </p:txBody>
      </p:sp>
      <p:sp>
        <p:nvSpPr>
          <p:cNvPr id="8" name="Left-Right Arrow 7"/>
          <p:cNvSpPr/>
          <p:nvPr/>
        </p:nvSpPr>
        <p:spPr>
          <a:xfrm>
            <a:off x="3708400" y="981075"/>
            <a:ext cx="1511300" cy="179388"/>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Left-Right Arrow 12"/>
          <p:cNvSpPr/>
          <p:nvPr/>
        </p:nvSpPr>
        <p:spPr>
          <a:xfrm>
            <a:off x="2916238" y="4721225"/>
            <a:ext cx="2735262" cy="21590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Up-Down Arrow 15"/>
          <p:cNvSpPr/>
          <p:nvPr/>
        </p:nvSpPr>
        <p:spPr>
          <a:xfrm>
            <a:off x="6526213" y="1966913"/>
            <a:ext cx="180975" cy="1462087"/>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9" grpId="0" animBg="1"/>
      <p:bldP spid="11" grpId="0" animBg="1"/>
      <p:bldP spid="12" grpId="0" animBg="1"/>
      <p:bldP spid="8" grpId="0" animBg="1"/>
      <p:bldP spid="13"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04664"/>
            <a:ext cx="8229600" cy="796950"/>
          </a:xfrm>
        </p:spPr>
        <p:txBody>
          <a:bodyPr/>
          <a:lstStyle/>
          <a:p>
            <a:r>
              <a:rPr lang="en-GB" dirty="0" smtClean="0">
                <a:solidFill>
                  <a:schemeClr val="accent1">
                    <a:lumMod val="75000"/>
                  </a:schemeClr>
                </a:solidFill>
              </a:rPr>
              <a:t>UN-GGIM: Europe Secretariat</a:t>
            </a:r>
            <a:endParaRPr lang="en-GB" dirty="0">
              <a:solidFill>
                <a:schemeClr val="accent1">
                  <a:lumMod val="75000"/>
                </a:schemeClr>
              </a:solidFill>
            </a:endParaRPr>
          </a:p>
        </p:txBody>
      </p:sp>
      <p:sp>
        <p:nvSpPr>
          <p:cNvPr id="8" name="Content Placeholder 2"/>
          <p:cNvSpPr>
            <a:spLocks noGrp="1"/>
          </p:cNvSpPr>
          <p:nvPr>
            <p:ph idx="1"/>
          </p:nvPr>
        </p:nvSpPr>
        <p:spPr>
          <a:xfrm>
            <a:off x="457200" y="1237564"/>
            <a:ext cx="8229600" cy="4680521"/>
          </a:xfrm>
        </p:spPr>
        <p:txBody>
          <a:bodyPr>
            <a:normAutofit/>
          </a:bodyPr>
          <a:lstStyle/>
          <a:p>
            <a:r>
              <a:rPr lang="en-GB" sz="2400" dirty="0" smtClean="0"/>
              <a:t>The </a:t>
            </a:r>
            <a:r>
              <a:rPr lang="en-GB" sz="2400" dirty="0"/>
              <a:t>Netherlands is responsible for the Secretariat to UN-GGIM: Europe </a:t>
            </a:r>
          </a:p>
          <a:p>
            <a:r>
              <a:rPr lang="en-GB" sz="2400" dirty="0" smtClean="0"/>
              <a:t>Continued support from EuroGeographics, which funds and </a:t>
            </a:r>
            <a:r>
              <a:rPr lang="en-GB" sz="2400" dirty="0"/>
              <a:t>provides the secretariat service by agreement with </a:t>
            </a:r>
            <a:r>
              <a:rPr lang="en-GB" sz="2400" dirty="0" smtClean="0"/>
              <a:t>Kadaster Netherlands.</a:t>
            </a:r>
          </a:p>
          <a:p>
            <a:r>
              <a:rPr lang="en-GB" sz="2400" dirty="0" smtClean="0"/>
              <a:t>Renewed the agreement with Kadaster for another 2 years, covering period 2017 -2018</a:t>
            </a:r>
            <a:endParaRPr lang="en-GB"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4149080"/>
            <a:ext cx="2953843" cy="1961881"/>
          </a:xfrm>
          <a:prstGeom prst="rect">
            <a:avLst/>
          </a:prstGeom>
        </p:spPr>
      </p:pic>
    </p:spTree>
    <p:extLst>
      <p:ext uri="{BB962C8B-B14F-4D97-AF65-F5344CB8AC3E}">
        <p14:creationId xmlns:p14="http://schemas.microsoft.com/office/powerpoint/2010/main" val="10103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95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4806"/>
            <a:ext cx="8229600" cy="796950"/>
          </a:xfrm>
        </p:spPr>
        <p:txBody>
          <a:bodyPr/>
          <a:lstStyle/>
          <a:p>
            <a:r>
              <a:rPr lang="en-GB" b="0" dirty="0"/>
              <a:t>UN-GGIM: Aims and objectives</a:t>
            </a:r>
            <a:endParaRPr lang="en-GB" dirty="0"/>
          </a:p>
        </p:txBody>
      </p:sp>
      <p:sp>
        <p:nvSpPr>
          <p:cNvPr id="3" name="Content Placeholder 2"/>
          <p:cNvSpPr>
            <a:spLocks noGrp="1"/>
          </p:cNvSpPr>
          <p:nvPr>
            <p:ph idx="1"/>
          </p:nvPr>
        </p:nvSpPr>
        <p:spPr>
          <a:xfrm>
            <a:off x="323528" y="985590"/>
            <a:ext cx="6336704" cy="4819673"/>
          </a:xfrm>
        </p:spPr>
        <p:txBody>
          <a:bodyPr/>
          <a:lstStyle/>
          <a:p>
            <a:pPr marL="0" indent="0">
              <a:buNone/>
            </a:pPr>
            <a:r>
              <a:rPr lang="en-GB" sz="1800" dirty="0"/>
              <a:t>Reporting to ECOSOC, a formal </a:t>
            </a:r>
            <a:r>
              <a:rPr lang="en-GB" sz="1800" dirty="0" smtClean="0"/>
              <a:t>inter-governmental UN </a:t>
            </a:r>
            <a:r>
              <a:rPr lang="en-GB" sz="1800" dirty="0"/>
              <a:t>Committee of Experts to:</a:t>
            </a:r>
          </a:p>
          <a:p>
            <a:r>
              <a:rPr lang="en-GB" sz="1800" dirty="0" smtClean="0"/>
              <a:t>Discuss</a:t>
            </a:r>
            <a:r>
              <a:rPr lang="en-GB" sz="1800" dirty="0"/>
              <a:t>, enhance and coordinate Global </a:t>
            </a:r>
            <a:r>
              <a:rPr lang="en-GB" sz="1800" dirty="0" smtClean="0"/>
              <a:t>Geospatial Information </a:t>
            </a:r>
            <a:r>
              <a:rPr lang="en-GB" sz="1800" dirty="0"/>
              <a:t>Management activities by </a:t>
            </a:r>
            <a:r>
              <a:rPr lang="en-GB" sz="1800" dirty="0" smtClean="0"/>
              <a:t>involving Member </a:t>
            </a:r>
            <a:r>
              <a:rPr lang="en-GB" sz="1800" dirty="0"/>
              <a:t>States at the highest level.</a:t>
            </a:r>
          </a:p>
          <a:p>
            <a:r>
              <a:rPr lang="en-GB" sz="1800" dirty="0" smtClean="0"/>
              <a:t>Work </a:t>
            </a:r>
            <a:r>
              <a:rPr lang="en-GB" sz="1800" dirty="0"/>
              <a:t>with Governments to make joint decisions </a:t>
            </a:r>
            <a:r>
              <a:rPr lang="en-GB" sz="1800" dirty="0" smtClean="0"/>
              <a:t>and set </a:t>
            </a:r>
            <a:r>
              <a:rPr lang="en-GB" sz="1800" dirty="0"/>
              <a:t>directions on the use of geospatial </a:t>
            </a:r>
            <a:r>
              <a:rPr lang="en-GB" sz="1800" dirty="0" smtClean="0"/>
              <a:t>information within </a:t>
            </a:r>
            <a:r>
              <a:rPr lang="en-GB" sz="1800" dirty="0"/>
              <a:t>national and global policy frameworks.</a:t>
            </a:r>
          </a:p>
          <a:p>
            <a:r>
              <a:rPr lang="en-GB" sz="1800" dirty="0" smtClean="0"/>
              <a:t>Address </a:t>
            </a:r>
            <a:r>
              <a:rPr lang="en-GB" sz="1800" dirty="0"/>
              <a:t>global issues and contribute </a:t>
            </a:r>
            <a:r>
              <a:rPr lang="en-GB" sz="1800" dirty="0" smtClean="0"/>
              <a:t>collective knowledge </a:t>
            </a:r>
            <a:r>
              <a:rPr lang="en-GB" sz="1800" dirty="0"/>
              <a:t>as a community with shared interests </a:t>
            </a:r>
            <a:r>
              <a:rPr lang="en-GB" sz="1800" dirty="0" smtClean="0"/>
              <a:t>and concerns</a:t>
            </a:r>
            <a:r>
              <a:rPr lang="en-GB" sz="1800" dirty="0"/>
              <a:t>.</a:t>
            </a:r>
          </a:p>
          <a:p>
            <a:r>
              <a:rPr lang="en-GB" sz="1800" dirty="0" smtClean="0"/>
              <a:t>Develop </a:t>
            </a:r>
            <a:r>
              <a:rPr lang="en-GB" sz="1800" dirty="0"/>
              <a:t>effective strategies to build </a:t>
            </a:r>
            <a:r>
              <a:rPr lang="en-GB" sz="1800" dirty="0" smtClean="0"/>
              <a:t>geospatial capacity </a:t>
            </a:r>
            <a:r>
              <a:rPr lang="en-GB" sz="1800" dirty="0"/>
              <a:t>in developing countries.</a:t>
            </a:r>
          </a:p>
          <a:p>
            <a:r>
              <a:rPr lang="en-GB" sz="1800" dirty="0" smtClean="0"/>
              <a:t>To </a:t>
            </a:r>
            <a:r>
              <a:rPr lang="en-GB" sz="1800" dirty="0"/>
              <a:t>make accurate, reliable and </a:t>
            </a:r>
            <a:r>
              <a:rPr lang="en-GB" sz="1800" dirty="0" smtClean="0"/>
              <a:t>authoritative geospatial </a:t>
            </a:r>
            <a:r>
              <a:rPr lang="en-GB" sz="1800" dirty="0"/>
              <a:t>information readily available to </a:t>
            </a:r>
            <a:r>
              <a:rPr lang="en-GB" sz="1800" dirty="0" smtClean="0"/>
              <a:t>support national</a:t>
            </a:r>
            <a:r>
              <a:rPr lang="en-GB" sz="1800" dirty="0"/>
              <a:t>, regional and global development.</a:t>
            </a:r>
            <a:endParaRPr lang="en-GB" sz="1800" dirty="0"/>
          </a:p>
        </p:txBody>
      </p:sp>
      <p:pic>
        <p:nvPicPr>
          <p:cNvPr id="4" name="Picture 3"/>
          <p:cNvPicPr>
            <a:picLocks noChangeAspect="1"/>
          </p:cNvPicPr>
          <p:nvPr/>
        </p:nvPicPr>
        <p:blipFill>
          <a:blip r:embed="rId2"/>
          <a:stretch>
            <a:fillRect/>
          </a:stretch>
        </p:blipFill>
        <p:spPr>
          <a:xfrm>
            <a:off x="6649021" y="620688"/>
            <a:ext cx="2161351" cy="1440000"/>
          </a:xfrm>
          <a:prstGeom prst="rect">
            <a:avLst/>
          </a:prstGeom>
        </p:spPr>
      </p:pic>
      <p:pic>
        <p:nvPicPr>
          <p:cNvPr id="5" name="Picture 4"/>
          <p:cNvPicPr>
            <a:picLocks noChangeAspect="1"/>
          </p:cNvPicPr>
          <p:nvPr/>
        </p:nvPicPr>
        <p:blipFill>
          <a:blip r:embed="rId3"/>
          <a:stretch>
            <a:fillRect/>
          </a:stretch>
        </p:blipFill>
        <p:spPr>
          <a:xfrm>
            <a:off x="6638457" y="2322554"/>
            <a:ext cx="2180187" cy="1322310"/>
          </a:xfrm>
          <a:prstGeom prst="rect">
            <a:avLst/>
          </a:prstGeom>
        </p:spPr>
      </p:pic>
      <p:pic>
        <p:nvPicPr>
          <p:cNvPr id="49154" name="Picture 2" descr="http://ggim.un.org/images/photos/High_level_forum/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3906730"/>
            <a:ext cx="216813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2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876491"/>
            <a:ext cx="2880000" cy="1928773"/>
          </a:xfrm>
          <a:prstGeom prst="rect">
            <a:avLst/>
          </a:prstGeom>
          <a:ln>
            <a:noFill/>
          </a:ln>
          <a:effectLst>
            <a:outerShdw blurRad="88900" dist="88900" dir="2700000" algn="tl" rotWithShape="0">
              <a:prstClr val="black">
                <a:alpha val="40000"/>
              </a:prstClr>
            </a:outerShdw>
          </a:effectLst>
        </p:spPr>
      </p:pic>
      <p:sp>
        <p:nvSpPr>
          <p:cNvPr id="5" name="Title 1"/>
          <p:cNvSpPr>
            <a:spLocks noGrp="1"/>
          </p:cNvSpPr>
          <p:nvPr>
            <p:ph type="title"/>
          </p:nvPr>
        </p:nvSpPr>
        <p:spPr>
          <a:xfrm>
            <a:off x="185264" y="188640"/>
            <a:ext cx="8229600" cy="796950"/>
          </a:xfrm>
        </p:spPr>
        <p:txBody>
          <a:bodyPr>
            <a:normAutofit/>
          </a:bodyPr>
          <a:lstStyle/>
          <a:p>
            <a:r>
              <a:rPr lang="en-GB" dirty="0">
                <a:solidFill>
                  <a:srgbClr val="0C7AAE"/>
                </a:solidFill>
              </a:rPr>
              <a:t>Global Coordination</a:t>
            </a:r>
          </a:p>
        </p:txBody>
      </p:sp>
      <p:sp>
        <p:nvSpPr>
          <p:cNvPr id="6" name="Content Placeholder 2"/>
          <p:cNvSpPr>
            <a:spLocks noGrp="1"/>
          </p:cNvSpPr>
          <p:nvPr>
            <p:ph idx="1"/>
          </p:nvPr>
        </p:nvSpPr>
        <p:spPr>
          <a:xfrm>
            <a:off x="179512" y="980728"/>
            <a:ext cx="5184576" cy="4464495"/>
          </a:xfrm>
        </p:spPr>
        <p:txBody>
          <a:bodyPr/>
          <a:lstStyle/>
          <a:p>
            <a:pPr lvl="0"/>
            <a:r>
              <a:rPr lang="en-GB" sz="1800" dirty="0" smtClean="0"/>
              <a:t>UN-GGIM Extended Bureau</a:t>
            </a:r>
            <a:r>
              <a:rPr lang="en-GB" sz="1800" dirty="0"/>
              <a:t>: UN-GGIM co-chairs, Chairs of the Regional committee, the Secretariat and leads of the UN-GGIM </a:t>
            </a:r>
            <a:r>
              <a:rPr lang="en-GB" sz="1800" dirty="0" smtClean="0"/>
              <a:t>thematic networks</a:t>
            </a:r>
            <a:endParaRPr lang="en-GB" sz="1800" dirty="0"/>
          </a:p>
          <a:p>
            <a:pPr lvl="0"/>
            <a:r>
              <a:rPr lang="en-GB" sz="1800" dirty="0"/>
              <a:t>Three </a:t>
            </a:r>
            <a:r>
              <a:rPr lang="en-GB" sz="1800" dirty="0" smtClean="0"/>
              <a:t>UN-GGIM </a:t>
            </a:r>
            <a:r>
              <a:rPr lang="en-GB" sz="1800" dirty="0"/>
              <a:t>Extended </a:t>
            </a:r>
            <a:r>
              <a:rPr lang="en-GB" sz="1800" dirty="0" smtClean="0"/>
              <a:t>Bureau meetings </a:t>
            </a:r>
            <a:r>
              <a:rPr lang="en-GB" sz="1800" dirty="0"/>
              <a:t>held over the course of the year.  </a:t>
            </a:r>
          </a:p>
          <a:p>
            <a:pPr lvl="0"/>
            <a:r>
              <a:rPr lang="en-GB" sz="1800" dirty="0"/>
              <a:t>The focus of these meetings is to organise the work of the Committee </a:t>
            </a:r>
            <a:r>
              <a:rPr lang="en-GB" sz="1800" dirty="0" smtClean="0"/>
              <a:t>globally and across </a:t>
            </a:r>
            <a:r>
              <a:rPr lang="en-GB" sz="1800" dirty="0"/>
              <a:t>the regions. </a:t>
            </a:r>
          </a:p>
          <a:p>
            <a:pPr lvl="0"/>
            <a:r>
              <a:rPr lang="en-GB" sz="1800" dirty="0"/>
              <a:t>Particular focus </a:t>
            </a:r>
            <a:r>
              <a:rPr lang="en-GB" sz="1800" dirty="0" smtClean="0"/>
              <a:t>last year </a:t>
            </a:r>
            <a:r>
              <a:rPr lang="en-GB" sz="1800" dirty="0"/>
              <a:t>was given to the preparation for the Programme Review of the work of the Committee of Experts over the past five years</a:t>
            </a:r>
            <a:r>
              <a:rPr lang="en-GB" sz="1800" dirty="0" smtClean="0"/>
              <a:t>.</a:t>
            </a:r>
          </a:p>
          <a:p>
            <a:pPr lvl="0"/>
            <a:r>
              <a:rPr lang="en-GB" sz="1800" dirty="0" smtClean="0"/>
              <a:t>Now looking forward – ‘UN-GGIM 2.0’, </a:t>
            </a:r>
            <a:r>
              <a:rPr lang="en-GB" sz="1800" dirty="0"/>
              <a:t>what happens next?</a:t>
            </a:r>
            <a:r>
              <a:rPr lang="en-GB" sz="1800" dirty="0" smtClean="0"/>
              <a:t> Drafting </a:t>
            </a:r>
            <a:r>
              <a:rPr lang="en-GB" sz="1800" dirty="0"/>
              <a:t>UN-GGIM strategic </a:t>
            </a:r>
            <a:r>
              <a:rPr lang="en-GB" sz="1800" dirty="0" smtClean="0"/>
              <a:t>framework 2017 -2021</a:t>
            </a:r>
            <a:endParaRPr lang="en-GB" sz="18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28199" y="450110"/>
            <a:ext cx="2880000" cy="1875349"/>
          </a:xfrm>
          <a:prstGeom prst="rect">
            <a:avLst/>
          </a:prstGeom>
          <a:ln>
            <a:noFill/>
          </a:ln>
          <a:effectLst>
            <a:outerShdw blurRad="88900" dist="889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951969"/>
            <a:ext cx="2880000" cy="2160000"/>
          </a:xfrm>
          <a:prstGeom prst="rect">
            <a:avLst/>
          </a:prstGeom>
          <a:ln>
            <a:noFill/>
          </a:ln>
          <a:effectLst>
            <a:outerShdw blurRad="88900" dist="88900" dir="2700000" algn="tl" rotWithShape="0">
              <a:prstClr val="black">
                <a:alpha val="40000"/>
              </a:prstClr>
            </a:outerShdw>
          </a:effectLst>
        </p:spPr>
      </p:pic>
    </p:spTree>
    <p:extLst>
      <p:ext uri="{BB962C8B-B14F-4D97-AF65-F5344CB8AC3E}">
        <p14:creationId xmlns:p14="http://schemas.microsoft.com/office/powerpoint/2010/main" val="143038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4378"/>
            <a:ext cx="6480720" cy="2568305"/>
          </a:xfrm>
          <a:prstGeom prst="rect">
            <a:avLst/>
          </a:prstGeom>
        </p:spPr>
      </p:pic>
      <p:pic>
        <p:nvPicPr>
          <p:cNvPr id="5" name="Picture 4"/>
          <p:cNvPicPr>
            <a:picLocks noChangeAspect="1"/>
          </p:cNvPicPr>
          <p:nvPr/>
        </p:nvPicPr>
        <p:blipFill>
          <a:blip r:embed="rId4"/>
          <a:stretch>
            <a:fillRect/>
          </a:stretch>
        </p:blipFill>
        <p:spPr>
          <a:xfrm>
            <a:off x="54006" y="2458518"/>
            <a:ext cx="6372708" cy="3366431"/>
          </a:xfrm>
          <a:prstGeom prst="rect">
            <a:avLst/>
          </a:prstGeom>
        </p:spPr>
      </p:pic>
      <p:pic>
        <p:nvPicPr>
          <p:cNvPr id="6" name="Picture 5"/>
          <p:cNvPicPr>
            <a:picLocks noChangeAspect="1"/>
          </p:cNvPicPr>
          <p:nvPr/>
        </p:nvPicPr>
        <p:blipFill>
          <a:blip r:embed="rId5"/>
          <a:stretch>
            <a:fillRect/>
          </a:stretch>
        </p:blipFill>
        <p:spPr>
          <a:xfrm>
            <a:off x="54006" y="5822669"/>
            <a:ext cx="6372708" cy="1069651"/>
          </a:xfrm>
          <a:prstGeom prst="rect">
            <a:avLst/>
          </a:prstGeom>
        </p:spPr>
      </p:pic>
      <p:pic>
        <p:nvPicPr>
          <p:cNvPr id="7" name="Picture 6"/>
          <p:cNvPicPr>
            <a:picLocks noChangeAspect="1"/>
          </p:cNvPicPr>
          <p:nvPr/>
        </p:nvPicPr>
        <p:blipFill>
          <a:blip r:embed="rId6"/>
          <a:stretch>
            <a:fillRect/>
          </a:stretch>
        </p:blipFill>
        <p:spPr>
          <a:xfrm>
            <a:off x="6480720" y="620688"/>
            <a:ext cx="2771800" cy="978282"/>
          </a:xfrm>
          <a:prstGeom prst="rect">
            <a:avLst/>
          </a:prstGeom>
        </p:spPr>
      </p:pic>
    </p:spTree>
    <p:extLst>
      <p:ext uri="{BB962C8B-B14F-4D97-AF65-F5344CB8AC3E}">
        <p14:creationId xmlns:p14="http://schemas.microsoft.com/office/powerpoint/2010/main" val="2699989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D9A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10951</TotalTime>
  <Words>1785</Words>
  <Application>Microsoft Office PowerPoint</Application>
  <PresentationFormat>On-screen Show (4:3)</PresentationFormat>
  <Paragraphs>133</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Arial</vt:lpstr>
      <vt:lpstr>Verdana</vt:lpstr>
      <vt:lpstr>MS PGothic</vt:lpstr>
      <vt:lpstr>Times New Roman</vt:lpstr>
      <vt:lpstr>Wingdings</vt:lpstr>
      <vt:lpstr>Office Theme</vt:lpstr>
      <vt:lpstr>Geospatial Information, SDGs and UN-GGIM</vt:lpstr>
      <vt:lpstr>PowerPoint Presentation</vt:lpstr>
      <vt:lpstr>PowerPoint Presentation</vt:lpstr>
      <vt:lpstr>EuroGeographics – Activities</vt:lpstr>
      <vt:lpstr>UN-GGIM: Europe Secretariat</vt:lpstr>
      <vt:lpstr>PowerPoint Presentation</vt:lpstr>
      <vt:lpstr>UN-GGIM: Aims and objectives</vt:lpstr>
      <vt:lpstr>Global Coordination</vt:lpstr>
      <vt:lpstr>PowerPoint Presentation</vt:lpstr>
      <vt:lpstr>Sustainable data for sustainable development</vt:lpstr>
      <vt:lpstr>Global Development Agenda</vt:lpstr>
      <vt:lpstr>PowerPoint Presentation</vt:lpstr>
      <vt:lpstr>PowerPoint Presentation</vt:lpstr>
      <vt:lpstr>PowerPoint Presentation</vt:lpstr>
      <vt:lpstr>PowerPoint Presentation</vt:lpstr>
      <vt:lpstr>PowerPoint Presentation</vt:lpstr>
      <vt:lpstr>The Geospatial Value Proposition</vt:lpstr>
      <vt:lpstr>PowerPoint Presentation</vt:lpstr>
      <vt:lpstr>UN-GGIM Expert and Working Groups </vt:lpstr>
      <vt:lpstr>UN-GGIM: WG Fundamental Data</vt:lpstr>
      <vt:lpstr>IAEG-SDGs Working Group on Geospatial Information </vt:lpstr>
      <vt:lpstr>UNITED NATIONS EXPERT GROUP ON LAND ADMINISTRATION AND MANAGEMENT</vt:lpstr>
      <vt:lpstr>tion Management Towards Good Land Governance for the 2030 Agenda </vt:lpstr>
      <vt:lpstr>Delft Meeting - Outcomes</vt:lpstr>
      <vt:lpstr>Delft Meeting – Agreed tasks</vt:lpstr>
      <vt:lpstr>Conclusions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dc:creator>
  <cp:lastModifiedBy>Carol Agius</cp:lastModifiedBy>
  <cp:revision>184</cp:revision>
  <dcterms:created xsi:type="dcterms:W3CDTF">2013-04-09T10:35:19Z</dcterms:created>
  <dcterms:modified xsi:type="dcterms:W3CDTF">2017-05-05T08:23:24Z</dcterms:modified>
</cp:coreProperties>
</file>