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458" r:id="rId2"/>
    <p:sldId id="455" r:id="rId3"/>
    <p:sldId id="461" r:id="rId4"/>
    <p:sldId id="487" r:id="rId5"/>
    <p:sldId id="494" r:id="rId6"/>
    <p:sldId id="492" r:id="rId7"/>
    <p:sldId id="480" r:id="rId8"/>
    <p:sldId id="464" r:id="rId9"/>
    <p:sldId id="465" r:id="rId10"/>
    <p:sldId id="498" r:id="rId11"/>
    <p:sldId id="499" r:id="rId12"/>
    <p:sldId id="496" r:id="rId13"/>
    <p:sldId id="460" r:id="rId14"/>
    <p:sldId id="489" r:id="rId15"/>
    <p:sldId id="462" r:id="rId16"/>
    <p:sldId id="500" r:id="rId17"/>
    <p:sldId id="502" r:id="rId18"/>
    <p:sldId id="507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17E"/>
    <a:srgbClr val="453A8A"/>
    <a:srgbClr val="34438F"/>
    <a:srgbClr val="2D6098"/>
    <a:srgbClr val="9BBB59"/>
    <a:srgbClr val="67C4DC"/>
    <a:srgbClr val="7A5F9A"/>
    <a:srgbClr val="CCCC00"/>
    <a:srgbClr val="D3A545"/>
    <a:srgbClr val="B4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60232" autoAdjust="0"/>
  </p:normalViewPr>
  <p:slideViewPr>
    <p:cSldViewPr>
      <p:cViewPr varScale="1">
        <p:scale>
          <a:sx n="55" d="100"/>
          <a:sy n="55" d="100"/>
        </p:scale>
        <p:origin x="24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0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87D0E-6E73-4C32-9F06-EC9770CB5510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D18416-5F5C-4408-B6E7-EA79BB7AE028}">
      <dgm:prSet custT="1"/>
      <dgm:spPr/>
      <dgm:t>
        <a:bodyPr/>
        <a:lstStyle/>
        <a:p>
          <a:pPr algn="l" rtl="0"/>
          <a:r>
            <a:rPr lang="pl-PL" sz="2400" b="1" dirty="0" smtClean="0">
              <a:latin typeface="Calibri" pitchFamily="34" charset="0"/>
            </a:rPr>
            <a:t>ZSIN </a:t>
          </a:r>
          <a:r>
            <a:rPr lang="pl-PL" sz="2400" b="1" dirty="0" err="1" smtClean="0">
              <a:latin typeface="Calibri" pitchFamily="34" charset="0"/>
            </a:rPr>
            <a:t>architecture</a:t>
          </a:r>
          <a:endParaRPr lang="pl-PL" sz="2400" b="1" dirty="0">
            <a:latin typeface="Calibri" pitchFamily="34" charset="0"/>
          </a:endParaRPr>
        </a:p>
      </dgm:t>
    </dgm:pt>
    <dgm:pt modelId="{9107E635-9064-4601-A982-EE89D9D416CB}" type="parTrans" cxnId="{5E436A89-94DB-4655-98BB-BA66CE98B6A7}">
      <dgm:prSet/>
      <dgm:spPr/>
      <dgm:t>
        <a:bodyPr/>
        <a:lstStyle/>
        <a:p>
          <a:endParaRPr lang="pl-PL"/>
        </a:p>
      </dgm:t>
    </dgm:pt>
    <dgm:pt modelId="{D64CCA09-1690-4983-AF4C-ABACF78C58FA}" type="sibTrans" cxnId="{5E436A89-94DB-4655-98BB-BA66CE98B6A7}">
      <dgm:prSet/>
      <dgm:spPr/>
      <dgm:t>
        <a:bodyPr/>
        <a:lstStyle/>
        <a:p>
          <a:endParaRPr lang="pl-PL"/>
        </a:p>
      </dgm:t>
    </dgm:pt>
    <dgm:pt modelId="{72BAED25-8E04-4D05-B221-25633A10A32A}">
      <dgm:prSet custT="1"/>
      <dgm:spPr/>
      <dgm:t>
        <a:bodyPr/>
        <a:lstStyle/>
        <a:p>
          <a:pPr algn="l" rtl="0"/>
          <a:r>
            <a:rPr lang="pl-PL" sz="2400" b="1" dirty="0" err="1" smtClean="0">
              <a:latin typeface="Calibri" pitchFamily="34" charset="0"/>
            </a:rPr>
            <a:t>Legal</a:t>
          </a:r>
          <a:r>
            <a:rPr lang="pl-PL" sz="2400" b="1" dirty="0" smtClean="0">
              <a:latin typeface="Calibri" pitchFamily="34" charset="0"/>
            </a:rPr>
            <a:t> </a:t>
          </a:r>
          <a:r>
            <a:rPr lang="pl-PL" sz="2400" b="1" dirty="0" err="1" smtClean="0">
              <a:latin typeface="Calibri" pitchFamily="34" charset="0"/>
            </a:rPr>
            <a:t>basis</a:t>
          </a:r>
          <a:endParaRPr lang="pl-PL" sz="2400" b="1" dirty="0">
            <a:latin typeface="Calibri" pitchFamily="34" charset="0"/>
          </a:endParaRPr>
        </a:p>
      </dgm:t>
    </dgm:pt>
    <dgm:pt modelId="{9A7FFD77-2314-42E5-B647-79B4C92D48DE}" type="parTrans" cxnId="{3354541C-157E-4888-A279-BFF7F54B5FAC}">
      <dgm:prSet/>
      <dgm:spPr/>
      <dgm:t>
        <a:bodyPr/>
        <a:lstStyle/>
        <a:p>
          <a:endParaRPr lang="pl-PL"/>
        </a:p>
      </dgm:t>
    </dgm:pt>
    <dgm:pt modelId="{CF8C406C-E487-43C2-9E4E-806FA1230FAB}" type="sibTrans" cxnId="{3354541C-157E-4888-A279-BFF7F54B5FAC}">
      <dgm:prSet/>
      <dgm:spPr/>
      <dgm:t>
        <a:bodyPr/>
        <a:lstStyle/>
        <a:p>
          <a:endParaRPr lang="pl-PL"/>
        </a:p>
      </dgm:t>
    </dgm:pt>
    <dgm:pt modelId="{BC71EC9E-F759-4363-B9B0-C048E4140EE7}">
      <dgm:prSet custT="1"/>
      <dgm:spPr/>
      <dgm:t>
        <a:bodyPr/>
        <a:lstStyle/>
        <a:p>
          <a:pPr algn="l" rtl="0"/>
          <a:r>
            <a:rPr lang="pl-PL" sz="2400" b="1" dirty="0" smtClean="0">
              <a:latin typeface="Calibri" pitchFamily="34" charset="0"/>
            </a:rPr>
            <a:t>Data </a:t>
          </a:r>
          <a:r>
            <a:rPr lang="pl-PL" sz="2400" b="1" dirty="0" err="1" smtClean="0">
              <a:latin typeface="Calibri" pitchFamily="34" charset="0"/>
            </a:rPr>
            <a:t>Quality</a:t>
          </a:r>
          <a:r>
            <a:rPr lang="pl-PL" sz="2400" b="1" dirty="0" smtClean="0">
              <a:latin typeface="Calibri" pitchFamily="34" charset="0"/>
            </a:rPr>
            <a:t> Model</a:t>
          </a:r>
          <a:endParaRPr lang="pl-PL" sz="2400" b="1" dirty="0">
            <a:latin typeface="Calibri" pitchFamily="34" charset="0"/>
          </a:endParaRPr>
        </a:p>
      </dgm:t>
    </dgm:pt>
    <dgm:pt modelId="{EC52FC3C-0E32-4081-8F62-ED09A50DE789}" type="parTrans" cxnId="{62BEA63F-835D-40B4-9CD7-3B8E50F09360}">
      <dgm:prSet/>
      <dgm:spPr/>
      <dgm:t>
        <a:bodyPr/>
        <a:lstStyle/>
        <a:p>
          <a:endParaRPr lang="pl-PL"/>
        </a:p>
      </dgm:t>
    </dgm:pt>
    <dgm:pt modelId="{8D0C0FDD-5F31-4B01-BADA-A7B34B3D8EC2}" type="sibTrans" cxnId="{62BEA63F-835D-40B4-9CD7-3B8E50F09360}">
      <dgm:prSet/>
      <dgm:spPr/>
      <dgm:t>
        <a:bodyPr/>
        <a:lstStyle/>
        <a:p>
          <a:endParaRPr lang="pl-PL"/>
        </a:p>
      </dgm:t>
    </dgm:pt>
    <dgm:pt modelId="{4AD79058-C09C-4D6B-A98C-925AEE9409D3}">
      <dgm:prSet custT="1"/>
      <dgm:spPr/>
      <dgm:t>
        <a:bodyPr/>
        <a:lstStyle/>
        <a:p>
          <a:pPr algn="l" rtl="0"/>
          <a:r>
            <a:rPr lang="pl-PL" sz="2400" b="1" dirty="0" smtClean="0">
              <a:latin typeface="Calibri" pitchFamily="34" charset="0"/>
            </a:rPr>
            <a:t>ZSIN Project</a:t>
          </a:r>
          <a:endParaRPr lang="pl-PL" sz="2400" b="1" dirty="0">
            <a:latin typeface="Calibri" pitchFamily="34" charset="0"/>
          </a:endParaRPr>
        </a:p>
      </dgm:t>
    </dgm:pt>
    <dgm:pt modelId="{EED4270F-5509-4FDD-A106-776D11BF4C4C}" type="parTrans" cxnId="{B9C4C265-2C31-4DB7-8EB7-85E579D64EC6}">
      <dgm:prSet/>
      <dgm:spPr/>
      <dgm:t>
        <a:bodyPr/>
        <a:lstStyle/>
        <a:p>
          <a:endParaRPr lang="pl-PL"/>
        </a:p>
      </dgm:t>
    </dgm:pt>
    <dgm:pt modelId="{2945B77E-1FFB-4D69-BF91-A48DA338C9EB}" type="sibTrans" cxnId="{B9C4C265-2C31-4DB7-8EB7-85E579D64EC6}">
      <dgm:prSet/>
      <dgm:spPr/>
      <dgm:t>
        <a:bodyPr/>
        <a:lstStyle/>
        <a:p>
          <a:endParaRPr lang="pl-PL"/>
        </a:p>
      </dgm:t>
    </dgm:pt>
    <dgm:pt modelId="{9AA32E92-0B58-41EB-95C2-026D2E5A5BF5}">
      <dgm:prSet custT="1"/>
      <dgm:spPr/>
      <dgm:t>
        <a:bodyPr/>
        <a:lstStyle/>
        <a:p>
          <a:pPr algn="l" rtl="0"/>
          <a:r>
            <a:rPr lang="pl-PL" sz="2400" b="1" dirty="0" smtClean="0">
              <a:latin typeface="Calibri" pitchFamily="34" charset="0"/>
            </a:rPr>
            <a:t>ZSIN Project-</a:t>
          </a:r>
          <a:r>
            <a:rPr lang="pl-PL" sz="2400" b="1" dirty="0" err="1" smtClean="0">
              <a:latin typeface="Calibri" pitchFamily="34" charset="0"/>
            </a:rPr>
            <a:t>Stage</a:t>
          </a:r>
          <a:r>
            <a:rPr lang="pl-PL" sz="2400" b="1" dirty="0" smtClean="0">
              <a:latin typeface="Calibri" pitchFamily="34" charset="0"/>
            </a:rPr>
            <a:t> II</a:t>
          </a:r>
        </a:p>
      </dgm:t>
    </dgm:pt>
    <dgm:pt modelId="{4A19FB46-C78A-4A51-84F4-6F6FC5311694}" type="parTrans" cxnId="{BBC99C81-E487-4809-9A49-A25F11AE1948}">
      <dgm:prSet/>
      <dgm:spPr/>
      <dgm:t>
        <a:bodyPr/>
        <a:lstStyle/>
        <a:p>
          <a:endParaRPr lang="pl-PL"/>
        </a:p>
      </dgm:t>
    </dgm:pt>
    <dgm:pt modelId="{3D87DBC6-A5F9-4296-9124-C26F3283C5F0}" type="sibTrans" cxnId="{BBC99C81-E487-4809-9A49-A25F11AE1948}">
      <dgm:prSet/>
      <dgm:spPr/>
      <dgm:t>
        <a:bodyPr/>
        <a:lstStyle/>
        <a:p>
          <a:endParaRPr lang="pl-PL"/>
        </a:p>
      </dgm:t>
    </dgm:pt>
    <dgm:pt modelId="{EAC88B87-56EA-4DBC-867A-8BCEFB3AB69C}" type="pres">
      <dgm:prSet presAssocID="{62E87D0E-6E73-4C32-9F06-EC9770CB55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1189D8-610F-4734-8F57-DDE17ECE4046}" type="pres">
      <dgm:prSet presAssocID="{62E87D0E-6E73-4C32-9F06-EC9770CB5510}" presName="dummyMaxCanvas" presStyleCnt="0">
        <dgm:presLayoutVars/>
      </dgm:prSet>
      <dgm:spPr/>
    </dgm:pt>
    <dgm:pt modelId="{E877A079-EE38-40C0-B929-31B0E715171B}" type="pres">
      <dgm:prSet presAssocID="{62E87D0E-6E73-4C32-9F06-EC9770CB5510}" presName="FiveNodes_1" presStyleLbl="node1" presStyleIdx="0" presStyleCnt="5" custScaleX="94822" custLinFactY="17519" custLinFactNeighborX="5603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FFB55-66DC-4017-A944-D019F2049EDF}" type="pres">
      <dgm:prSet presAssocID="{62E87D0E-6E73-4C32-9F06-EC9770CB5510}" presName="FiveNodes_2" presStyleLbl="node1" presStyleIdx="1" presStyleCnt="5" custScaleX="93279" custLinFactY="-3813" custLinFactNeighborX="-13417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EC070B-1566-4B47-80C9-752FAB4CB7E1}" type="pres">
      <dgm:prSet presAssocID="{62E87D0E-6E73-4C32-9F06-EC9770CB551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E009A2-C8B5-4475-8B76-444EC253F93F}" type="pres">
      <dgm:prSet presAssocID="{62E87D0E-6E73-4C32-9F06-EC9770CB551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45BA3E-C9AE-4758-94D6-5A4FFDBECA06}" type="pres">
      <dgm:prSet presAssocID="{62E87D0E-6E73-4C32-9F06-EC9770CB551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C24B07-6820-4CD4-A919-6108C87051B4}" type="pres">
      <dgm:prSet presAssocID="{62E87D0E-6E73-4C32-9F06-EC9770CB551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271E31-0D4B-4F50-B4C3-E73B95A9FF2C}" type="pres">
      <dgm:prSet presAssocID="{62E87D0E-6E73-4C32-9F06-EC9770CB551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98E657-062D-44BF-AB51-9EEFA686B23A}" type="pres">
      <dgm:prSet presAssocID="{62E87D0E-6E73-4C32-9F06-EC9770CB551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E2160D-F3BD-44EA-A1EB-98346E26CAB4}" type="pres">
      <dgm:prSet presAssocID="{62E87D0E-6E73-4C32-9F06-EC9770CB551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739C85-DE0C-497F-B340-456108F6C151}" type="pres">
      <dgm:prSet presAssocID="{62E87D0E-6E73-4C32-9F06-EC9770CB551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AC7E2-349D-4FE1-B5CA-D9EC95115993}" type="pres">
      <dgm:prSet presAssocID="{62E87D0E-6E73-4C32-9F06-EC9770CB551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FCE622-14C0-4F67-B7BB-BFC349199040}" type="pres">
      <dgm:prSet presAssocID="{62E87D0E-6E73-4C32-9F06-EC9770CB551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42F84D-EC14-495E-901B-BF88BA4E4909}" type="pres">
      <dgm:prSet presAssocID="{62E87D0E-6E73-4C32-9F06-EC9770CB551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E8DBD6-7ABB-47BA-A817-ACA673681BB9}" type="pres">
      <dgm:prSet presAssocID="{62E87D0E-6E73-4C32-9F06-EC9770CB551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0151B2-7B5D-498F-8CFA-29185B1180CD}" type="presOf" srcId="{BC71EC9E-F759-4363-B9B0-C048E4140EE7}" destId="{5AEC070B-1566-4B47-80C9-752FAB4CB7E1}" srcOrd="0" destOrd="0" presId="urn:microsoft.com/office/officeart/2005/8/layout/vProcess5"/>
    <dgm:cxn modelId="{E538231E-7EA3-4FE0-88E2-555D2357F0C0}" type="presOf" srcId="{20D18416-5F5C-4408-B6E7-EA79BB7AE028}" destId="{5A739C85-DE0C-497F-B340-456108F6C151}" srcOrd="1" destOrd="0" presId="urn:microsoft.com/office/officeart/2005/8/layout/vProcess5"/>
    <dgm:cxn modelId="{3CBADA27-4074-44C6-91F5-C167C39E8AA3}" type="presOf" srcId="{9AA32E92-0B58-41EB-95C2-026D2E5A5BF5}" destId="{DFE8DBD6-7ABB-47BA-A817-ACA673681BB9}" srcOrd="1" destOrd="0" presId="urn:microsoft.com/office/officeart/2005/8/layout/vProcess5"/>
    <dgm:cxn modelId="{1F0722CC-7E7B-4F0C-A366-53814D52E408}" type="presOf" srcId="{62E87D0E-6E73-4C32-9F06-EC9770CB5510}" destId="{EAC88B87-56EA-4DBC-867A-8BCEFB3AB69C}" srcOrd="0" destOrd="0" presId="urn:microsoft.com/office/officeart/2005/8/layout/vProcess5"/>
    <dgm:cxn modelId="{2CB76FAA-DE71-4C1A-AF42-5D50858E3CA4}" type="presOf" srcId="{72BAED25-8E04-4D05-B221-25633A10A32A}" destId="{6E8FFB55-66DC-4017-A944-D019F2049EDF}" srcOrd="0" destOrd="0" presId="urn:microsoft.com/office/officeart/2005/8/layout/vProcess5"/>
    <dgm:cxn modelId="{5019E1A9-0C48-48EC-A6E6-E10BF18E004E}" type="presOf" srcId="{72BAED25-8E04-4D05-B221-25633A10A32A}" destId="{9B9AC7E2-349D-4FE1-B5CA-D9EC95115993}" srcOrd="1" destOrd="0" presId="urn:microsoft.com/office/officeart/2005/8/layout/vProcess5"/>
    <dgm:cxn modelId="{3354541C-157E-4888-A279-BFF7F54B5FAC}" srcId="{62E87D0E-6E73-4C32-9F06-EC9770CB5510}" destId="{72BAED25-8E04-4D05-B221-25633A10A32A}" srcOrd="1" destOrd="0" parTransId="{9A7FFD77-2314-42E5-B647-79B4C92D48DE}" sibTransId="{CF8C406C-E487-43C2-9E4E-806FA1230FAB}"/>
    <dgm:cxn modelId="{BBC99C81-E487-4809-9A49-A25F11AE1948}" srcId="{62E87D0E-6E73-4C32-9F06-EC9770CB5510}" destId="{9AA32E92-0B58-41EB-95C2-026D2E5A5BF5}" srcOrd="4" destOrd="0" parTransId="{4A19FB46-C78A-4A51-84F4-6F6FC5311694}" sibTransId="{3D87DBC6-A5F9-4296-9124-C26F3283C5F0}"/>
    <dgm:cxn modelId="{BB35D564-FCE2-4C3C-B618-6D64D74871C5}" type="presOf" srcId="{CF8C406C-E487-43C2-9E4E-806FA1230FAB}" destId="{B9271E31-0D4B-4F50-B4C3-E73B95A9FF2C}" srcOrd="0" destOrd="0" presId="urn:microsoft.com/office/officeart/2005/8/layout/vProcess5"/>
    <dgm:cxn modelId="{62C9D422-3D90-4B4C-9711-BD43E9B940A0}" type="presOf" srcId="{BC71EC9E-F759-4363-B9B0-C048E4140EE7}" destId="{FCFCE622-14C0-4F67-B7BB-BFC349199040}" srcOrd="1" destOrd="0" presId="urn:microsoft.com/office/officeart/2005/8/layout/vProcess5"/>
    <dgm:cxn modelId="{62BEA63F-835D-40B4-9CD7-3B8E50F09360}" srcId="{62E87D0E-6E73-4C32-9F06-EC9770CB5510}" destId="{BC71EC9E-F759-4363-B9B0-C048E4140EE7}" srcOrd="2" destOrd="0" parTransId="{EC52FC3C-0E32-4081-8F62-ED09A50DE789}" sibTransId="{8D0C0FDD-5F31-4B01-BADA-A7B34B3D8EC2}"/>
    <dgm:cxn modelId="{F7430106-82B6-4CB0-9FC0-BAD9A7B840B6}" type="presOf" srcId="{D64CCA09-1690-4983-AF4C-ABACF78C58FA}" destId="{8CC24B07-6820-4CD4-A919-6108C87051B4}" srcOrd="0" destOrd="0" presId="urn:microsoft.com/office/officeart/2005/8/layout/vProcess5"/>
    <dgm:cxn modelId="{5E436A89-94DB-4655-98BB-BA66CE98B6A7}" srcId="{62E87D0E-6E73-4C32-9F06-EC9770CB5510}" destId="{20D18416-5F5C-4408-B6E7-EA79BB7AE028}" srcOrd="0" destOrd="0" parTransId="{9107E635-9064-4601-A982-EE89D9D416CB}" sibTransId="{D64CCA09-1690-4983-AF4C-ABACF78C58FA}"/>
    <dgm:cxn modelId="{83144776-924B-4EEB-A773-29D1963DDF54}" type="presOf" srcId="{4AD79058-C09C-4D6B-A98C-925AEE9409D3}" destId="{C0E009A2-C8B5-4475-8B76-444EC253F93F}" srcOrd="0" destOrd="0" presId="urn:microsoft.com/office/officeart/2005/8/layout/vProcess5"/>
    <dgm:cxn modelId="{E58D74F8-8184-4B5F-A525-FFEDFBA40848}" type="presOf" srcId="{4AD79058-C09C-4D6B-A98C-925AEE9409D3}" destId="{AD42F84D-EC14-495E-901B-BF88BA4E4909}" srcOrd="1" destOrd="0" presId="urn:microsoft.com/office/officeart/2005/8/layout/vProcess5"/>
    <dgm:cxn modelId="{B9C4C265-2C31-4DB7-8EB7-85E579D64EC6}" srcId="{62E87D0E-6E73-4C32-9F06-EC9770CB5510}" destId="{4AD79058-C09C-4D6B-A98C-925AEE9409D3}" srcOrd="3" destOrd="0" parTransId="{EED4270F-5509-4FDD-A106-776D11BF4C4C}" sibTransId="{2945B77E-1FFB-4D69-BF91-A48DA338C9EB}"/>
    <dgm:cxn modelId="{B44C0562-EC3C-4803-860D-A6A943CF5264}" type="presOf" srcId="{9AA32E92-0B58-41EB-95C2-026D2E5A5BF5}" destId="{D645BA3E-C9AE-4758-94D6-5A4FFDBECA06}" srcOrd="0" destOrd="0" presId="urn:microsoft.com/office/officeart/2005/8/layout/vProcess5"/>
    <dgm:cxn modelId="{90EDCEE6-E65F-400B-AF35-F110700FBCE6}" type="presOf" srcId="{8D0C0FDD-5F31-4B01-BADA-A7B34B3D8EC2}" destId="{9498E657-062D-44BF-AB51-9EEFA686B23A}" srcOrd="0" destOrd="0" presId="urn:microsoft.com/office/officeart/2005/8/layout/vProcess5"/>
    <dgm:cxn modelId="{21437701-AFCC-4030-B67D-95D2C98BC4F9}" type="presOf" srcId="{2945B77E-1FFB-4D69-BF91-A48DA338C9EB}" destId="{17E2160D-F3BD-44EA-A1EB-98346E26CAB4}" srcOrd="0" destOrd="0" presId="urn:microsoft.com/office/officeart/2005/8/layout/vProcess5"/>
    <dgm:cxn modelId="{93D28AFE-9CF3-4D54-996E-CB40C9B041D8}" type="presOf" srcId="{20D18416-5F5C-4408-B6E7-EA79BB7AE028}" destId="{E877A079-EE38-40C0-B929-31B0E715171B}" srcOrd="0" destOrd="0" presId="urn:microsoft.com/office/officeart/2005/8/layout/vProcess5"/>
    <dgm:cxn modelId="{7125A94F-9109-4F77-8DFA-43178C522698}" type="presParOf" srcId="{EAC88B87-56EA-4DBC-867A-8BCEFB3AB69C}" destId="{251189D8-610F-4734-8F57-DDE17ECE4046}" srcOrd="0" destOrd="0" presId="urn:microsoft.com/office/officeart/2005/8/layout/vProcess5"/>
    <dgm:cxn modelId="{708C5897-82FA-47A0-A0F9-53673FE809F4}" type="presParOf" srcId="{EAC88B87-56EA-4DBC-867A-8BCEFB3AB69C}" destId="{E877A079-EE38-40C0-B929-31B0E715171B}" srcOrd="1" destOrd="0" presId="urn:microsoft.com/office/officeart/2005/8/layout/vProcess5"/>
    <dgm:cxn modelId="{4F80470A-F64A-4322-8932-06B357D09844}" type="presParOf" srcId="{EAC88B87-56EA-4DBC-867A-8BCEFB3AB69C}" destId="{6E8FFB55-66DC-4017-A944-D019F2049EDF}" srcOrd="2" destOrd="0" presId="urn:microsoft.com/office/officeart/2005/8/layout/vProcess5"/>
    <dgm:cxn modelId="{174B8DAF-6AC8-4165-9F90-83E53D4ED4C9}" type="presParOf" srcId="{EAC88B87-56EA-4DBC-867A-8BCEFB3AB69C}" destId="{5AEC070B-1566-4B47-80C9-752FAB4CB7E1}" srcOrd="3" destOrd="0" presId="urn:microsoft.com/office/officeart/2005/8/layout/vProcess5"/>
    <dgm:cxn modelId="{6ED93715-E745-44BD-A5E0-441DDE94329B}" type="presParOf" srcId="{EAC88B87-56EA-4DBC-867A-8BCEFB3AB69C}" destId="{C0E009A2-C8B5-4475-8B76-444EC253F93F}" srcOrd="4" destOrd="0" presId="urn:microsoft.com/office/officeart/2005/8/layout/vProcess5"/>
    <dgm:cxn modelId="{45CA2C1F-4FA3-4BB7-ABBA-1E953ED0B4FB}" type="presParOf" srcId="{EAC88B87-56EA-4DBC-867A-8BCEFB3AB69C}" destId="{D645BA3E-C9AE-4758-94D6-5A4FFDBECA06}" srcOrd="5" destOrd="0" presId="urn:microsoft.com/office/officeart/2005/8/layout/vProcess5"/>
    <dgm:cxn modelId="{4A019389-E5BD-42C2-A13D-9E25C0923CA5}" type="presParOf" srcId="{EAC88B87-56EA-4DBC-867A-8BCEFB3AB69C}" destId="{8CC24B07-6820-4CD4-A919-6108C87051B4}" srcOrd="6" destOrd="0" presId="urn:microsoft.com/office/officeart/2005/8/layout/vProcess5"/>
    <dgm:cxn modelId="{C99239BF-F61F-4FEB-8F13-3B800464668E}" type="presParOf" srcId="{EAC88B87-56EA-4DBC-867A-8BCEFB3AB69C}" destId="{B9271E31-0D4B-4F50-B4C3-E73B95A9FF2C}" srcOrd="7" destOrd="0" presId="urn:microsoft.com/office/officeart/2005/8/layout/vProcess5"/>
    <dgm:cxn modelId="{499AE509-B36C-429D-9C06-681F8D9569BC}" type="presParOf" srcId="{EAC88B87-56EA-4DBC-867A-8BCEFB3AB69C}" destId="{9498E657-062D-44BF-AB51-9EEFA686B23A}" srcOrd="8" destOrd="0" presId="urn:microsoft.com/office/officeart/2005/8/layout/vProcess5"/>
    <dgm:cxn modelId="{21893325-6533-4A8A-9EE4-20E818E5AB1B}" type="presParOf" srcId="{EAC88B87-56EA-4DBC-867A-8BCEFB3AB69C}" destId="{17E2160D-F3BD-44EA-A1EB-98346E26CAB4}" srcOrd="9" destOrd="0" presId="urn:microsoft.com/office/officeart/2005/8/layout/vProcess5"/>
    <dgm:cxn modelId="{F6536D90-AF7A-4444-9AB9-9E5E96FF7683}" type="presParOf" srcId="{EAC88B87-56EA-4DBC-867A-8BCEFB3AB69C}" destId="{5A739C85-DE0C-497F-B340-456108F6C151}" srcOrd="10" destOrd="0" presId="urn:microsoft.com/office/officeart/2005/8/layout/vProcess5"/>
    <dgm:cxn modelId="{38147D0F-6745-49BC-8AEA-758BADCEEA4A}" type="presParOf" srcId="{EAC88B87-56EA-4DBC-867A-8BCEFB3AB69C}" destId="{9B9AC7E2-349D-4FE1-B5CA-D9EC95115993}" srcOrd="11" destOrd="0" presId="urn:microsoft.com/office/officeart/2005/8/layout/vProcess5"/>
    <dgm:cxn modelId="{DC84023E-717D-4135-B326-E346F1D79747}" type="presParOf" srcId="{EAC88B87-56EA-4DBC-867A-8BCEFB3AB69C}" destId="{FCFCE622-14C0-4F67-B7BB-BFC349199040}" srcOrd="12" destOrd="0" presId="urn:microsoft.com/office/officeart/2005/8/layout/vProcess5"/>
    <dgm:cxn modelId="{8EEC62CD-F2B4-49E3-A63E-2372964AAAE2}" type="presParOf" srcId="{EAC88B87-56EA-4DBC-867A-8BCEFB3AB69C}" destId="{AD42F84D-EC14-495E-901B-BF88BA4E4909}" srcOrd="13" destOrd="0" presId="urn:microsoft.com/office/officeart/2005/8/layout/vProcess5"/>
    <dgm:cxn modelId="{048D924C-FDCB-41D2-9F1C-2CC986B5EA32}" type="presParOf" srcId="{EAC88B87-56EA-4DBC-867A-8BCEFB3AB69C}" destId="{DFE8DBD6-7ABB-47BA-A817-ACA673681B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D5D60-9CC4-49D5-869A-0DD93328927B}" type="doc">
      <dgm:prSet loTypeId="urn:microsoft.com/office/officeart/2005/8/layout/chevron1" loCatId="process" qsTypeId="urn:microsoft.com/office/officeart/2005/8/quickstyle/simple5" qsCatId="simple" csTypeId="urn:microsoft.com/office/officeart/2005/8/colors/colorful4" csCatId="colorful" phldr="1"/>
      <dgm:spPr/>
    </dgm:pt>
    <dgm:pt modelId="{D5FD69B2-6267-4932-8F1A-29DF7B649BC9}">
      <dgm:prSet phldrT="[Tekst]" custT="1"/>
      <dgm:spPr/>
      <dgm:t>
        <a:bodyPr/>
        <a:lstStyle/>
        <a:p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Current</a:t>
          </a:r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updates</a:t>
          </a:r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 of Real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Estate</a:t>
          </a:r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Cadastre</a:t>
          </a:r>
          <a:endParaRPr lang="pl-PL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9BFF9AF4-391D-41FD-9F3C-27BA4B6F780D}" type="parTrans" cxnId="{B9DC16B6-96B2-4842-BEFB-972B1F912F04}">
      <dgm:prSet/>
      <dgm:spPr/>
      <dgm:t>
        <a:bodyPr/>
        <a:lstStyle/>
        <a:p>
          <a:endParaRPr lang="pl-PL"/>
        </a:p>
      </dgm:t>
    </dgm:pt>
    <dgm:pt modelId="{36654443-EB26-4AB8-856E-56A8BAFDBABE}" type="sibTrans" cxnId="{B9DC16B6-96B2-4842-BEFB-972B1F912F04}">
      <dgm:prSet/>
      <dgm:spPr/>
      <dgm:t>
        <a:bodyPr/>
        <a:lstStyle/>
        <a:p>
          <a:endParaRPr lang="pl-PL"/>
        </a:p>
      </dgm:t>
    </dgm:pt>
    <dgm:pt modelId="{64105992-1BEB-4D57-86E6-F9FCD3F5EB62}">
      <dgm:prSet phldrT="[Tekst]" custT="1"/>
      <dgm:spPr/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New data in Real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Estate</a:t>
          </a:r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Cadastre</a:t>
          </a:r>
          <a:endParaRPr lang="pl-PL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BE805D33-EF2F-4599-B2E5-7B1A3FC4EACC}" type="parTrans" cxnId="{F64E9CD6-3237-48AD-8C45-086CEE7AC1D0}">
      <dgm:prSet/>
      <dgm:spPr/>
      <dgm:t>
        <a:bodyPr/>
        <a:lstStyle/>
        <a:p>
          <a:endParaRPr lang="pl-PL"/>
        </a:p>
      </dgm:t>
    </dgm:pt>
    <dgm:pt modelId="{534EF95C-5E10-4696-A54C-969CF26AC840}" type="sibTrans" cxnId="{F64E9CD6-3237-48AD-8C45-086CEE7AC1D0}">
      <dgm:prSet/>
      <dgm:spPr/>
      <dgm:t>
        <a:bodyPr/>
        <a:lstStyle/>
        <a:p>
          <a:endParaRPr lang="pl-PL"/>
        </a:p>
      </dgm:t>
    </dgm:pt>
    <dgm:pt modelId="{215D946B-ED08-4524-BCDC-AA9EB5075073}">
      <dgm:prSet phldrT="[Tekst]" custT="1"/>
      <dgm:spPr/>
      <dgm:t>
        <a:bodyPr/>
        <a:lstStyle/>
        <a:p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Modified</a:t>
          </a:r>
          <a:r>
            <a:rPr lang="pl-PL" sz="2000" b="1" dirty="0" smtClean="0">
              <a:solidFill>
                <a:schemeClr val="bg1"/>
              </a:solidFill>
              <a:latin typeface="Calibri" pitchFamily="34" charset="0"/>
            </a:rPr>
            <a:t> data in Central </a:t>
          </a:r>
          <a:r>
            <a:rPr lang="pl-PL" sz="2000" b="1" dirty="0" err="1" smtClean="0">
              <a:solidFill>
                <a:schemeClr val="bg1"/>
              </a:solidFill>
              <a:latin typeface="Calibri" pitchFamily="34" charset="0"/>
            </a:rPr>
            <a:t>Repository</a:t>
          </a:r>
          <a:endParaRPr lang="pl-PL" sz="2000" b="1" dirty="0">
            <a:solidFill>
              <a:schemeClr val="bg1"/>
            </a:solidFill>
            <a:latin typeface="Calibri" pitchFamily="34" charset="0"/>
          </a:endParaRPr>
        </a:p>
      </dgm:t>
    </dgm:pt>
    <dgm:pt modelId="{AC2BEA6B-D914-431B-81C9-3C864227D8F5}" type="parTrans" cxnId="{88019AC6-F0E9-4C76-82AA-17AE7F2A3B70}">
      <dgm:prSet/>
      <dgm:spPr/>
      <dgm:t>
        <a:bodyPr/>
        <a:lstStyle/>
        <a:p>
          <a:endParaRPr lang="pl-PL"/>
        </a:p>
      </dgm:t>
    </dgm:pt>
    <dgm:pt modelId="{0219E3BB-0618-48B6-AC1C-C9A46F7EC86A}" type="sibTrans" cxnId="{88019AC6-F0E9-4C76-82AA-17AE7F2A3B70}">
      <dgm:prSet/>
      <dgm:spPr/>
      <dgm:t>
        <a:bodyPr/>
        <a:lstStyle/>
        <a:p>
          <a:endParaRPr lang="pl-PL"/>
        </a:p>
      </dgm:t>
    </dgm:pt>
    <dgm:pt modelId="{C0601603-9CDE-4822-8DCE-123CEED91291}" type="pres">
      <dgm:prSet presAssocID="{6AFD5D60-9CC4-49D5-869A-0DD93328927B}" presName="Name0" presStyleCnt="0">
        <dgm:presLayoutVars>
          <dgm:dir/>
          <dgm:animLvl val="lvl"/>
          <dgm:resizeHandles val="exact"/>
        </dgm:presLayoutVars>
      </dgm:prSet>
      <dgm:spPr/>
    </dgm:pt>
    <dgm:pt modelId="{F07EE0F5-FF76-43D9-BC45-3E4FAA293DCF}" type="pres">
      <dgm:prSet presAssocID="{D5FD69B2-6267-4932-8F1A-29DF7B649BC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CE58BC-499C-47A8-82B0-4EDB5C9E125A}" type="pres">
      <dgm:prSet presAssocID="{36654443-EB26-4AB8-856E-56A8BAFDBABE}" presName="parTxOnlySpace" presStyleCnt="0"/>
      <dgm:spPr/>
    </dgm:pt>
    <dgm:pt modelId="{9CA9ED05-D19C-4D68-8107-A1AA86FDE2C3}" type="pres">
      <dgm:prSet presAssocID="{64105992-1BEB-4D57-86E6-F9FCD3F5EB6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5EFDC5-BAAF-4249-9DB8-F0D53003173D}" type="pres">
      <dgm:prSet presAssocID="{534EF95C-5E10-4696-A54C-969CF26AC840}" presName="parTxOnlySpace" presStyleCnt="0"/>
      <dgm:spPr/>
    </dgm:pt>
    <dgm:pt modelId="{0E65BC93-165A-4A24-B892-44B403172F59}" type="pres">
      <dgm:prSet presAssocID="{215D946B-ED08-4524-BCDC-AA9EB5075073}" presName="parTxOnly" presStyleLbl="node1" presStyleIdx="2" presStyleCnt="3" custLinFactNeighborY="3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90F9EC-0A6A-483D-8B65-A164790E614C}" type="presOf" srcId="{6AFD5D60-9CC4-49D5-869A-0DD93328927B}" destId="{C0601603-9CDE-4822-8DCE-123CEED91291}" srcOrd="0" destOrd="0" presId="urn:microsoft.com/office/officeart/2005/8/layout/chevron1"/>
    <dgm:cxn modelId="{96BF9BA3-3AD9-4D22-93B2-B63433036619}" type="presOf" srcId="{D5FD69B2-6267-4932-8F1A-29DF7B649BC9}" destId="{F07EE0F5-FF76-43D9-BC45-3E4FAA293DCF}" srcOrd="0" destOrd="0" presId="urn:microsoft.com/office/officeart/2005/8/layout/chevron1"/>
    <dgm:cxn modelId="{F64E9CD6-3237-48AD-8C45-086CEE7AC1D0}" srcId="{6AFD5D60-9CC4-49D5-869A-0DD93328927B}" destId="{64105992-1BEB-4D57-86E6-F9FCD3F5EB62}" srcOrd="1" destOrd="0" parTransId="{BE805D33-EF2F-4599-B2E5-7B1A3FC4EACC}" sibTransId="{534EF95C-5E10-4696-A54C-969CF26AC840}"/>
    <dgm:cxn modelId="{3FA8907B-BF48-4A68-B546-FD6F51133876}" type="presOf" srcId="{215D946B-ED08-4524-BCDC-AA9EB5075073}" destId="{0E65BC93-165A-4A24-B892-44B403172F59}" srcOrd="0" destOrd="0" presId="urn:microsoft.com/office/officeart/2005/8/layout/chevron1"/>
    <dgm:cxn modelId="{B9DC16B6-96B2-4842-BEFB-972B1F912F04}" srcId="{6AFD5D60-9CC4-49D5-869A-0DD93328927B}" destId="{D5FD69B2-6267-4932-8F1A-29DF7B649BC9}" srcOrd="0" destOrd="0" parTransId="{9BFF9AF4-391D-41FD-9F3C-27BA4B6F780D}" sibTransId="{36654443-EB26-4AB8-856E-56A8BAFDBABE}"/>
    <dgm:cxn modelId="{E5630C11-492F-4D77-8C85-87EE4A69EF84}" type="presOf" srcId="{64105992-1BEB-4D57-86E6-F9FCD3F5EB62}" destId="{9CA9ED05-D19C-4D68-8107-A1AA86FDE2C3}" srcOrd="0" destOrd="0" presId="urn:microsoft.com/office/officeart/2005/8/layout/chevron1"/>
    <dgm:cxn modelId="{88019AC6-F0E9-4C76-82AA-17AE7F2A3B70}" srcId="{6AFD5D60-9CC4-49D5-869A-0DD93328927B}" destId="{215D946B-ED08-4524-BCDC-AA9EB5075073}" srcOrd="2" destOrd="0" parTransId="{AC2BEA6B-D914-431B-81C9-3C864227D8F5}" sibTransId="{0219E3BB-0618-48B6-AC1C-C9A46F7EC86A}"/>
    <dgm:cxn modelId="{BFD5AAEC-3ED0-43CA-B5EC-B2E90FC1629D}" type="presParOf" srcId="{C0601603-9CDE-4822-8DCE-123CEED91291}" destId="{F07EE0F5-FF76-43D9-BC45-3E4FAA293DCF}" srcOrd="0" destOrd="0" presId="urn:microsoft.com/office/officeart/2005/8/layout/chevron1"/>
    <dgm:cxn modelId="{C2D3AFE9-B9C9-42A6-B919-5BC2E4085F2A}" type="presParOf" srcId="{C0601603-9CDE-4822-8DCE-123CEED91291}" destId="{DDCE58BC-499C-47A8-82B0-4EDB5C9E125A}" srcOrd="1" destOrd="0" presId="urn:microsoft.com/office/officeart/2005/8/layout/chevron1"/>
    <dgm:cxn modelId="{C1DA3C87-0EC4-4799-8C64-FA8EA7AD6384}" type="presParOf" srcId="{C0601603-9CDE-4822-8DCE-123CEED91291}" destId="{9CA9ED05-D19C-4D68-8107-A1AA86FDE2C3}" srcOrd="2" destOrd="0" presId="urn:microsoft.com/office/officeart/2005/8/layout/chevron1"/>
    <dgm:cxn modelId="{C16D21CB-51B8-407E-9BFE-C79ECF9D2688}" type="presParOf" srcId="{C0601603-9CDE-4822-8DCE-123CEED91291}" destId="{4A5EFDC5-BAAF-4249-9DB8-F0D53003173D}" srcOrd="3" destOrd="0" presId="urn:microsoft.com/office/officeart/2005/8/layout/chevron1"/>
    <dgm:cxn modelId="{5EE573CE-553F-403D-8C59-B1F7AD311E2D}" type="presParOf" srcId="{C0601603-9CDE-4822-8DCE-123CEED91291}" destId="{0E65BC93-165A-4A24-B892-44B403172F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D4F3C-393F-4025-9766-383034BC7607}" type="doc">
      <dgm:prSet loTypeId="urn:microsoft.com/office/officeart/2005/8/layout/radial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2E6CE33-4FBF-442A-AB92-667ACA3E9865}">
      <dgm:prSet phldrT="[Tekst]" custT="1"/>
      <dgm:spPr>
        <a:solidFill>
          <a:schemeClr val="accent4">
            <a:hueOff val="-744128"/>
            <a:satOff val="4483"/>
            <a:lumOff val="359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bg1"/>
              </a:solidFill>
              <a:latin typeface="Calibri" pitchFamily="34" charset="0"/>
            </a:rPr>
            <a:t>QUALITY MODEL</a:t>
          </a:r>
        </a:p>
      </dgm:t>
    </dgm:pt>
    <dgm:pt modelId="{5E5CC042-7B61-4050-A794-74B9C8000D66}" type="parTrans" cxnId="{1B8C6E07-82BD-423B-9A66-065973F9A897}">
      <dgm:prSet/>
      <dgm:spPr/>
      <dgm:t>
        <a:bodyPr/>
        <a:lstStyle/>
        <a:p>
          <a:endParaRPr lang="pl-PL"/>
        </a:p>
      </dgm:t>
    </dgm:pt>
    <dgm:pt modelId="{D1EBABF5-ACDD-4913-AD5A-78A3030A49C3}" type="sibTrans" cxnId="{1B8C6E07-82BD-423B-9A66-065973F9A897}">
      <dgm:prSet/>
      <dgm:spPr/>
      <dgm:t>
        <a:bodyPr/>
        <a:lstStyle/>
        <a:p>
          <a:endParaRPr lang="pl-PL"/>
        </a:p>
      </dgm:t>
    </dgm:pt>
    <dgm:pt modelId="{8FDD9487-2434-47D7-8DC6-6C962FE0C413}">
      <dgm:prSet phldrT="[Tekst]"/>
      <dgm:spPr>
        <a:gradFill rotWithShape="0">
          <a:gsLst>
            <a:gs pos="0">
              <a:schemeClr val="accent4">
                <a:hueOff val="-744128"/>
                <a:satOff val="4483"/>
                <a:lumOff val="359"/>
                <a:shade val="51000"/>
                <a:satMod val="130000"/>
              </a:schemeClr>
            </a:gs>
            <a:gs pos="80000">
              <a:schemeClr val="accent4">
                <a:alpha val="50000"/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  <a:latin typeface="Calibri" pitchFamily="34" charset="0"/>
            </a:rPr>
            <a:t>TEMPORAL QUALITY</a:t>
          </a:r>
          <a:endParaRPr lang="pl-PL" b="1" dirty="0">
            <a:solidFill>
              <a:schemeClr val="bg1"/>
            </a:solidFill>
            <a:latin typeface="Calibri" pitchFamily="34" charset="0"/>
          </a:endParaRPr>
        </a:p>
      </dgm:t>
    </dgm:pt>
    <dgm:pt modelId="{8C14F315-433D-4F9A-A170-F4D1C1ABF7A9}" type="parTrans" cxnId="{C101552A-2CCD-4D0B-8396-7029E15A149A}">
      <dgm:prSet/>
      <dgm:spPr/>
      <dgm:t>
        <a:bodyPr/>
        <a:lstStyle/>
        <a:p>
          <a:endParaRPr lang="pl-PL"/>
        </a:p>
      </dgm:t>
    </dgm:pt>
    <dgm:pt modelId="{F369D684-415C-4F51-8757-58C4DB7D5E39}" type="sibTrans" cxnId="{C101552A-2CCD-4D0B-8396-7029E15A149A}">
      <dgm:prSet/>
      <dgm:spPr/>
      <dgm:t>
        <a:bodyPr/>
        <a:lstStyle/>
        <a:p>
          <a:endParaRPr lang="pl-PL"/>
        </a:p>
      </dgm:t>
    </dgm:pt>
    <dgm:pt modelId="{80971813-0332-4313-9EBD-6D3573B8A607}">
      <dgm:prSet phldrT="[Tekst]"/>
      <dgm:spPr>
        <a:gradFill rotWithShape="0">
          <a:gsLst>
            <a:gs pos="0">
              <a:schemeClr val="accent4">
                <a:hueOff val="-3720641"/>
                <a:satOff val="22416"/>
                <a:lumOff val="1797"/>
                <a:shade val="51000"/>
                <a:satMod val="130000"/>
              </a:schemeClr>
            </a:gs>
            <a:gs pos="80000">
              <a:schemeClr val="accent4">
                <a:alpha val="50000"/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  <a:latin typeface="Calibri" pitchFamily="34" charset="0"/>
            </a:rPr>
            <a:t>LOGICAL CONSISTENCY</a:t>
          </a:r>
          <a:endParaRPr lang="pl-PL" b="1" dirty="0">
            <a:solidFill>
              <a:schemeClr val="bg1"/>
            </a:solidFill>
            <a:latin typeface="Calibri" pitchFamily="34" charset="0"/>
          </a:endParaRPr>
        </a:p>
      </dgm:t>
    </dgm:pt>
    <dgm:pt modelId="{11B0A2EF-D3A3-4CE7-9553-E0E8C557D45B}" type="parTrans" cxnId="{BACA1A69-AC71-4A40-A06A-56F0631E3B3B}">
      <dgm:prSet/>
      <dgm:spPr/>
      <dgm:t>
        <a:bodyPr/>
        <a:lstStyle/>
        <a:p>
          <a:endParaRPr lang="pl-PL"/>
        </a:p>
      </dgm:t>
    </dgm:pt>
    <dgm:pt modelId="{23878242-07D8-4EF0-9E8E-D37BEFE414BC}" type="sibTrans" cxnId="{BACA1A69-AC71-4A40-A06A-56F0631E3B3B}">
      <dgm:prSet/>
      <dgm:spPr/>
      <dgm:t>
        <a:bodyPr/>
        <a:lstStyle/>
        <a:p>
          <a:endParaRPr lang="pl-PL"/>
        </a:p>
      </dgm:t>
    </dgm:pt>
    <dgm:pt modelId="{93F3F410-035B-4451-BEAB-F9C12668A2B2}">
      <dgm:prSet phldrT="[Tekst]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  <a:latin typeface="Calibri" pitchFamily="34" charset="0"/>
            </a:rPr>
            <a:t>POSITIONAL ACCURACY</a:t>
          </a:r>
          <a:endParaRPr lang="pl-PL" b="1" dirty="0">
            <a:solidFill>
              <a:schemeClr val="bg1"/>
            </a:solidFill>
            <a:latin typeface="Calibri" pitchFamily="34" charset="0"/>
          </a:endParaRPr>
        </a:p>
      </dgm:t>
    </dgm:pt>
    <dgm:pt modelId="{1F778F5E-EDCD-4C47-8CC9-B73AA35506FC}" type="parTrans" cxnId="{6F65BB82-74B4-458F-A864-B2DEAAFCA4CB}">
      <dgm:prSet/>
      <dgm:spPr/>
      <dgm:t>
        <a:bodyPr/>
        <a:lstStyle/>
        <a:p>
          <a:endParaRPr lang="pl-PL"/>
        </a:p>
      </dgm:t>
    </dgm:pt>
    <dgm:pt modelId="{1B4E6855-08B6-49F8-8BCE-8C952EFA050D}" type="sibTrans" cxnId="{6F65BB82-74B4-458F-A864-B2DEAAFCA4CB}">
      <dgm:prSet/>
      <dgm:spPr/>
      <dgm:t>
        <a:bodyPr/>
        <a:lstStyle/>
        <a:p>
          <a:endParaRPr lang="pl-PL"/>
        </a:p>
      </dgm:t>
    </dgm:pt>
    <dgm:pt modelId="{75B1EF61-BB91-412F-98F7-A4D20D8CB8F9}">
      <dgm:prSet/>
      <dgm:spPr>
        <a:gradFill rotWithShape="0">
          <a:gsLst>
            <a:gs pos="0">
              <a:schemeClr val="accent4">
                <a:hueOff val="-2232385"/>
                <a:satOff val="13449"/>
                <a:lumOff val="1078"/>
                <a:shade val="51000"/>
                <a:satMod val="130000"/>
              </a:schemeClr>
            </a:gs>
            <a:gs pos="80000">
              <a:schemeClr val="accent4">
                <a:alpha val="50000"/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  <a:latin typeface="Calibri" pitchFamily="34" charset="0"/>
            </a:rPr>
            <a:t>THEMATIC ACCURACY</a:t>
          </a:r>
          <a:endParaRPr lang="pl-PL" b="1" dirty="0">
            <a:solidFill>
              <a:schemeClr val="bg1"/>
            </a:solidFill>
            <a:latin typeface="Calibri" pitchFamily="34" charset="0"/>
          </a:endParaRPr>
        </a:p>
      </dgm:t>
    </dgm:pt>
    <dgm:pt modelId="{87B674E5-B5D6-4616-97D9-C2837670645F}" type="parTrans" cxnId="{25A62B79-D69F-4195-BF70-350AA09853C6}">
      <dgm:prSet/>
      <dgm:spPr/>
      <dgm:t>
        <a:bodyPr/>
        <a:lstStyle/>
        <a:p>
          <a:endParaRPr lang="pl-PL"/>
        </a:p>
      </dgm:t>
    </dgm:pt>
    <dgm:pt modelId="{0FCD52AB-EE05-45D1-B033-5680D491AE38}" type="sibTrans" cxnId="{25A62B79-D69F-4195-BF70-350AA09853C6}">
      <dgm:prSet/>
      <dgm:spPr/>
      <dgm:t>
        <a:bodyPr/>
        <a:lstStyle/>
        <a:p>
          <a:endParaRPr lang="pl-PL"/>
        </a:p>
      </dgm:t>
    </dgm:pt>
    <dgm:pt modelId="{9B5D9530-9F9D-4745-AB5A-234B0F8FD6A1}">
      <dgm:prSet/>
      <dgm:spPr>
        <a:gradFill rotWithShape="0">
          <a:gsLst>
            <a:gs pos="0">
              <a:schemeClr val="accent4">
                <a:hueOff val="-1488257"/>
                <a:satOff val="8966"/>
                <a:lumOff val="719"/>
                <a:shade val="51000"/>
                <a:satMod val="130000"/>
              </a:schemeClr>
            </a:gs>
            <a:gs pos="80000">
              <a:schemeClr val="accent4">
                <a:alpha val="50000"/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b="1" dirty="0" smtClean="0">
              <a:solidFill>
                <a:schemeClr val="bg1"/>
              </a:solidFill>
              <a:latin typeface="Calibri" pitchFamily="34" charset="0"/>
            </a:rPr>
            <a:t>USABILITY ELEMENT</a:t>
          </a:r>
          <a:endParaRPr lang="pl-PL" b="1" dirty="0">
            <a:solidFill>
              <a:schemeClr val="bg1"/>
            </a:solidFill>
            <a:latin typeface="Calibri" pitchFamily="34" charset="0"/>
          </a:endParaRPr>
        </a:p>
      </dgm:t>
    </dgm:pt>
    <dgm:pt modelId="{03E91A45-E9F7-4A15-BD67-48DB4FC0E5ED}" type="parTrans" cxnId="{062C187C-558A-44D4-AE36-D722D3B618AF}">
      <dgm:prSet/>
      <dgm:spPr/>
      <dgm:t>
        <a:bodyPr/>
        <a:lstStyle/>
        <a:p>
          <a:endParaRPr lang="pl-PL"/>
        </a:p>
      </dgm:t>
    </dgm:pt>
    <dgm:pt modelId="{D88A4085-00F4-4188-BF60-4FB557FF4913}" type="sibTrans" cxnId="{062C187C-558A-44D4-AE36-D722D3B618AF}">
      <dgm:prSet/>
      <dgm:spPr/>
      <dgm:t>
        <a:bodyPr/>
        <a:lstStyle/>
        <a:p>
          <a:endParaRPr lang="pl-PL"/>
        </a:p>
      </dgm:t>
    </dgm:pt>
    <dgm:pt modelId="{CC00EF36-441C-4AB8-9EE3-1F31040B3B4A}">
      <dgm:prSet custT="1"/>
      <dgm:spPr>
        <a:gradFill rotWithShape="0">
          <a:gsLst>
            <a:gs pos="0">
              <a:schemeClr val="accent4">
                <a:hueOff val="-2976513"/>
                <a:satOff val="17933"/>
                <a:lumOff val="1437"/>
                <a:shade val="51000"/>
                <a:satMod val="130000"/>
              </a:schemeClr>
            </a:gs>
            <a:gs pos="80000">
              <a:schemeClr val="accent4">
                <a:alpha val="50000"/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  <a:latin typeface="Calibri" pitchFamily="34" charset="0"/>
            </a:rPr>
            <a:t>COMPLETENESS</a:t>
          </a:r>
          <a:endParaRPr lang="pl-PL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1DE5AE8B-DC39-40FD-8FAA-31F8B4D5A1DD}" type="parTrans" cxnId="{48F7638C-4CB5-446D-A2DF-0C6E36E50920}">
      <dgm:prSet/>
      <dgm:spPr/>
      <dgm:t>
        <a:bodyPr/>
        <a:lstStyle/>
        <a:p>
          <a:endParaRPr lang="pl-PL"/>
        </a:p>
      </dgm:t>
    </dgm:pt>
    <dgm:pt modelId="{B69651F1-76B9-41C5-A612-DE8FE54C93AD}" type="sibTrans" cxnId="{48F7638C-4CB5-446D-A2DF-0C6E36E50920}">
      <dgm:prSet/>
      <dgm:spPr/>
      <dgm:t>
        <a:bodyPr/>
        <a:lstStyle/>
        <a:p>
          <a:endParaRPr lang="pl-PL"/>
        </a:p>
      </dgm:t>
    </dgm:pt>
    <dgm:pt modelId="{02C59A8D-78D1-47A4-944C-5EE51C797510}" type="pres">
      <dgm:prSet presAssocID="{252D4F3C-393F-4025-9766-383034BC760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E30379-D78B-4C2C-A91F-33E767622B65}" type="pres">
      <dgm:prSet presAssocID="{252D4F3C-393F-4025-9766-383034BC7607}" presName="radial" presStyleCnt="0">
        <dgm:presLayoutVars>
          <dgm:animLvl val="ctr"/>
        </dgm:presLayoutVars>
      </dgm:prSet>
      <dgm:spPr/>
    </dgm:pt>
    <dgm:pt modelId="{960C5DCB-E6C5-4EA2-A287-C605A40C6496}" type="pres">
      <dgm:prSet presAssocID="{A2E6CE33-4FBF-442A-AB92-667ACA3E9865}" presName="centerShape" presStyleLbl="vennNode1" presStyleIdx="0" presStyleCnt="7"/>
      <dgm:spPr/>
      <dgm:t>
        <a:bodyPr/>
        <a:lstStyle/>
        <a:p>
          <a:endParaRPr lang="pl-PL"/>
        </a:p>
      </dgm:t>
    </dgm:pt>
    <dgm:pt modelId="{51911B2B-D20D-4FB9-9BC8-BF3921FC49C1}" type="pres">
      <dgm:prSet presAssocID="{8FDD9487-2434-47D7-8DC6-6C962FE0C41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5A7E87-167C-4520-8B40-02C8F4C6030A}" type="pres">
      <dgm:prSet presAssocID="{9B5D9530-9F9D-4745-AB5A-234B0F8FD6A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6CB0E6-EB35-43F9-8B6E-1AA60E570A59}" type="pres">
      <dgm:prSet presAssocID="{75B1EF61-BB91-412F-98F7-A4D20D8CB8F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F7937E-B0DB-4569-B669-B1C7AA5C13F8}" type="pres">
      <dgm:prSet presAssocID="{CC00EF36-441C-4AB8-9EE3-1F31040B3B4A}" presName="node" presStyleLbl="vennNode1" presStyleIdx="4" presStyleCnt="7" custScaleX="1143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2AE593-E263-4FDF-90AD-8A52FD8A38D4}" type="pres">
      <dgm:prSet presAssocID="{80971813-0332-4313-9EBD-6D3573B8A60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334612-4E89-4F69-9B42-4CF2802B4AEE}" type="pres">
      <dgm:prSet presAssocID="{93F3F410-035B-4451-BEAB-F9C12668A2B2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F4E40E9-F96E-4962-A6D6-64A35C02C7EA}" type="presOf" srcId="{75B1EF61-BB91-412F-98F7-A4D20D8CB8F9}" destId="{8B6CB0E6-EB35-43F9-8B6E-1AA60E570A59}" srcOrd="0" destOrd="0" presId="urn:microsoft.com/office/officeart/2005/8/layout/radial3"/>
    <dgm:cxn modelId="{94D5DC81-1A01-4999-BCFF-CFFD82416619}" type="presOf" srcId="{93F3F410-035B-4451-BEAB-F9C12668A2B2}" destId="{B3334612-4E89-4F69-9B42-4CF2802B4AEE}" srcOrd="0" destOrd="0" presId="urn:microsoft.com/office/officeart/2005/8/layout/radial3"/>
    <dgm:cxn modelId="{1B8C6E07-82BD-423B-9A66-065973F9A897}" srcId="{252D4F3C-393F-4025-9766-383034BC7607}" destId="{A2E6CE33-4FBF-442A-AB92-667ACA3E9865}" srcOrd="0" destOrd="0" parTransId="{5E5CC042-7B61-4050-A794-74B9C8000D66}" sibTransId="{D1EBABF5-ACDD-4913-AD5A-78A3030A49C3}"/>
    <dgm:cxn modelId="{56259C51-73DB-4EB0-8C55-CD27565C06E5}" type="presOf" srcId="{80971813-0332-4313-9EBD-6D3573B8A607}" destId="{2B2AE593-E263-4FDF-90AD-8A52FD8A38D4}" srcOrd="0" destOrd="0" presId="urn:microsoft.com/office/officeart/2005/8/layout/radial3"/>
    <dgm:cxn modelId="{6F65BB82-74B4-458F-A864-B2DEAAFCA4CB}" srcId="{A2E6CE33-4FBF-442A-AB92-667ACA3E9865}" destId="{93F3F410-035B-4451-BEAB-F9C12668A2B2}" srcOrd="5" destOrd="0" parTransId="{1F778F5E-EDCD-4C47-8CC9-B73AA35506FC}" sibTransId="{1B4E6855-08B6-49F8-8BCE-8C952EFA050D}"/>
    <dgm:cxn modelId="{C101552A-2CCD-4D0B-8396-7029E15A149A}" srcId="{A2E6CE33-4FBF-442A-AB92-667ACA3E9865}" destId="{8FDD9487-2434-47D7-8DC6-6C962FE0C413}" srcOrd="0" destOrd="0" parTransId="{8C14F315-433D-4F9A-A170-F4D1C1ABF7A9}" sibTransId="{F369D684-415C-4F51-8757-58C4DB7D5E39}"/>
    <dgm:cxn modelId="{48F7638C-4CB5-446D-A2DF-0C6E36E50920}" srcId="{A2E6CE33-4FBF-442A-AB92-667ACA3E9865}" destId="{CC00EF36-441C-4AB8-9EE3-1F31040B3B4A}" srcOrd="3" destOrd="0" parTransId="{1DE5AE8B-DC39-40FD-8FAA-31F8B4D5A1DD}" sibTransId="{B69651F1-76B9-41C5-A612-DE8FE54C93AD}"/>
    <dgm:cxn modelId="{FFBCE6A8-46D1-456E-9B0F-BB8499146CCE}" type="presOf" srcId="{CC00EF36-441C-4AB8-9EE3-1F31040B3B4A}" destId="{31F7937E-B0DB-4569-B669-B1C7AA5C13F8}" srcOrd="0" destOrd="0" presId="urn:microsoft.com/office/officeart/2005/8/layout/radial3"/>
    <dgm:cxn modelId="{74BCBDE0-8139-48DF-9C80-8AA0224B5C8F}" type="presOf" srcId="{8FDD9487-2434-47D7-8DC6-6C962FE0C413}" destId="{51911B2B-D20D-4FB9-9BC8-BF3921FC49C1}" srcOrd="0" destOrd="0" presId="urn:microsoft.com/office/officeart/2005/8/layout/radial3"/>
    <dgm:cxn modelId="{25A62B79-D69F-4195-BF70-350AA09853C6}" srcId="{A2E6CE33-4FBF-442A-AB92-667ACA3E9865}" destId="{75B1EF61-BB91-412F-98F7-A4D20D8CB8F9}" srcOrd="2" destOrd="0" parTransId="{87B674E5-B5D6-4616-97D9-C2837670645F}" sibTransId="{0FCD52AB-EE05-45D1-B033-5680D491AE38}"/>
    <dgm:cxn modelId="{BACA1A69-AC71-4A40-A06A-56F0631E3B3B}" srcId="{A2E6CE33-4FBF-442A-AB92-667ACA3E9865}" destId="{80971813-0332-4313-9EBD-6D3573B8A607}" srcOrd="4" destOrd="0" parTransId="{11B0A2EF-D3A3-4CE7-9553-E0E8C557D45B}" sibTransId="{23878242-07D8-4EF0-9E8E-D37BEFE414BC}"/>
    <dgm:cxn modelId="{4E62A822-07ED-453F-806B-8C09DDF35DCE}" type="presOf" srcId="{A2E6CE33-4FBF-442A-AB92-667ACA3E9865}" destId="{960C5DCB-E6C5-4EA2-A287-C605A40C6496}" srcOrd="0" destOrd="0" presId="urn:microsoft.com/office/officeart/2005/8/layout/radial3"/>
    <dgm:cxn modelId="{F9377B6D-EDCB-4635-9F5B-30CD676E3905}" type="presOf" srcId="{252D4F3C-393F-4025-9766-383034BC7607}" destId="{02C59A8D-78D1-47A4-944C-5EE51C797510}" srcOrd="0" destOrd="0" presId="urn:microsoft.com/office/officeart/2005/8/layout/radial3"/>
    <dgm:cxn modelId="{8B82471F-548A-429E-BA4E-C59DDFADCB16}" type="presOf" srcId="{9B5D9530-9F9D-4745-AB5A-234B0F8FD6A1}" destId="{E65A7E87-167C-4520-8B40-02C8F4C6030A}" srcOrd="0" destOrd="0" presId="urn:microsoft.com/office/officeart/2005/8/layout/radial3"/>
    <dgm:cxn modelId="{062C187C-558A-44D4-AE36-D722D3B618AF}" srcId="{A2E6CE33-4FBF-442A-AB92-667ACA3E9865}" destId="{9B5D9530-9F9D-4745-AB5A-234B0F8FD6A1}" srcOrd="1" destOrd="0" parTransId="{03E91A45-E9F7-4A15-BD67-48DB4FC0E5ED}" sibTransId="{D88A4085-00F4-4188-BF60-4FB557FF4913}"/>
    <dgm:cxn modelId="{3BED6993-DFEE-4E32-8C95-0FB669C6C678}" type="presParOf" srcId="{02C59A8D-78D1-47A4-944C-5EE51C797510}" destId="{61E30379-D78B-4C2C-A91F-33E767622B65}" srcOrd="0" destOrd="0" presId="urn:microsoft.com/office/officeart/2005/8/layout/radial3"/>
    <dgm:cxn modelId="{5EBBE300-8F06-4B20-9E2F-C4B054FCCBAB}" type="presParOf" srcId="{61E30379-D78B-4C2C-A91F-33E767622B65}" destId="{960C5DCB-E6C5-4EA2-A287-C605A40C6496}" srcOrd="0" destOrd="0" presId="urn:microsoft.com/office/officeart/2005/8/layout/radial3"/>
    <dgm:cxn modelId="{DBDACFD0-B884-4842-8E4A-92F94AFC59E0}" type="presParOf" srcId="{61E30379-D78B-4C2C-A91F-33E767622B65}" destId="{51911B2B-D20D-4FB9-9BC8-BF3921FC49C1}" srcOrd="1" destOrd="0" presId="urn:microsoft.com/office/officeart/2005/8/layout/radial3"/>
    <dgm:cxn modelId="{4B2659C9-F4F7-4F21-AB37-98508BCDEFB5}" type="presParOf" srcId="{61E30379-D78B-4C2C-A91F-33E767622B65}" destId="{E65A7E87-167C-4520-8B40-02C8F4C6030A}" srcOrd="2" destOrd="0" presId="urn:microsoft.com/office/officeart/2005/8/layout/radial3"/>
    <dgm:cxn modelId="{14D6EDB1-7772-4F92-99CF-9E55ACEB3FCC}" type="presParOf" srcId="{61E30379-D78B-4C2C-A91F-33E767622B65}" destId="{8B6CB0E6-EB35-43F9-8B6E-1AA60E570A59}" srcOrd="3" destOrd="0" presId="urn:microsoft.com/office/officeart/2005/8/layout/radial3"/>
    <dgm:cxn modelId="{1C58D0E2-0ECF-43E5-A477-D448ADE853CE}" type="presParOf" srcId="{61E30379-D78B-4C2C-A91F-33E767622B65}" destId="{31F7937E-B0DB-4569-B669-B1C7AA5C13F8}" srcOrd="4" destOrd="0" presId="urn:microsoft.com/office/officeart/2005/8/layout/radial3"/>
    <dgm:cxn modelId="{14E536D0-CD14-4B1F-A911-F76A103D6314}" type="presParOf" srcId="{61E30379-D78B-4C2C-A91F-33E767622B65}" destId="{2B2AE593-E263-4FDF-90AD-8A52FD8A38D4}" srcOrd="5" destOrd="0" presId="urn:microsoft.com/office/officeart/2005/8/layout/radial3"/>
    <dgm:cxn modelId="{A7EB78BD-2715-4937-9B60-3E832D2B8DDE}" type="presParOf" srcId="{61E30379-D78B-4C2C-A91F-33E767622B65}" destId="{B3334612-4E89-4F69-9B42-4CF2802B4AE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93269-496C-46E3-89A7-E80DFE31F34A}" type="doc">
      <dgm:prSet loTypeId="urn:microsoft.com/office/officeart/2005/8/layout/gear1" loCatId="process" qsTypeId="urn:microsoft.com/office/officeart/2005/8/quickstyle/simple5" qsCatId="simple" csTypeId="urn:microsoft.com/office/officeart/2005/8/colors/colorful4" csCatId="colorful" phldr="1"/>
      <dgm:spPr/>
    </dgm:pt>
    <dgm:pt modelId="{C1FA68C4-6AA8-4CD7-AF2B-9B8307130D15}">
      <dgm:prSet phldrT="[Tekst]" custT="1"/>
      <dgm:spPr/>
      <dgm:t>
        <a:bodyPr/>
        <a:lstStyle/>
        <a:p>
          <a:r>
            <a:rPr lang="pl-PL" sz="2100" b="1" smtClean="0">
              <a:latin typeface="Calibri" pitchFamily="34" charset="0"/>
            </a:rPr>
            <a:t>Objects</a:t>
          </a:r>
          <a:endParaRPr lang="pl-PL" sz="2100" b="1" dirty="0">
            <a:latin typeface="Calibri" pitchFamily="34" charset="0"/>
          </a:endParaRPr>
        </a:p>
      </dgm:t>
    </dgm:pt>
    <dgm:pt modelId="{EEA6708C-F374-4227-ADBF-21A6FB778BAF}" type="parTrans" cxnId="{6F5225E2-4D0B-495C-B409-0F374FA425C5}">
      <dgm:prSet/>
      <dgm:spPr/>
      <dgm:t>
        <a:bodyPr/>
        <a:lstStyle/>
        <a:p>
          <a:endParaRPr lang="pl-PL"/>
        </a:p>
      </dgm:t>
    </dgm:pt>
    <dgm:pt modelId="{7EC96158-FD8E-46FB-A259-0EE44ABC0812}" type="sibTrans" cxnId="{6F5225E2-4D0B-495C-B409-0F374FA425C5}">
      <dgm:prSet/>
      <dgm:spPr/>
      <dgm:t>
        <a:bodyPr/>
        <a:lstStyle/>
        <a:p>
          <a:endParaRPr lang="pl-PL"/>
        </a:p>
      </dgm:t>
    </dgm:pt>
    <dgm:pt modelId="{29D5C03C-9E0D-4694-B008-0870B0EDF275}">
      <dgm:prSet phldrT="[Tekst]" custT="1"/>
      <dgm:spPr/>
      <dgm:t>
        <a:bodyPr/>
        <a:lstStyle/>
        <a:p>
          <a:r>
            <a:rPr lang="pl-PL" sz="2000" b="1" smtClean="0">
              <a:latin typeface="Calibri" pitchFamily="34" charset="0"/>
            </a:rPr>
            <a:t>Attributes</a:t>
          </a:r>
          <a:endParaRPr lang="pl-PL" sz="2000" b="1" dirty="0">
            <a:latin typeface="Calibri" pitchFamily="34" charset="0"/>
          </a:endParaRPr>
        </a:p>
      </dgm:t>
    </dgm:pt>
    <dgm:pt modelId="{FCCB8C88-42C7-404A-AA6D-E29CF6F5A27D}" type="parTrans" cxnId="{DC1E65E9-45C4-4E21-A649-3D7A0ED5AA6E}">
      <dgm:prSet/>
      <dgm:spPr/>
      <dgm:t>
        <a:bodyPr/>
        <a:lstStyle/>
        <a:p>
          <a:endParaRPr lang="pl-PL"/>
        </a:p>
      </dgm:t>
    </dgm:pt>
    <dgm:pt modelId="{B39B76F9-75F8-470A-A2E8-A70396595E1F}" type="sibTrans" cxnId="{DC1E65E9-45C4-4E21-A649-3D7A0ED5AA6E}">
      <dgm:prSet/>
      <dgm:spPr/>
      <dgm:t>
        <a:bodyPr/>
        <a:lstStyle/>
        <a:p>
          <a:endParaRPr lang="pl-PL"/>
        </a:p>
      </dgm:t>
    </dgm:pt>
    <dgm:pt modelId="{8302EF68-0F98-4995-B483-8107227760EF}">
      <dgm:prSet phldrT="[Tekst]" custT="1"/>
      <dgm:spPr/>
      <dgm:t>
        <a:bodyPr/>
        <a:lstStyle/>
        <a:p>
          <a:r>
            <a:rPr lang="pl-PL" sz="2000" b="1" smtClean="0">
              <a:latin typeface="Calibri" pitchFamily="34" charset="0"/>
            </a:rPr>
            <a:t>Relations</a:t>
          </a:r>
          <a:endParaRPr lang="pl-PL" sz="2000" b="1" dirty="0">
            <a:latin typeface="Calibri" pitchFamily="34" charset="0"/>
          </a:endParaRPr>
        </a:p>
      </dgm:t>
    </dgm:pt>
    <dgm:pt modelId="{7C7A9667-165B-4712-BEAC-9F206A7B632F}" type="parTrans" cxnId="{EA05359D-DAA5-4FC6-BD9C-E5F65B9277E3}">
      <dgm:prSet/>
      <dgm:spPr/>
      <dgm:t>
        <a:bodyPr/>
        <a:lstStyle/>
        <a:p>
          <a:endParaRPr lang="pl-PL"/>
        </a:p>
      </dgm:t>
    </dgm:pt>
    <dgm:pt modelId="{8B203AC4-43FA-485E-B5C1-1BB97CA5DF12}" type="sibTrans" cxnId="{EA05359D-DAA5-4FC6-BD9C-E5F65B9277E3}">
      <dgm:prSet/>
      <dgm:spPr/>
      <dgm:t>
        <a:bodyPr/>
        <a:lstStyle/>
        <a:p>
          <a:endParaRPr lang="pl-PL"/>
        </a:p>
      </dgm:t>
    </dgm:pt>
    <dgm:pt modelId="{B2065BF4-D027-4C6A-B755-A22558D793B8}" type="pres">
      <dgm:prSet presAssocID="{03493269-496C-46E3-89A7-E80DFE31F3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973EAF-0DD8-4EDF-9B53-891E195719D1}" type="pres">
      <dgm:prSet presAssocID="{C1FA68C4-6AA8-4CD7-AF2B-9B8307130D15}" presName="gear1" presStyleLbl="node1" presStyleIdx="0" presStyleCnt="3" custLinFactNeighborX="2797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D190E-2BB9-4ABC-B263-C842DC36CC1B}" type="pres">
      <dgm:prSet presAssocID="{C1FA68C4-6AA8-4CD7-AF2B-9B8307130D15}" presName="gear1srcNode" presStyleLbl="node1" presStyleIdx="0" presStyleCnt="3"/>
      <dgm:spPr/>
      <dgm:t>
        <a:bodyPr/>
        <a:lstStyle/>
        <a:p>
          <a:endParaRPr lang="pl-PL"/>
        </a:p>
      </dgm:t>
    </dgm:pt>
    <dgm:pt modelId="{439E15BF-28A9-49D0-A086-291025AF21C8}" type="pres">
      <dgm:prSet presAssocID="{C1FA68C4-6AA8-4CD7-AF2B-9B8307130D15}" presName="gear1dstNode" presStyleLbl="node1" presStyleIdx="0" presStyleCnt="3"/>
      <dgm:spPr/>
      <dgm:t>
        <a:bodyPr/>
        <a:lstStyle/>
        <a:p>
          <a:endParaRPr lang="pl-PL"/>
        </a:p>
      </dgm:t>
    </dgm:pt>
    <dgm:pt modelId="{5A7D2224-FA1C-4719-9053-E32327F5491E}" type="pres">
      <dgm:prSet presAssocID="{29D5C03C-9E0D-4694-B008-0870B0EDF275}" presName="gear2" presStyleLbl="node1" presStyleIdx="1" presStyleCnt="3" custScaleX="118846" custScaleY="11692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6F6111-E0A9-4582-A70D-D7F840863C98}" type="pres">
      <dgm:prSet presAssocID="{29D5C03C-9E0D-4694-B008-0870B0EDF275}" presName="gear2srcNode" presStyleLbl="node1" presStyleIdx="1" presStyleCnt="3"/>
      <dgm:spPr/>
      <dgm:t>
        <a:bodyPr/>
        <a:lstStyle/>
        <a:p>
          <a:endParaRPr lang="pl-PL"/>
        </a:p>
      </dgm:t>
    </dgm:pt>
    <dgm:pt modelId="{3B7BD3C1-296A-4747-9F8F-D96BF526AACE}" type="pres">
      <dgm:prSet presAssocID="{29D5C03C-9E0D-4694-B008-0870B0EDF275}" presName="gear2dstNode" presStyleLbl="node1" presStyleIdx="1" presStyleCnt="3"/>
      <dgm:spPr/>
      <dgm:t>
        <a:bodyPr/>
        <a:lstStyle/>
        <a:p>
          <a:endParaRPr lang="pl-PL"/>
        </a:p>
      </dgm:t>
    </dgm:pt>
    <dgm:pt modelId="{5C1DA686-BBBA-4EBD-A37A-716F04AC54DC}" type="pres">
      <dgm:prSet presAssocID="{8302EF68-0F98-4995-B483-8107227760EF}" presName="gear3" presStyleLbl="node1" presStyleIdx="2" presStyleCnt="3"/>
      <dgm:spPr/>
      <dgm:t>
        <a:bodyPr/>
        <a:lstStyle/>
        <a:p>
          <a:endParaRPr lang="pl-PL"/>
        </a:p>
      </dgm:t>
    </dgm:pt>
    <dgm:pt modelId="{090189CC-1C89-4D09-B0EA-2EE52DD23DEA}" type="pres">
      <dgm:prSet presAssocID="{8302EF68-0F98-4995-B483-8107227760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F3055E-32A0-42E0-A644-376AD03A6125}" type="pres">
      <dgm:prSet presAssocID="{8302EF68-0F98-4995-B483-8107227760EF}" presName="gear3srcNode" presStyleLbl="node1" presStyleIdx="2" presStyleCnt="3"/>
      <dgm:spPr/>
      <dgm:t>
        <a:bodyPr/>
        <a:lstStyle/>
        <a:p>
          <a:endParaRPr lang="pl-PL"/>
        </a:p>
      </dgm:t>
    </dgm:pt>
    <dgm:pt modelId="{510007B3-607C-47AD-B4A0-082A329CEF39}" type="pres">
      <dgm:prSet presAssocID="{8302EF68-0F98-4995-B483-8107227760EF}" presName="gear3dstNode" presStyleLbl="node1" presStyleIdx="2" presStyleCnt="3"/>
      <dgm:spPr/>
      <dgm:t>
        <a:bodyPr/>
        <a:lstStyle/>
        <a:p>
          <a:endParaRPr lang="pl-PL"/>
        </a:p>
      </dgm:t>
    </dgm:pt>
    <dgm:pt modelId="{256F967C-D40D-4D5C-8546-0730237A677B}" type="pres">
      <dgm:prSet presAssocID="{7EC96158-FD8E-46FB-A259-0EE44ABC0812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08D535A2-D309-4C28-BF01-FB8786FE57C5}" type="pres">
      <dgm:prSet presAssocID="{B39B76F9-75F8-470A-A2E8-A70396595E1F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627B53EC-97E4-4AFB-A913-3AE263DDF279}" type="pres">
      <dgm:prSet presAssocID="{8B203AC4-43FA-485E-B5C1-1BB97CA5DF12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EA05359D-DAA5-4FC6-BD9C-E5F65B9277E3}" srcId="{03493269-496C-46E3-89A7-E80DFE31F34A}" destId="{8302EF68-0F98-4995-B483-8107227760EF}" srcOrd="2" destOrd="0" parTransId="{7C7A9667-165B-4712-BEAC-9F206A7B632F}" sibTransId="{8B203AC4-43FA-485E-B5C1-1BB97CA5DF12}"/>
    <dgm:cxn modelId="{20B7CD9B-D7B5-48C7-A64C-F5A49A854A48}" type="presOf" srcId="{03493269-496C-46E3-89A7-E80DFE31F34A}" destId="{B2065BF4-D027-4C6A-B755-A22558D793B8}" srcOrd="0" destOrd="0" presId="urn:microsoft.com/office/officeart/2005/8/layout/gear1"/>
    <dgm:cxn modelId="{B7CBB98B-24AE-4DDC-9965-BDF368DE9A79}" type="presOf" srcId="{8B203AC4-43FA-485E-B5C1-1BB97CA5DF12}" destId="{627B53EC-97E4-4AFB-A913-3AE263DDF279}" srcOrd="0" destOrd="0" presId="urn:microsoft.com/office/officeart/2005/8/layout/gear1"/>
    <dgm:cxn modelId="{6F5225E2-4D0B-495C-B409-0F374FA425C5}" srcId="{03493269-496C-46E3-89A7-E80DFE31F34A}" destId="{C1FA68C4-6AA8-4CD7-AF2B-9B8307130D15}" srcOrd="0" destOrd="0" parTransId="{EEA6708C-F374-4227-ADBF-21A6FB778BAF}" sibTransId="{7EC96158-FD8E-46FB-A259-0EE44ABC0812}"/>
    <dgm:cxn modelId="{3F0D15AC-ACBE-498E-9DEF-40755DBC8FA8}" type="presOf" srcId="{29D5C03C-9E0D-4694-B008-0870B0EDF275}" destId="{3B7BD3C1-296A-4747-9F8F-D96BF526AACE}" srcOrd="2" destOrd="0" presId="urn:microsoft.com/office/officeart/2005/8/layout/gear1"/>
    <dgm:cxn modelId="{490DC6B1-DDDC-47D3-AD64-ECD0EE861CF2}" type="presOf" srcId="{C1FA68C4-6AA8-4CD7-AF2B-9B8307130D15}" destId="{B9DD190E-2BB9-4ABC-B263-C842DC36CC1B}" srcOrd="1" destOrd="0" presId="urn:microsoft.com/office/officeart/2005/8/layout/gear1"/>
    <dgm:cxn modelId="{4F6EAD02-22A5-4662-8C88-AD5F779BF4E8}" type="presOf" srcId="{8302EF68-0F98-4995-B483-8107227760EF}" destId="{090189CC-1C89-4D09-B0EA-2EE52DD23DEA}" srcOrd="1" destOrd="0" presId="urn:microsoft.com/office/officeart/2005/8/layout/gear1"/>
    <dgm:cxn modelId="{14D33F6F-3568-42CA-99BF-EB5DB16519FA}" type="presOf" srcId="{C1FA68C4-6AA8-4CD7-AF2B-9B8307130D15}" destId="{8F973EAF-0DD8-4EDF-9B53-891E195719D1}" srcOrd="0" destOrd="0" presId="urn:microsoft.com/office/officeart/2005/8/layout/gear1"/>
    <dgm:cxn modelId="{DC1E65E9-45C4-4E21-A649-3D7A0ED5AA6E}" srcId="{03493269-496C-46E3-89A7-E80DFE31F34A}" destId="{29D5C03C-9E0D-4694-B008-0870B0EDF275}" srcOrd="1" destOrd="0" parTransId="{FCCB8C88-42C7-404A-AA6D-E29CF6F5A27D}" sibTransId="{B39B76F9-75F8-470A-A2E8-A70396595E1F}"/>
    <dgm:cxn modelId="{E5CE86E3-BB34-4735-8F62-512162C93E4C}" type="presOf" srcId="{7EC96158-FD8E-46FB-A259-0EE44ABC0812}" destId="{256F967C-D40D-4D5C-8546-0730237A677B}" srcOrd="0" destOrd="0" presId="urn:microsoft.com/office/officeart/2005/8/layout/gear1"/>
    <dgm:cxn modelId="{E229EA4C-DD02-412F-9297-76392E26BBD5}" type="presOf" srcId="{B39B76F9-75F8-470A-A2E8-A70396595E1F}" destId="{08D535A2-D309-4C28-BF01-FB8786FE57C5}" srcOrd="0" destOrd="0" presId="urn:microsoft.com/office/officeart/2005/8/layout/gear1"/>
    <dgm:cxn modelId="{7DAAC28C-0CF2-448A-BA8E-C8663291DB69}" type="presOf" srcId="{29D5C03C-9E0D-4694-B008-0870B0EDF275}" destId="{BD6F6111-E0A9-4582-A70D-D7F840863C98}" srcOrd="1" destOrd="0" presId="urn:microsoft.com/office/officeart/2005/8/layout/gear1"/>
    <dgm:cxn modelId="{7C9141C0-6296-4679-A40C-C986D8B91D4A}" type="presOf" srcId="{C1FA68C4-6AA8-4CD7-AF2B-9B8307130D15}" destId="{439E15BF-28A9-49D0-A086-291025AF21C8}" srcOrd="2" destOrd="0" presId="urn:microsoft.com/office/officeart/2005/8/layout/gear1"/>
    <dgm:cxn modelId="{C8B7BBF7-B827-4952-AD89-2DD6C945AA22}" type="presOf" srcId="{29D5C03C-9E0D-4694-B008-0870B0EDF275}" destId="{5A7D2224-FA1C-4719-9053-E32327F5491E}" srcOrd="0" destOrd="0" presId="urn:microsoft.com/office/officeart/2005/8/layout/gear1"/>
    <dgm:cxn modelId="{92F81783-FAF7-4480-9CED-8D3AFC6C5890}" type="presOf" srcId="{8302EF68-0F98-4995-B483-8107227760EF}" destId="{5C1DA686-BBBA-4EBD-A37A-716F04AC54DC}" srcOrd="0" destOrd="0" presId="urn:microsoft.com/office/officeart/2005/8/layout/gear1"/>
    <dgm:cxn modelId="{32DD286C-0767-4E12-9E26-E3BF483E335F}" type="presOf" srcId="{8302EF68-0F98-4995-B483-8107227760EF}" destId="{11F3055E-32A0-42E0-A644-376AD03A6125}" srcOrd="2" destOrd="0" presId="urn:microsoft.com/office/officeart/2005/8/layout/gear1"/>
    <dgm:cxn modelId="{05AB1804-3CC7-40C7-9ECE-FE7B619B86CE}" type="presOf" srcId="{8302EF68-0F98-4995-B483-8107227760EF}" destId="{510007B3-607C-47AD-B4A0-082A329CEF39}" srcOrd="3" destOrd="0" presId="urn:microsoft.com/office/officeart/2005/8/layout/gear1"/>
    <dgm:cxn modelId="{87FB7E61-A98A-4CE3-8119-8140D4952517}" type="presParOf" srcId="{B2065BF4-D027-4C6A-B755-A22558D793B8}" destId="{8F973EAF-0DD8-4EDF-9B53-891E195719D1}" srcOrd="0" destOrd="0" presId="urn:microsoft.com/office/officeart/2005/8/layout/gear1"/>
    <dgm:cxn modelId="{319A8996-8F9F-41E3-8A35-0A3BE70DE39D}" type="presParOf" srcId="{B2065BF4-D027-4C6A-B755-A22558D793B8}" destId="{B9DD190E-2BB9-4ABC-B263-C842DC36CC1B}" srcOrd="1" destOrd="0" presId="urn:microsoft.com/office/officeart/2005/8/layout/gear1"/>
    <dgm:cxn modelId="{ACC094F8-650E-4B5E-8C12-D8375D0C2238}" type="presParOf" srcId="{B2065BF4-D027-4C6A-B755-A22558D793B8}" destId="{439E15BF-28A9-49D0-A086-291025AF21C8}" srcOrd="2" destOrd="0" presId="urn:microsoft.com/office/officeart/2005/8/layout/gear1"/>
    <dgm:cxn modelId="{BE05CDA8-D71E-47F1-BA22-D1B626367944}" type="presParOf" srcId="{B2065BF4-D027-4C6A-B755-A22558D793B8}" destId="{5A7D2224-FA1C-4719-9053-E32327F5491E}" srcOrd="3" destOrd="0" presId="urn:microsoft.com/office/officeart/2005/8/layout/gear1"/>
    <dgm:cxn modelId="{463B6FFA-FE5E-471C-9799-202977E7D81F}" type="presParOf" srcId="{B2065BF4-D027-4C6A-B755-A22558D793B8}" destId="{BD6F6111-E0A9-4582-A70D-D7F840863C98}" srcOrd="4" destOrd="0" presId="urn:microsoft.com/office/officeart/2005/8/layout/gear1"/>
    <dgm:cxn modelId="{83D1D21A-80B2-4826-84B7-21DD61BC4097}" type="presParOf" srcId="{B2065BF4-D027-4C6A-B755-A22558D793B8}" destId="{3B7BD3C1-296A-4747-9F8F-D96BF526AACE}" srcOrd="5" destOrd="0" presId="urn:microsoft.com/office/officeart/2005/8/layout/gear1"/>
    <dgm:cxn modelId="{FB944D31-7F77-43BE-B19A-CF48310FFBC8}" type="presParOf" srcId="{B2065BF4-D027-4C6A-B755-A22558D793B8}" destId="{5C1DA686-BBBA-4EBD-A37A-716F04AC54DC}" srcOrd="6" destOrd="0" presId="urn:microsoft.com/office/officeart/2005/8/layout/gear1"/>
    <dgm:cxn modelId="{12311F9A-A67B-4909-9FB0-7CDE092EDB32}" type="presParOf" srcId="{B2065BF4-D027-4C6A-B755-A22558D793B8}" destId="{090189CC-1C89-4D09-B0EA-2EE52DD23DEA}" srcOrd="7" destOrd="0" presId="urn:microsoft.com/office/officeart/2005/8/layout/gear1"/>
    <dgm:cxn modelId="{FD252703-F8F8-4C9E-AAE7-92DD011E6AF4}" type="presParOf" srcId="{B2065BF4-D027-4C6A-B755-A22558D793B8}" destId="{11F3055E-32A0-42E0-A644-376AD03A6125}" srcOrd="8" destOrd="0" presId="urn:microsoft.com/office/officeart/2005/8/layout/gear1"/>
    <dgm:cxn modelId="{C6250135-892D-4193-A8F7-6FFDFFAF22BB}" type="presParOf" srcId="{B2065BF4-D027-4C6A-B755-A22558D793B8}" destId="{510007B3-607C-47AD-B4A0-082A329CEF39}" srcOrd="9" destOrd="0" presId="urn:microsoft.com/office/officeart/2005/8/layout/gear1"/>
    <dgm:cxn modelId="{97E98257-843F-40EC-941D-6648EEC45C35}" type="presParOf" srcId="{B2065BF4-D027-4C6A-B755-A22558D793B8}" destId="{256F967C-D40D-4D5C-8546-0730237A677B}" srcOrd="10" destOrd="0" presId="urn:microsoft.com/office/officeart/2005/8/layout/gear1"/>
    <dgm:cxn modelId="{E000D1AB-46B9-4AA5-9703-94FB100F0A19}" type="presParOf" srcId="{B2065BF4-D027-4C6A-B755-A22558D793B8}" destId="{08D535A2-D309-4C28-BF01-FB8786FE57C5}" srcOrd="11" destOrd="0" presId="urn:microsoft.com/office/officeart/2005/8/layout/gear1"/>
    <dgm:cxn modelId="{0105CDED-4391-4A71-8A8D-98ED46ACC621}" type="presParOf" srcId="{B2065BF4-D027-4C6A-B755-A22558D793B8}" destId="{627B53EC-97E4-4AFB-A913-3AE263DDF2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89ADDD-4FE6-4A9E-91A6-5822668837DB}" type="doc">
      <dgm:prSet loTypeId="urn:microsoft.com/office/officeart/2005/8/layout/hierarchy4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6F3E1E1A-4420-4132-8C86-5D51A7A5BC1C}">
      <dgm:prSet phldrT="[Tekst]" custT="1"/>
      <dgm:spPr/>
      <dgm:t>
        <a:bodyPr/>
        <a:lstStyle/>
        <a:p>
          <a:r>
            <a:rPr lang="pl-PL" sz="1800" b="1" dirty="0" smtClean="0">
              <a:latin typeface="Calibri" pitchFamily="34" charset="0"/>
            </a:rPr>
            <a:t>Data </a:t>
          </a:r>
          <a:r>
            <a:rPr lang="pl-PL" sz="1800" b="1" dirty="0" err="1" smtClean="0">
              <a:latin typeface="Calibri" pitchFamily="34" charset="0"/>
            </a:rPr>
            <a:t>quality</a:t>
          </a:r>
          <a:r>
            <a:rPr lang="pl-PL" sz="1800" b="1" dirty="0" smtClean="0">
              <a:latin typeface="Calibri" pitchFamily="34" charset="0"/>
            </a:rPr>
            <a:t> </a:t>
          </a:r>
          <a:r>
            <a:rPr lang="pl-PL" sz="1800" b="1" dirty="0" err="1" smtClean="0">
              <a:latin typeface="Calibri" pitchFamily="34" charset="0"/>
            </a:rPr>
            <a:t>methods</a:t>
          </a:r>
          <a:r>
            <a:rPr lang="pl-PL" sz="1800" b="1" dirty="0" smtClean="0">
              <a:latin typeface="Calibri" pitchFamily="34" charset="0"/>
            </a:rPr>
            <a:t> (ISO 19157)</a:t>
          </a:r>
          <a:endParaRPr lang="pl-PL" sz="1800" b="1" dirty="0">
            <a:latin typeface="Calibri" pitchFamily="34" charset="0"/>
          </a:endParaRPr>
        </a:p>
      </dgm:t>
    </dgm:pt>
    <dgm:pt modelId="{1A70177D-E8BE-47A7-BEF8-818D578BC59D}" type="parTrans" cxnId="{302CC375-9AA7-4CA5-8D3B-DFB291AF66B6}">
      <dgm:prSet/>
      <dgm:spPr/>
      <dgm:t>
        <a:bodyPr/>
        <a:lstStyle/>
        <a:p>
          <a:endParaRPr lang="pl-PL"/>
        </a:p>
      </dgm:t>
    </dgm:pt>
    <dgm:pt modelId="{D837237B-9FB5-4663-8ED2-FD93A60A7F34}" type="sibTrans" cxnId="{302CC375-9AA7-4CA5-8D3B-DFB291AF66B6}">
      <dgm:prSet/>
      <dgm:spPr/>
      <dgm:t>
        <a:bodyPr/>
        <a:lstStyle/>
        <a:p>
          <a:endParaRPr lang="pl-PL"/>
        </a:p>
      </dgm:t>
    </dgm:pt>
    <dgm:pt modelId="{09D356E0-8BEC-462C-9A6C-2441655289DF}">
      <dgm:prSet phldrT="[Tekst]" custT="1"/>
      <dgm:spPr/>
      <dgm:t>
        <a:bodyPr/>
        <a:lstStyle/>
        <a:p>
          <a:r>
            <a:rPr lang="pl-PL" sz="1800" b="1" dirty="0" err="1" smtClean="0">
              <a:latin typeface="Calibri" pitchFamily="34" charset="0"/>
            </a:rPr>
            <a:t>direct</a:t>
          </a:r>
          <a:endParaRPr lang="pl-PL" sz="1800" b="1" dirty="0">
            <a:latin typeface="Calibri" pitchFamily="34" charset="0"/>
          </a:endParaRPr>
        </a:p>
      </dgm:t>
    </dgm:pt>
    <dgm:pt modelId="{18A190E8-ED18-4F7B-A96D-20CD6FCBA5A5}" type="parTrans" cxnId="{23954BB4-5F2D-46A7-9908-907C204F7018}">
      <dgm:prSet/>
      <dgm:spPr/>
      <dgm:t>
        <a:bodyPr/>
        <a:lstStyle/>
        <a:p>
          <a:endParaRPr lang="pl-PL"/>
        </a:p>
      </dgm:t>
    </dgm:pt>
    <dgm:pt modelId="{7506570B-53A8-4E2C-9A7E-86B808BB8D61}" type="sibTrans" cxnId="{23954BB4-5F2D-46A7-9908-907C204F7018}">
      <dgm:prSet/>
      <dgm:spPr/>
      <dgm:t>
        <a:bodyPr/>
        <a:lstStyle/>
        <a:p>
          <a:endParaRPr lang="pl-PL"/>
        </a:p>
      </dgm:t>
    </dgm:pt>
    <dgm:pt modelId="{691D6FCD-AAE6-43D8-9EC4-A15751D93ED6}">
      <dgm:prSet phldrT="[Tekst]" custT="1"/>
      <dgm:spPr/>
      <dgm:t>
        <a:bodyPr/>
        <a:lstStyle/>
        <a:p>
          <a:r>
            <a:rPr lang="pl-PL" sz="1800" b="1" dirty="0" err="1" smtClean="0">
              <a:latin typeface="Calibri" pitchFamily="34" charset="0"/>
            </a:rPr>
            <a:t>external</a:t>
          </a:r>
          <a:endParaRPr lang="pl-PL" sz="1800" b="1" dirty="0">
            <a:latin typeface="Calibri" pitchFamily="34" charset="0"/>
          </a:endParaRPr>
        </a:p>
      </dgm:t>
    </dgm:pt>
    <dgm:pt modelId="{4221FEC9-D372-4EA8-8F0D-7DA9D08F89BC}" type="parTrans" cxnId="{BA685790-3C16-48CB-A188-13D2B4779817}">
      <dgm:prSet/>
      <dgm:spPr/>
      <dgm:t>
        <a:bodyPr/>
        <a:lstStyle/>
        <a:p>
          <a:endParaRPr lang="pl-PL"/>
        </a:p>
      </dgm:t>
    </dgm:pt>
    <dgm:pt modelId="{41B92FBC-86E1-4D9B-AFA0-6BAC726D2ADF}" type="sibTrans" cxnId="{BA685790-3C16-48CB-A188-13D2B4779817}">
      <dgm:prSet/>
      <dgm:spPr/>
      <dgm:t>
        <a:bodyPr/>
        <a:lstStyle/>
        <a:p>
          <a:endParaRPr lang="pl-PL"/>
        </a:p>
      </dgm:t>
    </dgm:pt>
    <dgm:pt modelId="{5104C3E8-804B-4148-8A3F-7FDEAE8E7A42}">
      <dgm:prSet phldrT="[Tekst]" custT="1"/>
      <dgm:spPr/>
      <dgm:t>
        <a:bodyPr/>
        <a:lstStyle/>
        <a:p>
          <a:r>
            <a:rPr lang="pl-PL" sz="1800" b="1" dirty="0" err="1" smtClean="0">
              <a:latin typeface="Calibri" pitchFamily="34" charset="0"/>
            </a:rPr>
            <a:t>internal</a:t>
          </a:r>
          <a:endParaRPr lang="pl-PL" sz="1800" b="1" dirty="0">
            <a:latin typeface="Calibri" pitchFamily="34" charset="0"/>
          </a:endParaRPr>
        </a:p>
      </dgm:t>
    </dgm:pt>
    <dgm:pt modelId="{068DCF1B-D90A-4AB5-8384-0FFC47574D1C}" type="parTrans" cxnId="{4A28F782-5D5A-4A22-8977-E52B14DEC043}">
      <dgm:prSet/>
      <dgm:spPr/>
      <dgm:t>
        <a:bodyPr/>
        <a:lstStyle/>
        <a:p>
          <a:endParaRPr lang="pl-PL"/>
        </a:p>
      </dgm:t>
    </dgm:pt>
    <dgm:pt modelId="{0C5F52CF-596A-4A5B-B4B2-D1930EFAEB7B}" type="sibTrans" cxnId="{4A28F782-5D5A-4A22-8977-E52B14DEC043}">
      <dgm:prSet/>
      <dgm:spPr/>
      <dgm:t>
        <a:bodyPr/>
        <a:lstStyle/>
        <a:p>
          <a:endParaRPr lang="pl-PL"/>
        </a:p>
      </dgm:t>
    </dgm:pt>
    <dgm:pt modelId="{96B7CE7C-D327-453D-AF8A-E26057088E12}">
      <dgm:prSet phldrT="[Tekst]" custT="1"/>
      <dgm:spPr/>
      <dgm:t>
        <a:bodyPr/>
        <a:lstStyle/>
        <a:p>
          <a:r>
            <a:rPr lang="pl-PL" sz="1800" b="1" dirty="0" err="1" smtClean="0">
              <a:latin typeface="Calibri" pitchFamily="34" charset="0"/>
            </a:rPr>
            <a:t>indirect</a:t>
          </a:r>
          <a:endParaRPr lang="pl-PL" sz="1800" b="1" dirty="0">
            <a:latin typeface="Calibri" pitchFamily="34" charset="0"/>
          </a:endParaRPr>
        </a:p>
      </dgm:t>
    </dgm:pt>
    <dgm:pt modelId="{14B15D03-C394-4714-BEFF-720C7ECDE571}" type="parTrans" cxnId="{A7AF6423-C20F-4EE0-965A-221BD45935F9}">
      <dgm:prSet/>
      <dgm:spPr/>
      <dgm:t>
        <a:bodyPr/>
        <a:lstStyle/>
        <a:p>
          <a:endParaRPr lang="pl-PL"/>
        </a:p>
      </dgm:t>
    </dgm:pt>
    <dgm:pt modelId="{856E0A60-1D4C-4821-BD1C-42418E458C21}" type="sibTrans" cxnId="{A7AF6423-C20F-4EE0-965A-221BD45935F9}">
      <dgm:prSet/>
      <dgm:spPr/>
      <dgm:t>
        <a:bodyPr/>
        <a:lstStyle/>
        <a:p>
          <a:endParaRPr lang="pl-PL"/>
        </a:p>
      </dgm:t>
    </dgm:pt>
    <dgm:pt modelId="{E2F214B3-1D81-40C9-A307-4B42625AF50E}" type="pres">
      <dgm:prSet presAssocID="{9689ADDD-4FE6-4A9E-91A6-5822668837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38BFB29-D405-4FEA-8801-3E4563E0E3FD}" type="pres">
      <dgm:prSet presAssocID="{6F3E1E1A-4420-4132-8C86-5D51A7A5BC1C}" presName="vertOne" presStyleCnt="0"/>
      <dgm:spPr/>
    </dgm:pt>
    <dgm:pt modelId="{97AF149D-B312-44E3-9EE3-B7AC93C2C765}" type="pres">
      <dgm:prSet presAssocID="{6F3E1E1A-4420-4132-8C86-5D51A7A5BC1C}" presName="txOne" presStyleLbl="node0" presStyleIdx="0" presStyleCnt="1" custLinFactY="-215654" custLinFactNeighborX="3209" custLinFactNeighborY="-3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2F2A17E-1704-4B49-BFE9-3B8BC2FA72C0}" type="pres">
      <dgm:prSet presAssocID="{6F3E1E1A-4420-4132-8C86-5D51A7A5BC1C}" presName="parTransOne" presStyleCnt="0"/>
      <dgm:spPr/>
    </dgm:pt>
    <dgm:pt modelId="{070DF307-C015-4BC3-A262-5F2CB69DB8A6}" type="pres">
      <dgm:prSet presAssocID="{6F3E1E1A-4420-4132-8C86-5D51A7A5BC1C}" presName="horzOne" presStyleCnt="0"/>
      <dgm:spPr/>
    </dgm:pt>
    <dgm:pt modelId="{93DAF4C3-5349-4802-9904-BABAAF0789DC}" type="pres">
      <dgm:prSet presAssocID="{09D356E0-8BEC-462C-9A6C-2441655289DF}" presName="vertTwo" presStyleCnt="0"/>
      <dgm:spPr/>
    </dgm:pt>
    <dgm:pt modelId="{9D371A37-F7EB-449D-8885-DE6334744950}" type="pres">
      <dgm:prSet presAssocID="{09D356E0-8BEC-462C-9A6C-2441655289D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1A27916-7010-4CF8-BF8B-888CAA1BF985}" type="pres">
      <dgm:prSet presAssocID="{09D356E0-8BEC-462C-9A6C-2441655289DF}" presName="parTransTwo" presStyleCnt="0"/>
      <dgm:spPr/>
    </dgm:pt>
    <dgm:pt modelId="{CF005CA2-D88B-41D7-8684-EB26BE6D245F}" type="pres">
      <dgm:prSet presAssocID="{09D356E0-8BEC-462C-9A6C-2441655289DF}" presName="horzTwo" presStyleCnt="0"/>
      <dgm:spPr/>
    </dgm:pt>
    <dgm:pt modelId="{CB14AC6F-2E67-4016-BF83-47B55ECF7101}" type="pres">
      <dgm:prSet presAssocID="{691D6FCD-AAE6-43D8-9EC4-A15751D93ED6}" presName="vertThree" presStyleCnt="0"/>
      <dgm:spPr/>
    </dgm:pt>
    <dgm:pt modelId="{63ADA2B1-E493-46E9-97A9-BC0FFF566907}" type="pres">
      <dgm:prSet presAssocID="{691D6FCD-AAE6-43D8-9EC4-A15751D93ED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E4D740-07BE-4756-A473-51ADB53469B5}" type="pres">
      <dgm:prSet presAssocID="{691D6FCD-AAE6-43D8-9EC4-A15751D93ED6}" presName="horzThree" presStyleCnt="0"/>
      <dgm:spPr/>
    </dgm:pt>
    <dgm:pt modelId="{8D57DFF9-418E-452D-8F49-8174084C5420}" type="pres">
      <dgm:prSet presAssocID="{41B92FBC-86E1-4D9B-AFA0-6BAC726D2ADF}" presName="sibSpaceThree" presStyleCnt="0"/>
      <dgm:spPr/>
    </dgm:pt>
    <dgm:pt modelId="{DD6278C4-308F-466F-9BE2-98E00568F376}" type="pres">
      <dgm:prSet presAssocID="{5104C3E8-804B-4148-8A3F-7FDEAE8E7A42}" presName="vertThree" presStyleCnt="0"/>
      <dgm:spPr/>
    </dgm:pt>
    <dgm:pt modelId="{F21C3CBF-EBDD-41D5-BB28-E398DECF0C0D}" type="pres">
      <dgm:prSet presAssocID="{5104C3E8-804B-4148-8A3F-7FDEAE8E7A4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9A57FC4-B010-40D9-86CE-52F11A2BC783}" type="pres">
      <dgm:prSet presAssocID="{5104C3E8-804B-4148-8A3F-7FDEAE8E7A42}" presName="horzThree" presStyleCnt="0"/>
      <dgm:spPr/>
    </dgm:pt>
    <dgm:pt modelId="{5684C991-E1BF-4FB8-BC18-490F1B640A0C}" type="pres">
      <dgm:prSet presAssocID="{7506570B-53A8-4E2C-9A7E-86B808BB8D61}" presName="sibSpaceTwo" presStyleCnt="0"/>
      <dgm:spPr/>
    </dgm:pt>
    <dgm:pt modelId="{9E86BF85-A59D-4EE3-9618-A9C55AEB2B92}" type="pres">
      <dgm:prSet presAssocID="{96B7CE7C-D327-453D-AF8A-E26057088E12}" presName="vertTwo" presStyleCnt="0"/>
      <dgm:spPr/>
    </dgm:pt>
    <dgm:pt modelId="{54A5466C-9DB0-4F91-81DD-59DA9FCB3628}" type="pres">
      <dgm:prSet presAssocID="{96B7CE7C-D327-453D-AF8A-E26057088E1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C5EDCA9-7DC9-4994-8498-A8AECFB5BD73}" type="pres">
      <dgm:prSet presAssocID="{96B7CE7C-D327-453D-AF8A-E26057088E12}" presName="horzTwo" presStyleCnt="0"/>
      <dgm:spPr/>
    </dgm:pt>
  </dgm:ptLst>
  <dgm:cxnLst>
    <dgm:cxn modelId="{19A5C743-7D04-41C6-AA4E-9CDB2ED39BBF}" type="presOf" srcId="{6F3E1E1A-4420-4132-8C86-5D51A7A5BC1C}" destId="{97AF149D-B312-44E3-9EE3-B7AC93C2C765}" srcOrd="0" destOrd="0" presId="urn:microsoft.com/office/officeart/2005/8/layout/hierarchy4"/>
    <dgm:cxn modelId="{2892B003-5EC5-4F43-840F-1E2CDCEB63C0}" type="presOf" srcId="{9689ADDD-4FE6-4A9E-91A6-5822668837DB}" destId="{E2F214B3-1D81-40C9-A307-4B42625AF50E}" srcOrd="0" destOrd="0" presId="urn:microsoft.com/office/officeart/2005/8/layout/hierarchy4"/>
    <dgm:cxn modelId="{23954BB4-5F2D-46A7-9908-907C204F7018}" srcId="{6F3E1E1A-4420-4132-8C86-5D51A7A5BC1C}" destId="{09D356E0-8BEC-462C-9A6C-2441655289DF}" srcOrd="0" destOrd="0" parTransId="{18A190E8-ED18-4F7B-A96D-20CD6FCBA5A5}" sibTransId="{7506570B-53A8-4E2C-9A7E-86B808BB8D61}"/>
    <dgm:cxn modelId="{FB059C7A-14C1-4B08-AF7A-E2874A8F5A44}" type="presOf" srcId="{96B7CE7C-D327-453D-AF8A-E26057088E12}" destId="{54A5466C-9DB0-4F91-81DD-59DA9FCB3628}" srcOrd="0" destOrd="0" presId="urn:microsoft.com/office/officeart/2005/8/layout/hierarchy4"/>
    <dgm:cxn modelId="{A7AF6423-C20F-4EE0-965A-221BD45935F9}" srcId="{6F3E1E1A-4420-4132-8C86-5D51A7A5BC1C}" destId="{96B7CE7C-D327-453D-AF8A-E26057088E12}" srcOrd="1" destOrd="0" parTransId="{14B15D03-C394-4714-BEFF-720C7ECDE571}" sibTransId="{856E0A60-1D4C-4821-BD1C-42418E458C21}"/>
    <dgm:cxn modelId="{BA685790-3C16-48CB-A188-13D2B4779817}" srcId="{09D356E0-8BEC-462C-9A6C-2441655289DF}" destId="{691D6FCD-AAE6-43D8-9EC4-A15751D93ED6}" srcOrd="0" destOrd="0" parTransId="{4221FEC9-D372-4EA8-8F0D-7DA9D08F89BC}" sibTransId="{41B92FBC-86E1-4D9B-AFA0-6BAC726D2ADF}"/>
    <dgm:cxn modelId="{4A28F782-5D5A-4A22-8977-E52B14DEC043}" srcId="{09D356E0-8BEC-462C-9A6C-2441655289DF}" destId="{5104C3E8-804B-4148-8A3F-7FDEAE8E7A42}" srcOrd="1" destOrd="0" parTransId="{068DCF1B-D90A-4AB5-8384-0FFC47574D1C}" sibTransId="{0C5F52CF-596A-4A5B-B4B2-D1930EFAEB7B}"/>
    <dgm:cxn modelId="{AC0BCEAE-56AE-4224-BA58-1C1E3B7D795D}" type="presOf" srcId="{09D356E0-8BEC-462C-9A6C-2441655289DF}" destId="{9D371A37-F7EB-449D-8885-DE6334744950}" srcOrd="0" destOrd="0" presId="urn:microsoft.com/office/officeart/2005/8/layout/hierarchy4"/>
    <dgm:cxn modelId="{B0743176-13DA-41EA-AD28-8432B1E9D9C5}" type="presOf" srcId="{5104C3E8-804B-4148-8A3F-7FDEAE8E7A42}" destId="{F21C3CBF-EBDD-41D5-BB28-E398DECF0C0D}" srcOrd="0" destOrd="0" presId="urn:microsoft.com/office/officeart/2005/8/layout/hierarchy4"/>
    <dgm:cxn modelId="{56651968-8E3F-4690-BA72-60AA4A99F8EA}" type="presOf" srcId="{691D6FCD-AAE6-43D8-9EC4-A15751D93ED6}" destId="{63ADA2B1-E493-46E9-97A9-BC0FFF566907}" srcOrd="0" destOrd="0" presId="urn:microsoft.com/office/officeart/2005/8/layout/hierarchy4"/>
    <dgm:cxn modelId="{302CC375-9AA7-4CA5-8D3B-DFB291AF66B6}" srcId="{9689ADDD-4FE6-4A9E-91A6-5822668837DB}" destId="{6F3E1E1A-4420-4132-8C86-5D51A7A5BC1C}" srcOrd="0" destOrd="0" parTransId="{1A70177D-E8BE-47A7-BEF8-818D578BC59D}" sibTransId="{D837237B-9FB5-4663-8ED2-FD93A60A7F34}"/>
    <dgm:cxn modelId="{69C72B36-3390-4A66-93E4-18FF903F63F7}" type="presParOf" srcId="{E2F214B3-1D81-40C9-A307-4B42625AF50E}" destId="{038BFB29-D405-4FEA-8801-3E4563E0E3FD}" srcOrd="0" destOrd="0" presId="urn:microsoft.com/office/officeart/2005/8/layout/hierarchy4"/>
    <dgm:cxn modelId="{28831A19-4486-4EA6-8468-E1C756DD4267}" type="presParOf" srcId="{038BFB29-D405-4FEA-8801-3E4563E0E3FD}" destId="{97AF149D-B312-44E3-9EE3-B7AC93C2C765}" srcOrd="0" destOrd="0" presId="urn:microsoft.com/office/officeart/2005/8/layout/hierarchy4"/>
    <dgm:cxn modelId="{DD9E7CB8-27C3-4FCC-B85B-EEBC03646C5A}" type="presParOf" srcId="{038BFB29-D405-4FEA-8801-3E4563E0E3FD}" destId="{C2F2A17E-1704-4B49-BFE9-3B8BC2FA72C0}" srcOrd="1" destOrd="0" presId="urn:microsoft.com/office/officeart/2005/8/layout/hierarchy4"/>
    <dgm:cxn modelId="{A169EEBE-F1B1-4701-BCB3-A0E2DE0F1D4D}" type="presParOf" srcId="{038BFB29-D405-4FEA-8801-3E4563E0E3FD}" destId="{070DF307-C015-4BC3-A262-5F2CB69DB8A6}" srcOrd="2" destOrd="0" presId="urn:microsoft.com/office/officeart/2005/8/layout/hierarchy4"/>
    <dgm:cxn modelId="{1A758B92-C01C-49C9-8319-410EF3FAFD1A}" type="presParOf" srcId="{070DF307-C015-4BC3-A262-5F2CB69DB8A6}" destId="{93DAF4C3-5349-4802-9904-BABAAF0789DC}" srcOrd="0" destOrd="0" presId="urn:microsoft.com/office/officeart/2005/8/layout/hierarchy4"/>
    <dgm:cxn modelId="{28C65113-D90B-4A73-80D4-C7DA624BEADF}" type="presParOf" srcId="{93DAF4C3-5349-4802-9904-BABAAF0789DC}" destId="{9D371A37-F7EB-449D-8885-DE6334744950}" srcOrd="0" destOrd="0" presId="urn:microsoft.com/office/officeart/2005/8/layout/hierarchy4"/>
    <dgm:cxn modelId="{B38B9135-7EEC-4CBF-AAC1-6827266A6FB0}" type="presParOf" srcId="{93DAF4C3-5349-4802-9904-BABAAF0789DC}" destId="{21A27916-7010-4CF8-BF8B-888CAA1BF985}" srcOrd="1" destOrd="0" presId="urn:microsoft.com/office/officeart/2005/8/layout/hierarchy4"/>
    <dgm:cxn modelId="{EBC8E3B2-9673-4149-B38E-0534559F69E7}" type="presParOf" srcId="{93DAF4C3-5349-4802-9904-BABAAF0789DC}" destId="{CF005CA2-D88B-41D7-8684-EB26BE6D245F}" srcOrd="2" destOrd="0" presId="urn:microsoft.com/office/officeart/2005/8/layout/hierarchy4"/>
    <dgm:cxn modelId="{CC14A243-1F96-4173-AC87-E1ADE615D8A1}" type="presParOf" srcId="{CF005CA2-D88B-41D7-8684-EB26BE6D245F}" destId="{CB14AC6F-2E67-4016-BF83-47B55ECF7101}" srcOrd="0" destOrd="0" presId="urn:microsoft.com/office/officeart/2005/8/layout/hierarchy4"/>
    <dgm:cxn modelId="{C0A138FE-DA78-4898-900D-F26004B93677}" type="presParOf" srcId="{CB14AC6F-2E67-4016-BF83-47B55ECF7101}" destId="{63ADA2B1-E493-46E9-97A9-BC0FFF566907}" srcOrd="0" destOrd="0" presId="urn:microsoft.com/office/officeart/2005/8/layout/hierarchy4"/>
    <dgm:cxn modelId="{E67FDD64-F081-47D1-965D-4DACE877EBA7}" type="presParOf" srcId="{CB14AC6F-2E67-4016-BF83-47B55ECF7101}" destId="{ECE4D740-07BE-4756-A473-51ADB53469B5}" srcOrd="1" destOrd="0" presId="urn:microsoft.com/office/officeart/2005/8/layout/hierarchy4"/>
    <dgm:cxn modelId="{B62F9BBE-FAD9-4F22-8A71-EFAFAFD42509}" type="presParOf" srcId="{CF005CA2-D88B-41D7-8684-EB26BE6D245F}" destId="{8D57DFF9-418E-452D-8F49-8174084C5420}" srcOrd="1" destOrd="0" presId="urn:microsoft.com/office/officeart/2005/8/layout/hierarchy4"/>
    <dgm:cxn modelId="{9198470E-1C58-4F0D-8F54-B0D19735E5C9}" type="presParOf" srcId="{CF005CA2-D88B-41D7-8684-EB26BE6D245F}" destId="{DD6278C4-308F-466F-9BE2-98E00568F376}" srcOrd="2" destOrd="0" presId="urn:microsoft.com/office/officeart/2005/8/layout/hierarchy4"/>
    <dgm:cxn modelId="{6262981F-B654-4806-8276-A9B8EBDEBF32}" type="presParOf" srcId="{DD6278C4-308F-466F-9BE2-98E00568F376}" destId="{F21C3CBF-EBDD-41D5-BB28-E398DECF0C0D}" srcOrd="0" destOrd="0" presId="urn:microsoft.com/office/officeart/2005/8/layout/hierarchy4"/>
    <dgm:cxn modelId="{E0DE8A68-B50B-4C23-9D80-D654993B1225}" type="presParOf" srcId="{DD6278C4-308F-466F-9BE2-98E00568F376}" destId="{79A57FC4-B010-40D9-86CE-52F11A2BC783}" srcOrd="1" destOrd="0" presId="urn:microsoft.com/office/officeart/2005/8/layout/hierarchy4"/>
    <dgm:cxn modelId="{3149ED0B-6F98-4B64-B545-5A1E891F8B2A}" type="presParOf" srcId="{070DF307-C015-4BC3-A262-5F2CB69DB8A6}" destId="{5684C991-E1BF-4FB8-BC18-490F1B640A0C}" srcOrd="1" destOrd="0" presId="urn:microsoft.com/office/officeart/2005/8/layout/hierarchy4"/>
    <dgm:cxn modelId="{C0A1F487-8D8D-4744-99FA-94512948396D}" type="presParOf" srcId="{070DF307-C015-4BC3-A262-5F2CB69DB8A6}" destId="{9E86BF85-A59D-4EE3-9618-A9C55AEB2B92}" srcOrd="2" destOrd="0" presId="urn:microsoft.com/office/officeart/2005/8/layout/hierarchy4"/>
    <dgm:cxn modelId="{BE79AC20-9936-4E65-A46F-B8309BFE802F}" type="presParOf" srcId="{9E86BF85-A59D-4EE3-9618-A9C55AEB2B92}" destId="{54A5466C-9DB0-4F91-81DD-59DA9FCB3628}" srcOrd="0" destOrd="0" presId="urn:microsoft.com/office/officeart/2005/8/layout/hierarchy4"/>
    <dgm:cxn modelId="{D0254A29-630F-4251-822A-FE9DF73E3934}" type="presParOf" srcId="{9E86BF85-A59D-4EE3-9618-A9C55AEB2B92}" destId="{FC5EDCA9-7DC9-4994-8498-A8AECFB5BD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D43BF8-5DFA-41C8-9021-BCCFAC2A644F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C5602DD6-CDC2-43DA-91DC-A89CF351C914}">
      <dgm:prSet phldrT="[Tekst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82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perspectiveFront"/>
          <a:lightRig rig="threePt" dir="t">
            <a:rot lat="0" lon="0" rev="1200000"/>
          </a:lightRig>
        </a:scene3d>
        <a:sp3d>
          <a:bevelT w="63500" h="25400"/>
        </a:sp3d>
      </dgm:spPr>
      <dgm:t>
        <a:bodyPr>
          <a:flatTx/>
        </a:bodyPr>
        <a:lstStyle/>
        <a:p>
          <a:r>
            <a:rPr lang="pl-PL" sz="1800" b="1" dirty="0" smtClean="0">
              <a:latin typeface="Calibri" pitchFamily="34" charset="0"/>
            </a:rPr>
            <a:t>Data </a:t>
          </a:r>
          <a:r>
            <a:rPr lang="pl-PL" sz="1800" b="1" dirty="0" err="1" smtClean="0">
              <a:latin typeface="Calibri" pitchFamily="34" charset="0"/>
            </a:rPr>
            <a:t>control</a:t>
          </a:r>
          <a:r>
            <a:rPr lang="pl-PL" sz="1800" b="1" dirty="0" smtClean="0">
              <a:latin typeface="Calibri" pitchFamily="34" charset="0"/>
            </a:rPr>
            <a:t> of </a:t>
          </a:r>
          <a:r>
            <a:rPr lang="pl-PL" sz="1800" b="1" dirty="0" err="1" smtClean="0">
              <a:latin typeface="Calibri" pitchFamily="34" charset="0"/>
            </a:rPr>
            <a:t>Cadastral</a:t>
          </a:r>
          <a:r>
            <a:rPr lang="pl-PL" sz="1800" b="1" dirty="0" smtClean="0">
              <a:latin typeface="Calibri" pitchFamily="34" charset="0"/>
            </a:rPr>
            <a:t> data </a:t>
          </a:r>
          <a:r>
            <a:rPr lang="pl-PL" sz="1800" b="1" dirty="0" err="1" smtClean="0">
              <a:latin typeface="Calibri" pitchFamily="34" charset="0"/>
            </a:rPr>
            <a:t>suppliers</a:t>
          </a:r>
          <a:endParaRPr lang="pl-PL" sz="1800" b="1" dirty="0">
            <a:latin typeface="Calibri" pitchFamily="34" charset="0"/>
          </a:endParaRPr>
        </a:p>
      </dgm:t>
    </dgm:pt>
    <dgm:pt modelId="{C31FC0AF-0710-437C-B6C5-F124875CD38B}" type="parTrans" cxnId="{05ACB9E5-BE72-479D-9A4C-3A76FF3A0FBC}">
      <dgm:prSet/>
      <dgm:spPr/>
      <dgm:t>
        <a:bodyPr/>
        <a:lstStyle/>
        <a:p>
          <a:endParaRPr lang="pl-PL"/>
        </a:p>
      </dgm:t>
    </dgm:pt>
    <dgm:pt modelId="{AB7B1B08-E1D0-41D8-971B-E4689F5F6EDF}" type="sibTrans" cxnId="{05ACB9E5-BE72-479D-9A4C-3A76FF3A0FBC}">
      <dgm:prSet/>
      <dgm:spPr/>
      <dgm:t>
        <a:bodyPr/>
        <a:lstStyle/>
        <a:p>
          <a:endParaRPr lang="pl-PL"/>
        </a:p>
      </dgm:t>
    </dgm:pt>
    <dgm:pt modelId="{A858E2EF-4A41-4481-A1EF-AB0D672332A2}">
      <dgm:prSet phldrT="[Tekst]" custT="1"/>
      <dgm:spPr>
        <a:gradFill rotWithShape="0">
          <a:gsLst>
            <a:gs pos="0">
              <a:schemeClr val="accent4">
                <a:hueOff val="-2232385"/>
                <a:satOff val="13449"/>
                <a:lumOff val="1078"/>
                <a:shade val="51000"/>
                <a:satMod val="130000"/>
                <a:alpha val="81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</a:gradFill>
        <a:scene3d>
          <a:camera prst="perspectiveFront"/>
          <a:lightRig rig="threePt" dir="t">
            <a:rot lat="0" lon="0" rev="1200000"/>
          </a:lightRig>
        </a:scene3d>
        <a:sp3d>
          <a:bevelT w="63500" h="25400"/>
        </a:sp3d>
      </dgm:spPr>
      <dgm:t>
        <a:bodyPr>
          <a:flatTx/>
        </a:bodyPr>
        <a:lstStyle/>
        <a:p>
          <a:r>
            <a:rPr lang="pl-PL" sz="1700" b="1" dirty="0" err="1" smtClean="0">
              <a:latin typeface="Calibri" pitchFamily="34" charset="0"/>
            </a:rPr>
            <a:t>Correctness</a:t>
          </a:r>
          <a:r>
            <a:rPr lang="pl-PL" sz="1700" b="1" dirty="0" smtClean="0">
              <a:latin typeface="Calibri" pitchFamily="34" charset="0"/>
            </a:rPr>
            <a:t> </a:t>
          </a:r>
          <a:r>
            <a:rPr lang="pl-PL" sz="1700" b="1" dirty="0" err="1" smtClean="0">
              <a:latin typeface="Calibri" pitchFamily="34" charset="0"/>
            </a:rPr>
            <a:t>control</a:t>
          </a:r>
          <a:r>
            <a:rPr lang="pl-PL" sz="1700" b="1" dirty="0" smtClean="0">
              <a:latin typeface="Calibri" pitchFamily="34" charset="0"/>
            </a:rPr>
            <a:t> </a:t>
          </a:r>
          <a:r>
            <a:rPr lang="pl-PL" sz="1700" b="1" dirty="0" err="1" smtClean="0">
              <a:latin typeface="Calibri" pitchFamily="34" charset="0"/>
            </a:rPr>
            <a:t>before</a:t>
          </a:r>
          <a:r>
            <a:rPr lang="pl-PL" sz="1700" b="1" dirty="0" smtClean="0">
              <a:latin typeface="Calibri" pitchFamily="34" charset="0"/>
            </a:rPr>
            <a:t> </a:t>
          </a:r>
          <a:r>
            <a:rPr lang="pl-PL" sz="1700" b="1" dirty="0" err="1" smtClean="0">
              <a:latin typeface="Calibri" pitchFamily="34" charset="0"/>
            </a:rPr>
            <a:t>loading</a:t>
          </a:r>
          <a:r>
            <a:rPr lang="pl-PL" sz="1700" b="1" dirty="0" smtClean="0">
              <a:latin typeface="Calibri" pitchFamily="34" charset="0"/>
            </a:rPr>
            <a:t> data to the Central </a:t>
          </a:r>
          <a:r>
            <a:rPr lang="pl-PL" sz="1700" b="1" dirty="0" err="1" smtClean="0">
              <a:latin typeface="Calibri" pitchFamily="34" charset="0"/>
            </a:rPr>
            <a:t>Repository</a:t>
          </a:r>
          <a:endParaRPr lang="pl-PL" sz="1700" b="1" dirty="0">
            <a:latin typeface="Calibri" pitchFamily="34" charset="0"/>
          </a:endParaRPr>
        </a:p>
      </dgm:t>
    </dgm:pt>
    <dgm:pt modelId="{777EA47B-702C-444E-BF9F-FF38C1EF4570}" type="parTrans" cxnId="{FA7C2DAD-9C8B-4B8D-8859-757C72D2BA80}">
      <dgm:prSet/>
      <dgm:spPr/>
      <dgm:t>
        <a:bodyPr/>
        <a:lstStyle/>
        <a:p>
          <a:endParaRPr lang="pl-PL"/>
        </a:p>
      </dgm:t>
    </dgm:pt>
    <dgm:pt modelId="{98A5C344-C684-4695-B1D4-DDBF89749443}" type="sibTrans" cxnId="{FA7C2DAD-9C8B-4B8D-8859-757C72D2BA80}">
      <dgm:prSet/>
      <dgm:spPr/>
      <dgm:t>
        <a:bodyPr/>
        <a:lstStyle/>
        <a:p>
          <a:endParaRPr lang="pl-PL"/>
        </a:p>
      </dgm:t>
    </dgm:pt>
    <dgm:pt modelId="{A75E78C5-B755-433D-A8E2-3C4865C529F8}">
      <dgm:prSet phldrT="[Tekst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shade val="51000"/>
                <a:satMod val="130000"/>
                <a:alpha val="84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perspectiveFront"/>
          <a:lightRig rig="threePt" dir="t">
            <a:rot lat="0" lon="0" rev="1200000"/>
          </a:lightRig>
        </a:scene3d>
        <a:sp3d>
          <a:bevelT w="63500" h="25400"/>
        </a:sp3d>
      </dgm:spPr>
      <dgm:t>
        <a:bodyPr>
          <a:flatTx/>
        </a:bodyPr>
        <a:lstStyle/>
        <a:p>
          <a:r>
            <a:rPr lang="pl-PL" sz="1800" b="1" dirty="0" err="1" smtClean="0">
              <a:latin typeface="Calibri" pitchFamily="34" charset="0"/>
            </a:rPr>
            <a:t>Periodical</a:t>
          </a:r>
          <a:r>
            <a:rPr lang="pl-PL" sz="1800" b="1" dirty="0" smtClean="0">
              <a:latin typeface="Calibri" pitchFamily="34" charset="0"/>
            </a:rPr>
            <a:t> </a:t>
          </a:r>
          <a:r>
            <a:rPr lang="pl-PL" sz="1800" b="1" dirty="0" err="1" smtClean="0">
              <a:latin typeface="Calibri" pitchFamily="34" charset="0"/>
            </a:rPr>
            <a:t>verification</a:t>
          </a:r>
          <a:r>
            <a:rPr lang="pl-PL" sz="1800" b="1" dirty="0" smtClean="0">
              <a:latin typeface="Calibri" pitchFamily="34" charset="0"/>
            </a:rPr>
            <a:t> of </a:t>
          </a:r>
          <a:r>
            <a:rPr lang="pl-PL" sz="1800" b="1" dirty="0" err="1" smtClean="0">
              <a:latin typeface="Calibri" pitchFamily="34" charset="0"/>
            </a:rPr>
            <a:t>cadastral</a:t>
          </a:r>
          <a:r>
            <a:rPr lang="pl-PL" sz="1800" b="1" dirty="0" smtClean="0">
              <a:latin typeface="Calibri" pitchFamily="34" charset="0"/>
            </a:rPr>
            <a:t> data</a:t>
          </a:r>
          <a:endParaRPr lang="pl-PL" sz="1800" b="1" dirty="0">
            <a:latin typeface="Calibri" pitchFamily="34" charset="0"/>
          </a:endParaRPr>
        </a:p>
      </dgm:t>
    </dgm:pt>
    <dgm:pt modelId="{CD639419-50EA-43AB-ACF7-BA86CFA95539}" type="parTrans" cxnId="{BEF8BA41-FBA5-4B57-8789-E10A4CE52975}">
      <dgm:prSet/>
      <dgm:spPr/>
      <dgm:t>
        <a:bodyPr/>
        <a:lstStyle/>
        <a:p>
          <a:endParaRPr lang="pl-PL"/>
        </a:p>
      </dgm:t>
    </dgm:pt>
    <dgm:pt modelId="{606C23C3-84FD-4EF5-9A93-5972A4748A81}" type="sibTrans" cxnId="{BEF8BA41-FBA5-4B57-8789-E10A4CE52975}">
      <dgm:prSet/>
      <dgm:spPr/>
      <dgm:t>
        <a:bodyPr/>
        <a:lstStyle/>
        <a:p>
          <a:endParaRPr lang="pl-PL"/>
        </a:p>
      </dgm:t>
    </dgm:pt>
    <dgm:pt modelId="{81C3AC06-AAE9-4E93-B532-69C8EA4B60CF}" type="pres">
      <dgm:prSet presAssocID="{85D43BF8-5DFA-41C8-9021-BCCFAC2A644F}" presName="CompostProcess" presStyleCnt="0">
        <dgm:presLayoutVars>
          <dgm:dir/>
          <dgm:resizeHandles val="exact"/>
        </dgm:presLayoutVars>
      </dgm:prSet>
      <dgm:spPr/>
    </dgm:pt>
    <dgm:pt modelId="{2F18F3CB-C6C7-41BD-9054-247F56FB5753}" type="pres">
      <dgm:prSet presAssocID="{85D43BF8-5DFA-41C8-9021-BCCFAC2A644F}" presName="arrow" presStyleLbl="bgShp" presStyleIdx="0" presStyleCnt="1" custScaleX="117647" custLinFactNeighborX="-29" custLinFactNeighborY="7476"/>
      <dgm:spPr/>
    </dgm:pt>
    <dgm:pt modelId="{A0A0E6E9-37DC-49F7-A6F1-C7B2D4EE02FA}" type="pres">
      <dgm:prSet presAssocID="{85D43BF8-5DFA-41C8-9021-BCCFAC2A644F}" presName="linearProcess" presStyleCnt="0"/>
      <dgm:spPr/>
    </dgm:pt>
    <dgm:pt modelId="{01A76002-ADD8-4A64-8449-90079185EB49}" type="pres">
      <dgm:prSet presAssocID="{C5602DD6-CDC2-43DA-91DC-A89CF351C91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7F4B3B-8DA5-48DF-BC74-0AC6D11FF57D}" type="pres">
      <dgm:prSet presAssocID="{AB7B1B08-E1D0-41D8-971B-E4689F5F6EDF}" presName="sibTrans" presStyleCnt="0"/>
      <dgm:spPr/>
    </dgm:pt>
    <dgm:pt modelId="{C2C43DFA-C52E-4114-BFB8-63B6007D0EF0}" type="pres">
      <dgm:prSet presAssocID="{A858E2EF-4A41-4481-A1EF-AB0D672332A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9AEBB9-3EE7-406B-8687-5AFBCBECA93A}" type="pres">
      <dgm:prSet presAssocID="{98A5C344-C684-4695-B1D4-DDBF89749443}" presName="sibTrans" presStyleCnt="0"/>
      <dgm:spPr/>
    </dgm:pt>
    <dgm:pt modelId="{0E91C1B7-A272-4DD3-940A-09457877A119}" type="pres">
      <dgm:prSet presAssocID="{A75E78C5-B755-433D-A8E2-3C4865C529F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F8BA41-FBA5-4B57-8789-E10A4CE52975}" srcId="{85D43BF8-5DFA-41C8-9021-BCCFAC2A644F}" destId="{A75E78C5-B755-433D-A8E2-3C4865C529F8}" srcOrd="2" destOrd="0" parTransId="{CD639419-50EA-43AB-ACF7-BA86CFA95539}" sibTransId="{606C23C3-84FD-4EF5-9A93-5972A4748A81}"/>
    <dgm:cxn modelId="{1F4B54F6-6137-4AA7-99BE-8FA08B58F0AE}" type="presOf" srcId="{A75E78C5-B755-433D-A8E2-3C4865C529F8}" destId="{0E91C1B7-A272-4DD3-940A-09457877A119}" srcOrd="0" destOrd="0" presId="urn:microsoft.com/office/officeart/2005/8/layout/hProcess9"/>
    <dgm:cxn modelId="{3432190B-106A-41D8-9C12-223467E478C2}" type="presOf" srcId="{A858E2EF-4A41-4481-A1EF-AB0D672332A2}" destId="{C2C43DFA-C52E-4114-BFB8-63B6007D0EF0}" srcOrd="0" destOrd="0" presId="urn:microsoft.com/office/officeart/2005/8/layout/hProcess9"/>
    <dgm:cxn modelId="{299919D4-D636-47FD-9841-A6449B550F65}" type="presOf" srcId="{85D43BF8-5DFA-41C8-9021-BCCFAC2A644F}" destId="{81C3AC06-AAE9-4E93-B532-69C8EA4B60CF}" srcOrd="0" destOrd="0" presId="urn:microsoft.com/office/officeart/2005/8/layout/hProcess9"/>
    <dgm:cxn modelId="{21C83F54-EA78-48FA-8FFA-8D5F67B88098}" type="presOf" srcId="{C5602DD6-CDC2-43DA-91DC-A89CF351C914}" destId="{01A76002-ADD8-4A64-8449-90079185EB49}" srcOrd="0" destOrd="0" presId="urn:microsoft.com/office/officeart/2005/8/layout/hProcess9"/>
    <dgm:cxn modelId="{FA7C2DAD-9C8B-4B8D-8859-757C72D2BA80}" srcId="{85D43BF8-5DFA-41C8-9021-BCCFAC2A644F}" destId="{A858E2EF-4A41-4481-A1EF-AB0D672332A2}" srcOrd="1" destOrd="0" parTransId="{777EA47B-702C-444E-BF9F-FF38C1EF4570}" sibTransId="{98A5C344-C684-4695-B1D4-DDBF89749443}"/>
    <dgm:cxn modelId="{05ACB9E5-BE72-479D-9A4C-3A76FF3A0FBC}" srcId="{85D43BF8-5DFA-41C8-9021-BCCFAC2A644F}" destId="{C5602DD6-CDC2-43DA-91DC-A89CF351C914}" srcOrd="0" destOrd="0" parTransId="{C31FC0AF-0710-437C-B6C5-F124875CD38B}" sibTransId="{AB7B1B08-E1D0-41D8-971B-E4689F5F6EDF}"/>
    <dgm:cxn modelId="{17909484-70DA-46CE-95E7-D9000CE08CB2}" type="presParOf" srcId="{81C3AC06-AAE9-4E93-B532-69C8EA4B60CF}" destId="{2F18F3CB-C6C7-41BD-9054-247F56FB5753}" srcOrd="0" destOrd="0" presId="urn:microsoft.com/office/officeart/2005/8/layout/hProcess9"/>
    <dgm:cxn modelId="{E7E0A37E-5B00-4315-B709-76DC3861B4D9}" type="presParOf" srcId="{81C3AC06-AAE9-4E93-B532-69C8EA4B60CF}" destId="{A0A0E6E9-37DC-49F7-A6F1-C7B2D4EE02FA}" srcOrd="1" destOrd="0" presId="urn:microsoft.com/office/officeart/2005/8/layout/hProcess9"/>
    <dgm:cxn modelId="{FFAC9408-862B-48DF-BE54-8F63A83FE54C}" type="presParOf" srcId="{A0A0E6E9-37DC-49F7-A6F1-C7B2D4EE02FA}" destId="{01A76002-ADD8-4A64-8449-90079185EB49}" srcOrd="0" destOrd="0" presId="urn:microsoft.com/office/officeart/2005/8/layout/hProcess9"/>
    <dgm:cxn modelId="{195FDF10-B552-4454-996E-35952B1C4020}" type="presParOf" srcId="{A0A0E6E9-37DC-49F7-A6F1-C7B2D4EE02FA}" destId="{187F4B3B-8DA5-48DF-BC74-0AC6D11FF57D}" srcOrd="1" destOrd="0" presId="urn:microsoft.com/office/officeart/2005/8/layout/hProcess9"/>
    <dgm:cxn modelId="{6CA38032-31EC-4D1C-8176-D6322AF17658}" type="presParOf" srcId="{A0A0E6E9-37DC-49F7-A6F1-C7B2D4EE02FA}" destId="{C2C43DFA-C52E-4114-BFB8-63B6007D0EF0}" srcOrd="2" destOrd="0" presId="urn:microsoft.com/office/officeart/2005/8/layout/hProcess9"/>
    <dgm:cxn modelId="{8A4D2D3B-4C40-4986-9BD1-37133230CD15}" type="presParOf" srcId="{A0A0E6E9-37DC-49F7-A6F1-C7B2D4EE02FA}" destId="{2A9AEBB9-3EE7-406B-8687-5AFBCBECA93A}" srcOrd="3" destOrd="0" presId="urn:microsoft.com/office/officeart/2005/8/layout/hProcess9"/>
    <dgm:cxn modelId="{54C5B517-E595-40FE-89F6-4C6F9ED6FCB9}" type="presParOf" srcId="{A0A0E6E9-37DC-49F7-A6F1-C7B2D4EE02FA}" destId="{0E91C1B7-A272-4DD3-940A-09457877A1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CA26EA-3684-4146-A6DF-E325D5DC2793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60E147F-4AB0-486A-B262-C040639D1884}">
      <dgm:prSet phldrT="[Tekst]" custT="1"/>
      <dgm:spPr/>
      <dgm:t>
        <a:bodyPr/>
        <a:lstStyle/>
        <a:p>
          <a:r>
            <a:rPr lang="pl-PL" sz="1800" b="1" dirty="0" smtClean="0">
              <a:latin typeface="Calibri" pitchFamily="34" charset="0"/>
            </a:rPr>
            <a:t>Development of a countrywide </a:t>
          </a:r>
          <a:r>
            <a:rPr lang="pl-PL" sz="1800" b="1" dirty="0" err="1" smtClean="0">
              <a:latin typeface="Calibri" pitchFamily="34" charset="0"/>
            </a:rPr>
            <a:t>technical</a:t>
          </a:r>
          <a:r>
            <a:rPr lang="pl-PL" sz="1800" b="1" dirty="0" smtClean="0">
              <a:latin typeface="Calibri" pitchFamily="34" charset="0"/>
            </a:rPr>
            <a:t> </a:t>
          </a:r>
          <a:r>
            <a:rPr lang="pl-PL" sz="1800" b="1" dirty="0" err="1" smtClean="0">
              <a:latin typeface="Calibri" pitchFamily="34" charset="0"/>
            </a:rPr>
            <a:t>infrastructure</a:t>
          </a:r>
          <a:endParaRPr lang="pl-PL" sz="1800" b="1" dirty="0">
            <a:latin typeface="Calibri" pitchFamily="34" charset="0"/>
          </a:endParaRPr>
        </a:p>
      </dgm:t>
    </dgm:pt>
    <dgm:pt modelId="{CA1EEA7C-F85B-4440-BD86-4D574363091B}" type="parTrans" cxnId="{7610B042-A887-4A5B-B693-1A49D5EC087D}">
      <dgm:prSet/>
      <dgm:spPr/>
      <dgm:t>
        <a:bodyPr/>
        <a:lstStyle/>
        <a:p>
          <a:endParaRPr lang="pl-PL"/>
        </a:p>
      </dgm:t>
    </dgm:pt>
    <dgm:pt modelId="{41358BBD-14AC-4FD3-A995-E53290001169}" type="sibTrans" cxnId="{7610B042-A887-4A5B-B693-1A49D5EC087D}">
      <dgm:prSet/>
      <dgm:spPr/>
      <dgm:t>
        <a:bodyPr/>
        <a:lstStyle/>
        <a:p>
          <a:endParaRPr lang="pl-PL"/>
        </a:p>
      </dgm:t>
    </dgm:pt>
    <dgm:pt modelId="{54868B78-0A3F-4058-B9ED-7C324337DAD7}">
      <dgm:prSet phldrT="[Tekst]" custT="1"/>
      <dgm:spPr/>
      <dgm:t>
        <a:bodyPr/>
        <a:lstStyle/>
        <a:p>
          <a:r>
            <a:rPr lang="pl-PL" sz="1800" b="1" dirty="0" err="1" smtClean="0">
              <a:latin typeface="Calibri" pitchFamily="34" charset="0"/>
            </a:rPr>
            <a:t>Improved</a:t>
          </a:r>
          <a:r>
            <a:rPr lang="pl-PL" sz="1800" b="1" dirty="0" smtClean="0">
              <a:latin typeface="Calibri" pitchFamily="34" charset="0"/>
            </a:rPr>
            <a:t> </a:t>
          </a:r>
          <a:r>
            <a:rPr lang="pl-PL" sz="1800" b="1" dirty="0" err="1" smtClean="0">
              <a:latin typeface="Calibri" pitchFamily="34" charset="0"/>
            </a:rPr>
            <a:t>quality</a:t>
          </a:r>
          <a:r>
            <a:rPr lang="pl-PL" sz="1800" b="1" dirty="0" smtClean="0">
              <a:latin typeface="Calibri" pitchFamily="34" charset="0"/>
            </a:rPr>
            <a:t> of </a:t>
          </a:r>
          <a:r>
            <a:rPr lang="pl-PL" sz="1800" b="1" dirty="0" err="1" smtClean="0">
              <a:latin typeface="Calibri" pitchFamily="34" charset="0"/>
            </a:rPr>
            <a:t>Cadastral</a:t>
          </a:r>
          <a:r>
            <a:rPr lang="pl-PL" sz="1800" b="1" dirty="0" smtClean="0">
              <a:latin typeface="Calibri" pitchFamily="34" charset="0"/>
            </a:rPr>
            <a:t> Data</a:t>
          </a:r>
          <a:endParaRPr lang="pl-PL" sz="1800" b="1" dirty="0">
            <a:latin typeface="Calibri" pitchFamily="34" charset="0"/>
          </a:endParaRPr>
        </a:p>
      </dgm:t>
    </dgm:pt>
    <dgm:pt modelId="{F8AEEDB8-A211-4ED9-98EF-63E80455A47E}" type="parTrans" cxnId="{0102598D-5C69-4C97-B0C6-B109BED3A0B0}">
      <dgm:prSet/>
      <dgm:spPr/>
      <dgm:t>
        <a:bodyPr/>
        <a:lstStyle/>
        <a:p>
          <a:endParaRPr lang="pl-PL"/>
        </a:p>
      </dgm:t>
    </dgm:pt>
    <dgm:pt modelId="{3C8F6F84-A323-47E2-A237-B5D80B34A590}" type="sibTrans" cxnId="{0102598D-5C69-4C97-B0C6-B109BED3A0B0}">
      <dgm:prSet/>
      <dgm:spPr/>
      <dgm:t>
        <a:bodyPr/>
        <a:lstStyle/>
        <a:p>
          <a:endParaRPr lang="pl-PL"/>
        </a:p>
      </dgm:t>
    </dgm:pt>
    <dgm:pt modelId="{FA73B5A8-B54F-47C3-8CAF-4E2C6C2765D1}">
      <dgm:prSet custT="1"/>
      <dgm:spPr/>
      <dgm:t>
        <a:bodyPr/>
        <a:lstStyle/>
        <a:p>
          <a:r>
            <a:rPr lang="pl-PL" sz="1800" b="1" dirty="0" smtClean="0">
              <a:latin typeface="Calibri" pitchFamily="34" charset="0"/>
            </a:rPr>
            <a:t>Development of a Central </a:t>
          </a:r>
          <a:r>
            <a:rPr lang="pl-PL" sz="1800" b="1" dirty="0" err="1" smtClean="0">
              <a:latin typeface="Calibri" pitchFamily="34" charset="0"/>
            </a:rPr>
            <a:t>Repository</a:t>
          </a:r>
          <a:r>
            <a:rPr lang="pl-PL" sz="1800" b="1" dirty="0" smtClean="0">
              <a:latin typeface="Calibri" pitchFamily="34" charset="0"/>
            </a:rPr>
            <a:t> of </a:t>
          </a:r>
          <a:r>
            <a:rPr lang="pl-PL" sz="1800" b="1" dirty="0" err="1" smtClean="0">
              <a:latin typeface="Calibri" pitchFamily="34" charset="0"/>
            </a:rPr>
            <a:t>Copies</a:t>
          </a:r>
          <a:r>
            <a:rPr lang="pl-PL" sz="1800" b="1" dirty="0" smtClean="0">
              <a:latin typeface="Calibri" pitchFamily="34" charset="0"/>
            </a:rPr>
            <a:t> of </a:t>
          </a:r>
          <a:r>
            <a:rPr lang="pl-PL" sz="1800" b="1" dirty="0" err="1" smtClean="0">
              <a:latin typeface="Calibri" pitchFamily="34" charset="0"/>
            </a:rPr>
            <a:t>Cadastral</a:t>
          </a:r>
          <a:r>
            <a:rPr lang="pl-PL" sz="1800" b="1" dirty="0" smtClean="0">
              <a:latin typeface="Calibri" pitchFamily="34" charset="0"/>
            </a:rPr>
            <a:t> Data</a:t>
          </a:r>
          <a:endParaRPr lang="pl-PL" sz="1800" b="1" dirty="0">
            <a:latin typeface="Calibri" pitchFamily="34" charset="0"/>
          </a:endParaRPr>
        </a:p>
      </dgm:t>
    </dgm:pt>
    <dgm:pt modelId="{AF6B708A-E6C6-4A48-AFA5-50576E9E3B04}" type="parTrans" cxnId="{B39F0A1C-563A-4ECF-802F-DDB690C9896D}">
      <dgm:prSet/>
      <dgm:spPr/>
      <dgm:t>
        <a:bodyPr/>
        <a:lstStyle/>
        <a:p>
          <a:endParaRPr lang="pl-PL"/>
        </a:p>
      </dgm:t>
    </dgm:pt>
    <dgm:pt modelId="{B0137BA2-30E7-442D-B626-243C6DAB1D65}" type="sibTrans" cxnId="{B39F0A1C-563A-4ECF-802F-DDB690C9896D}">
      <dgm:prSet/>
      <dgm:spPr/>
      <dgm:t>
        <a:bodyPr/>
        <a:lstStyle/>
        <a:p>
          <a:endParaRPr lang="pl-PL"/>
        </a:p>
      </dgm:t>
    </dgm:pt>
    <dgm:pt modelId="{7AD29A06-3889-4959-9E79-E67EDB61867E}" type="pres">
      <dgm:prSet presAssocID="{92CA26EA-3684-4146-A6DF-E325D5DC27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898E3F-07E6-4E2B-BEB9-B1F5321FC25B}" type="pres">
      <dgm:prSet presAssocID="{160E147F-4AB0-486A-B262-C040639D18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C79348-1925-4E41-A038-9347AC7B7F45}" type="pres">
      <dgm:prSet presAssocID="{41358BBD-14AC-4FD3-A995-E53290001169}" presName="sibTrans" presStyleCnt="0"/>
      <dgm:spPr/>
      <dgm:t>
        <a:bodyPr/>
        <a:lstStyle/>
        <a:p>
          <a:endParaRPr lang="pl-PL"/>
        </a:p>
      </dgm:t>
    </dgm:pt>
    <dgm:pt modelId="{7832E34C-52B2-45D2-8E10-7024BBEADD86}" type="pres">
      <dgm:prSet presAssocID="{54868B78-0A3F-4058-B9ED-7C324337DA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39E0C5-677C-4D8A-A5C7-09DE5A46A23D}" type="pres">
      <dgm:prSet presAssocID="{3C8F6F84-A323-47E2-A237-B5D80B34A590}" presName="sibTrans" presStyleCnt="0"/>
      <dgm:spPr/>
      <dgm:t>
        <a:bodyPr/>
        <a:lstStyle/>
        <a:p>
          <a:endParaRPr lang="pl-PL"/>
        </a:p>
      </dgm:t>
    </dgm:pt>
    <dgm:pt modelId="{4E4E8DD3-9E0F-4120-B1D5-89203AFEE1F4}" type="pres">
      <dgm:prSet presAssocID="{FA73B5A8-B54F-47C3-8CAF-4E2C6C2765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10B042-A887-4A5B-B693-1A49D5EC087D}" srcId="{92CA26EA-3684-4146-A6DF-E325D5DC2793}" destId="{160E147F-4AB0-486A-B262-C040639D1884}" srcOrd="0" destOrd="0" parTransId="{CA1EEA7C-F85B-4440-BD86-4D574363091B}" sibTransId="{41358BBD-14AC-4FD3-A995-E53290001169}"/>
    <dgm:cxn modelId="{77797417-1EAD-4292-95C1-D1463F4824AC}" type="presOf" srcId="{92CA26EA-3684-4146-A6DF-E325D5DC2793}" destId="{7AD29A06-3889-4959-9E79-E67EDB61867E}" srcOrd="0" destOrd="0" presId="urn:microsoft.com/office/officeart/2005/8/layout/hList6"/>
    <dgm:cxn modelId="{8468E884-84EE-400E-B0B4-F0B16D657B6F}" type="presOf" srcId="{54868B78-0A3F-4058-B9ED-7C324337DAD7}" destId="{7832E34C-52B2-45D2-8E10-7024BBEADD86}" srcOrd="0" destOrd="0" presId="urn:microsoft.com/office/officeart/2005/8/layout/hList6"/>
    <dgm:cxn modelId="{00F0CAF1-FAB4-456D-AC68-2AEE46A2F8D9}" type="presOf" srcId="{FA73B5A8-B54F-47C3-8CAF-4E2C6C2765D1}" destId="{4E4E8DD3-9E0F-4120-B1D5-89203AFEE1F4}" srcOrd="0" destOrd="0" presId="urn:microsoft.com/office/officeart/2005/8/layout/hList6"/>
    <dgm:cxn modelId="{B39F0A1C-563A-4ECF-802F-DDB690C9896D}" srcId="{92CA26EA-3684-4146-A6DF-E325D5DC2793}" destId="{FA73B5A8-B54F-47C3-8CAF-4E2C6C2765D1}" srcOrd="2" destOrd="0" parTransId="{AF6B708A-E6C6-4A48-AFA5-50576E9E3B04}" sibTransId="{B0137BA2-30E7-442D-B626-243C6DAB1D65}"/>
    <dgm:cxn modelId="{B4776F61-57B1-4EAC-9E10-C1D8CEA97B46}" type="presOf" srcId="{160E147F-4AB0-486A-B262-C040639D1884}" destId="{93898E3F-07E6-4E2B-BEB9-B1F5321FC25B}" srcOrd="0" destOrd="0" presId="urn:microsoft.com/office/officeart/2005/8/layout/hList6"/>
    <dgm:cxn modelId="{0102598D-5C69-4C97-B0C6-B109BED3A0B0}" srcId="{92CA26EA-3684-4146-A6DF-E325D5DC2793}" destId="{54868B78-0A3F-4058-B9ED-7C324337DAD7}" srcOrd="1" destOrd="0" parTransId="{F8AEEDB8-A211-4ED9-98EF-63E80455A47E}" sibTransId="{3C8F6F84-A323-47E2-A237-B5D80B34A590}"/>
    <dgm:cxn modelId="{B0A74FA2-426F-46C8-B8FC-F97C6DFEBB02}" type="presParOf" srcId="{7AD29A06-3889-4959-9E79-E67EDB61867E}" destId="{93898E3F-07E6-4E2B-BEB9-B1F5321FC25B}" srcOrd="0" destOrd="0" presId="urn:microsoft.com/office/officeart/2005/8/layout/hList6"/>
    <dgm:cxn modelId="{E17C4D3B-5BF3-46C2-8A3B-CE658A7AE67D}" type="presParOf" srcId="{7AD29A06-3889-4959-9E79-E67EDB61867E}" destId="{EEC79348-1925-4E41-A038-9347AC7B7F45}" srcOrd="1" destOrd="0" presId="urn:microsoft.com/office/officeart/2005/8/layout/hList6"/>
    <dgm:cxn modelId="{252BCD4A-8F18-43FD-AA19-2EFC812F5833}" type="presParOf" srcId="{7AD29A06-3889-4959-9E79-E67EDB61867E}" destId="{7832E34C-52B2-45D2-8E10-7024BBEADD86}" srcOrd="2" destOrd="0" presId="urn:microsoft.com/office/officeart/2005/8/layout/hList6"/>
    <dgm:cxn modelId="{B9B1C72B-000E-455A-B41F-7830CDA85475}" type="presParOf" srcId="{7AD29A06-3889-4959-9E79-E67EDB61867E}" destId="{C539E0C5-677C-4D8A-A5C7-09DE5A46A23D}" srcOrd="3" destOrd="0" presId="urn:microsoft.com/office/officeart/2005/8/layout/hList6"/>
    <dgm:cxn modelId="{3A3D7F6D-5C50-4AB1-B7D8-FDDE43C940B6}" type="presParOf" srcId="{7AD29A06-3889-4959-9E79-E67EDB61867E}" destId="{4E4E8DD3-9E0F-4120-B1D5-89203AFEE1F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7A079-EE38-40C0-B929-31B0E715171B}">
      <dsp:nvSpPr>
        <dsp:cNvPr id="0" name=""/>
        <dsp:cNvSpPr/>
      </dsp:nvSpPr>
      <dsp:spPr>
        <a:xfrm>
          <a:off x="455707" y="1023891"/>
          <a:ext cx="5274793" cy="87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Calibri" pitchFamily="34" charset="0"/>
            </a:rPr>
            <a:t>ZSIN </a:t>
          </a:r>
          <a:r>
            <a:rPr lang="pl-PL" sz="2400" b="1" kern="1200" dirty="0" err="1" smtClean="0">
              <a:latin typeface="Calibri" pitchFamily="34" charset="0"/>
            </a:rPr>
            <a:t>architecture</a:t>
          </a:r>
          <a:endParaRPr lang="pl-PL" sz="2400" b="1" kern="1200" dirty="0">
            <a:latin typeface="Calibri" pitchFamily="34" charset="0"/>
          </a:endParaRPr>
        </a:p>
      </dsp:txBody>
      <dsp:txXfrm>
        <a:off x="481225" y="1049409"/>
        <a:ext cx="4284020" cy="820220"/>
      </dsp:txXfrm>
    </dsp:sp>
    <dsp:sp modelId="{6E8FFB55-66DC-4017-A944-D019F2049EDF}">
      <dsp:nvSpPr>
        <dsp:cNvPr id="0" name=""/>
        <dsp:cNvSpPr/>
      </dsp:nvSpPr>
      <dsp:spPr>
        <a:xfrm>
          <a:off x="0" y="87786"/>
          <a:ext cx="5188958" cy="87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latin typeface="Calibri" pitchFamily="34" charset="0"/>
            </a:rPr>
            <a:t>Legal</a:t>
          </a:r>
          <a:r>
            <a:rPr lang="pl-PL" sz="2400" b="1" kern="1200" dirty="0" smtClean="0">
              <a:latin typeface="Calibri" pitchFamily="34" charset="0"/>
            </a:rPr>
            <a:t> </a:t>
          </a:r>
          <a:r>
            <a:rPr lang="pl-PL" sz="2400" b="1" kern="1200" dirty="0" err="1" smtClean="0">
              <a:latin typeface="Calibri" pitchFamily="34" charset="0"/>
            </a:rPr>
            <a:t>basis</a:t>
          </a:r>
          <a:endParaRPr lang="pl-PL" sz="2400" b="1" kern="1200" dirty="0">
            <a:latin typeface="Calibri" pitchFamily="34" charset="0"/>
          </a:endParaRPr>
        </a:p>
      </dsp:txBody>
      <dsp:txXfrm>
        <a:off x="25518" y="113304"/>
        <a:ext cx="4222181" cy="820220"/>
      </dsp:txXfrm>
    </dsp:sp>
    <dsp:sp modelId="{5AEC070B-1566-4B47-80C9-752FAB4CB7E1}">
      <dsp:nvSpPr>
        <dsp:cNvPr id="0" name=""/>
        <dsp:cNvSpPr/>
      </dsp:nvSpPr>
      <dsp:spPr>
        <a:xfrm>
          <a:off x="830813" y="1984527"/>
          <a:ext cx="5562837" cy="87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Calibri" pitchFamily="34" charset="0"/>
            </a:rPr>
            <a:t>Data </a:t>
          </a:r>
          <a:r>
            <a:rPr lang="pl-PL" sz="2400" b="1" kern="1200" dirty="0" err="1" smtClean="0">
              <a:latin typeface="Calibri" pitchFamily="34" charset="0"/>
            </a:rPr>
            <a:t>Quality</a:t>
          </a:r>
          <a:r>
            <a:rPr lang="pl-PL" sz="2400" b="1" kern="1200" dirty="0" smtClean="0">
              <a:latin typeface="Calibri" pitchFamily="34" charset="0"/>
            </a:rPr>
            <a:t> Model</a:t>
          </a:r>
          <a:endParaRPr lang="pl-PL" sz="2400" b="1" kern="1200" dirty="0">
            <a:latin typeface="Calibri" pitchFamily="34" charset="0"/>
          </a:endParaRPr>
        </a:p>
      </dsp:txBody>
      <dsp:txXfrm>
        <a:off x="856331" y="2010045"/>
        <a:ext cx="4530078" cy="820220"/>
      </dsp:txXfrm>
    </dsp:sp>
    <dsp:sp modelId="{C0E009A2-C8B5-4475-8B76-444EC253F93F}">
      <dsp:nvSpPr>
        <dsp:cNvPr id="0" name=""/>
        <dsp:cNvSpPr/>
      </dsp:nvSpPr>
      <dsp:spPr>
        <a:xfrm>
          <a:off x="1246220" y="2976791"/>
          <a:ext cx="5562837" cy="87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Calibri" pitchFamily="34" charset="0"/>
            </a:rPr>
            <a:t>ZSIN Project</a:t>
          </a:r>
          <a:endParaRPr lang="pl-PL" sz="2400" b="1" kern="1200" dirty="0">
            <a:latin typeface="Calibri" pitchFamily="34" charset="0"/>
          </a:endParaRPr>
        </a:p>
      </dsp:txBody>
      <dsp:txXfrm>
        <a:off x="1271738" y="3002309"/>
        <a:ext cx="4530078" cy="820220"/>
      </dsp:txXfrm>
    </dsp:sp>
    <dsp:sp modelId="{D645BA3E-C9AE-4758-94D6-5A4FFDBECA06}">
      <dsp:nvSpPr>
        <dsp:cNvPr id="0" name=""/>
        <dsp:cNvSpPr/>
      </dsp:nvSpPr>
      <dsp:spPr>
        <a:xfrm>
          <a:off x="1661626" y="3969055"/>
          <a:ext cx="5562837" cy="871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atin typeface="Calibri" pitchFamily="34" charset="0"/>
            </a:rPr>
            <a:t>ZSIN Project-</a:t>
          </a:r>
          <a:r>
            <a:rPr lang="pl-PL" sz="2400" b="1" kern="1200" dirty="0" err="1" smtClean="0">
              <a:latin typeface="Calibri" pitchFamily="34" charset="0"/>
            </a:rPr>
            <a:t>Stage</a:t>
          </a:r>
          <a:r>
            <a:rPr lang="pl-PL" sz="2400" b="1" kern="1200" dirty="0" smtClean="0">
              <a:latin typeface="Calibri" pitchFamily="34" charset="0"/>
            </a:rPr>
            <a:t> II</a:t>
          </a:r>
        </a:p>
      </dsp:txBody>
      <dsp:txXfrm>
        <a:off x="1687144" y="3994573"/>
        <a:ext cx="4530078" cy="820220"/>
      </dsp:txXfrm>
    </dsp:sp>
    <dsp:sp modelId="{8CC24B07-6820-4CD4-A919-6108C87051B4}">
      <dsp:nvSpPr>
        <dsp:cNvPr id="0" name=""/>
        <dsp:cNvSpPr/>
      </dsp:nvSpPr>
      <dsp:spPr>
        <a:xfrm>
          <a:off x="4996520" y="636501"/>
          <a:ext cx="566316" cy="56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5123941" y="636501"/>
        <a:ext cx="311474" cy="426153"/>
      </dsp:txXfrm>
    </dsp:sp>
    <dsp:sp modelId="{B9271E31-0D4B-4F50-B4C3-E73B95A9FF2C}">
      <dsp:nvSpPr>
        <dsp:cNvPr id="0" name=""/>
        <dsp:cNvSpPr/>
      </dsp:nvSpPr>
      <dsp:spPr>
        <a:xfrm>
          <a:off x="5411927" y="1628764"/>
          <a:ext cx="566316" cy="56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5539348" y="1628764"/>
        <a:ext cx="311474" cy="426153"/>
      </dsp:txXfrm>
    </dsp:sp>
    <dsp:sp modelId="{9498E657-062D-44BF-AB51-9EEFA686B23A}">
      <dsp:nvSpPr>
        <dsp:cNvPr id="0" name=""/>
        <dsp:cNvSpPr/>
      </dsp:nvSpPr>
      <dsp:spPr>
        <a:xfrm>
          <a:off x="5827334" y="2606508"/>
          <a:ext cx="566316" cy="56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5954755" y="2606508"/>
        <a:ext cx="311474" cy="426153"/>
      </dsp:txXfrm>
    </dsp:sp>
    <dsp:sp modelId="{17E2160D-F3BD-44EA-A1EB-98346E26CAB4}">
      <dsp:nvSpPr>
        <dsp:cNvPr id="0" name=""/>
        <dsp:cNvSpPr/>
      </dsp:nvSpPr>
      <dsp:spPr>
        <a:xfrm>
          <a:off x="6242740" y="3608452"/>
          <a:ext cx="566316" cy="566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700" kern="1200"/>
        </a:p>
      </dsp:txBody>
      <dsp:txXfrm>
        <a:off x="6370161" y="3608452"/>
        <a:ext cx="311474" cy="426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98E3F-07E6-4E2B-BEB9-B1F5321FC25B}">
      <dsp:nvSpPr>
        <dsp:cNvPr id="0" name=""/>
        <dsp:cNvSpPr/>
      </dsp:nvSpPr>
      <dsp:spPr>
        <a:xfrm rot="16200000">
          <a:off x="-201101" y="201866"/>
          <a:ext cx="2392040" cy="198830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" pitchFamily="34" charset="0"/>
            </a:rPr>
            <a:t>Development of a countrywide </a:t>
          </a:r>
          <a:r>
            <a:rPr lang="pl-PL" sz="1800" b="1" kern="1200" dirty="0" err="1" smtClean="0">
              <a:latin typeface="Calibri" pitchFamily="34" charset="0"/>
            </a:rPr>
            <a:t>technical</a:t>
          </a:r>
          <a:r>
            <a:rPr lang="pl-PL" sz="1800" b="1" kern="1200" dirty="0" smtClean="0">
              <a:latin typeface="Calibri" pitchFamily="34" charset="0"/>
            </a:rPr>
            <a:t> </a:t>
          </a:r>
          <a:r>
            <a:rPr lang="pl-PL" sz="1800" b="1" kern="1200" dirty="0" err="1" smtClean="0">
              <a:latin typeface="Calibri" pitchFamily="34" charset="0"/>
            </a:rPr>
            <a:t>infrastructure</a:t>
          </a:r>
          <a:endParaRPr lang="pl-PL" sz="1800" b="1" kern="1200" dirty="0">
            <a:latin typeface="Calibri" pitchFamily="34" charset="0"/>
          </a:endParaRPr>
        </a:p>
      </dsp:txBody>
      <dsp:txXfrm rot="5400000">
        <a:off x="766" y="478407"/>
        <a:ext cx="1988306" cy="1435224"/>
      </dsp:txXfrm>
    </dsp:sp>
    <dsp:sp modelId="{7832E34C-52B2-45D2-8E10-7024BBEADD86}">
      <dsp:nvSpPr>
        <dsp:cNvPr id="0" name=""/>
        <dsp:cNvSpPr/>
      </dsp:nvSpPr>
      <dsp:spPr>
        <a:xfrm rot="16200000">
          <a:off x="1936327" y="201866"/>
          <a:ext cx="2392040" cy="1988306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latin typeface="Calibri" pitchFamily="34" charset="0"/>
            </a:rPr>
            <a:t>Improved</a:t>
          </a:r>
          <a:r>
            <a:rPr lang="pl-PL" sz="1800" b="1" kern="1200" dirty="0" smtClean="0">
              <a:latin typeface="Calibri" pitchFamily="34" charset="0"/>
            </a:rPr>
            <a:t> </a:t>
          </a:r>
          <a:r>
            <a:rPr lang="pl-PL" sz="1800" b="1" kern="1200" dirty="0" err="1" smtClean="0">
              <a:latin typeface="Calibri" pitchFamily="34" charset="0"/>
            </a:rPr>
            <a:t>quality</a:t>
          </a:r>
          <a:r>
            <a:rPr lang="pl-PL" sz="1800" b="1" kern="1200" dirty="0" smtClean="0">
              <a:latin typeface="Calibri" pitchFamily="34" charset="0"/>
            </a:rPr>
            <a:t> of </a:t>
          </a:r>
          <a:r>
            <a:rPr lang="pl-PL" sz="1800" b="1" kern="1200" dirty="0" err="1" smtClean="0">
              <a:latin typeface="Calibri" pitchFamily="34" charset="0"/>
            </a:rPr>
            <a:t>Cadastral</a:t>
          </a:r>
          <a:r>
            <a:rPr lang="pl-PL" sz="1800" b="1" kern="1200" dirty="0" smtClean="0">
              <a:latin typeface="Calibri" pitchFamily="34" charset="0"/>
            </a:rPr>
            <a:t> Data</a:t>
          </a:r>
          <a:endParaRPr lang="pl-PL" sz="1800" b="1" kern="1200" dirty="0">
            <a:latin typeface="Calibri" pitchFamily="34" charset="0"/>
          </a:endParaRPr>
        </a:p>
      </dsp:txBody>
      <dsp:txXfrm rot="5400000">
        <a:off x="2138194" y="478407"/>
        <a:ext cx="1988306" cy="1435224"/>
      </dsp:txXfrm>
    </dsp:sp>
    <dsp:sp modelId="{4E4E8DD3-9E0F-4120-B1D5-89203AFEE1F4}">
      <dsp:nvSpPr>
        <dsp:cNvPr id="0" name=""/>
        <dsp:cNvSpPr/>
      </dsp:nvSpPr>
      <dsp:spPr>
        <a:xfrm rot="16200000">
          <a:off x="4073757" y="201866"/>
          <a:ext cx="2392040" cy="1988306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" pitchFamily="34" charset="0"/>
            </a:rPr>
            <a:t>Development of a Central </a:t>
          </a:r>
          <a:r>
            <a:rPr lang="pl-PL" sz="1800" b="1" kern="1200" dirty="0" err="1" smtClean="0">
              <a:latin typeface="Calibri" pitchFamily="34" charset="0"/>
            </a:rPr>
            <a:t>Repository</a:t>
          </a:r>
          <a:r>
            <a:rPr lang="pl-PL" sz="1800" b="1" kern="1200" dirty="0" smtClean="0">
              <a:latin typeface="Calibri" pitchFamily="34" charset="0"/>
            </a:rPr>
            <a:t> of </a:t>
          </a:r>
          <a:r>
            <a:rPr lang="pl-PL" sz="1800" b="1" kern="1200" dirty="0" err="1" smtClean="0">
              <a:latin typeface="Calibri" pitchFamily="34" charset="0"/>
            </a:rPr>
            <a:t>Copies</a:t>
          </a:r>
          <a:r>
            <a:rPr lang="pl-PL" sz="1800" b="1" kern="1200" dirty="0" smtClean="0">
              <a:latin typeface="Calibri" pitchFamily="34" charset="0"/>
            </a:rPr>
            <a:t> of </a:t>
          </a:r>
          <a:r>
            <a:rPr lang="pl-PL" sz="1800" b="1" kern="1200" dirty="0" err="1" smtClean="0">
              <a:latin typeface="Calibri" pitchFamily="34" charset="0"/>
            </a:rPr>
            <a:t>Cadastral</a:t>
          </a:r>
          <a:r>
            <a:rPr lang="pl-PL" sz="1800" b="1" kern="1200" dirty="0" smtClean="0">
              <a:latin typeface="Calibri" pitchFamily="34" charset="0"/>
            </a:rPr>
            <a:t> Data</a:t>
          </a:r>
          <a:endParaRPr lang="pl-PL" sz="1800" b="1" kern="1200" dirty="0">
            <a:latin typeface="Calibri" pitchFamily="34" charset="0"/>
          </a:endParaRPr>
        </a:p>
      </dsp:txBody>
      <dsp:txXfrm rot="5400000">
        <a:off x="4275624" y="478407"/>
        <a:ext cx="1988306" cy="143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AB53EA-FA2F-4F39-BE0A-5054CF2B43C7}" type="datetimeFigureOut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2B3053-2657-42C4-815A-9D7585F66F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08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98A9D1-F32D-4488-A040-7811FC0FC52E}" type="datetimeFigureOut">
              <a:rPr lang="en-GB"/>
              <a:pPr>
                <a:defRPr/>
              </a:pPr>
              <a:t>20/11/2014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8D4F58-5796-4FD1-8F9E-4C0A499C9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81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Cadastral</a:t>
            </a:r>
            <a:r>
              <a:rPr lang="pl-PL" baseline="0" dirty="0" smtClean="0"/>
              <a:t> Data 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Model </a:t>
            </a:r>
            <a:r>
              <a:rPr lang="pl-PL" baseline="0" dirty="0" err="1" smtClean="0"/>
              <a:t>defines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following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attributes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subject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control</a:t>
            </a:r>
            <a:r>
              <a:rPr lang="pl-PL" dirty="0" smtClean="0"/>
              <a:t>:</a:t>
            </a:r>
          </a:p>
          <a:p>
            <a:pPr lvl="0"/>
            <a:r>
              <a:rPr lang="pl-PL" dirty="0" smtClean="0"/>
              <a:t>Objects – a set of </a:t>
            </a:r>
            <a:r>
              <a:rPr lang="pl-PL" dirty="0" err="1" smtClean="0"/>
              <a:t>objects</a:t>
            </a:r>
            <a:r>
              <a:rPr lang="pl-PL" dirty="0" smtClean="0"/>
              <a:t>’ </a:t>
            </a:r>
            <a:r>
              <a:rPr lang="pl-PL" dirty="0" err="1" smtClean="0"/>
              <a:t>appearances</a:t>
            </a:r>
            <a:r>
              <a:rPr lang="pl-PL" dirty="0" smtClean="0"/>
              <a:t>,</a:t>
            </a:r>
          </a:p>
          <a:p>
            <a:pPr lvl="0"/>
            <a:r>
              <a:rPr lang="pl-PL" dirty="0" err="1" smtClean="0"/>
              <a:t>Attributes</a:t>
            </a:r>
            <a:r>
              <a:rPr lang="pl-PL" dirty="0" smtClean="0"/>
              <a:t> – </a:t>
            </a:r>
            <a:r>
              <a:rPr lang="pl-PL" dirty="0" err="1" smtClean="0"/>
              <a:t>elements</a:t>
            </a:r>
            <a:r>
              <a:rPr lang="pl-PL" dirty="0" smtClean="0"/>
              <a:t> </a:t>
            </a:r>
            <a:r>
              <a:rPr lang="pl-PL" dirty="0" err="1" smtClean="0"/>
              <a:t>characterizing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individual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objects</a:t>
            </a:r>
            <a:r>
              <a:rPr lang="pl-PL" baseline="0" dirty="0" smtClean="0"/>
              <a:t>,</a:t>
            </a:r>
          </a:p>
          <a:p>
            <a:pPr lvl="0"/>
            <a:r>
              <a:rPr lang="pl-PL" baseline="0" dirty="0" smtClean="0"/>
              <a:t>Relations – relations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objects</a:t>
            </a:r>
            <a:r>
              <a:rPr lang="pl-PL" baseline="0" dirty="0" smtClean="0"/>
              <a:t>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7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cadastral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data set by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with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dirty="0" smtClean="0">
                <a:solidFill>
                  <a:schemeClr val="bg1"/>
                </a:solidFill>
                <a:latin typeface="Calibri" pitchFamily="34" charset="0"/>
              </a:rPr>
              <a:t>controls </a:t>
            </a:r>
            <a:r>
              <a:rPr lang="pl-PL" sz="1200" dirty="0" err="1" smtClean="0">
                <a:solidFill>
                  <a:schemeClr val="bg1"/>
                </a:solidFill>
                <a:latin typeface="Calibri" pitchFamily="34" charset="0"/>
              </a:rPr>
              <a:t>are</a:t>
            </a:r>
            <a:r>
              <a:rPr lang="pl-PL" sz="1200" dirty="0" smtClean="0">
                <a:solidFill>
                  <a:schemeClr val="bg1"/>
                </a:solidFill>
                <a:latin typeface="Calibri" pitchFamily="34" charset="0"/>
              </a:rPr>
              <a:t> automatic </a:t>
            </a:r>
            <a:r>
              <a:rPr lang="pl-PL" sz="12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pl-PL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  <a:latin typeface="Calibri" pitchFamily="34" charset="0"/>
              </a:rPr>
              <a:t>manual</a:t>
            </a:r>
            <a:r>
              <a:rPr lang="pl-PL" sz="12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utomatic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controls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usually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executed on a complete data set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real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set,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ressources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performing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 controls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due to time needed for control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 executed on data samples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6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pl-PL" dirty="0" err="1" smtClean="0"/>
              <a:t>Cadastral</a:t>
            </a:r>
            <a:r>
              <a:rPr lang="en-US" dirty="0" smtClean="0"/>
              <a:t> Data Quality Model includes control factors, developed with the aim of using the model to control data </a:t>
            </a:r>
            <a:r>
              <a:rPr lang="pl-PL" dirty="0" err="1" smtClean="0"/>
              <a:t>delivered</a:t>
            </a:r>
            <a:r>
              <a:rPr lang="pl-PL" dirty="0" smtClean="0"/>
              <a:t> by the </a:t>
            </a:r>
            <a:r>
              <a:rPr lang="pl-PL" dirty="0" err="1" smtClean="0"/>
              <a:t>suppliers</a:t>
            </a:r>
            <a:r>
              <a:rPr lang="pl-PL" dirty="0" smtClean="0"/>
              <a:t>,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periodical</a:t>
            </a:r>
            <a:r>
              <a:rPr lang="pl-PL" baseline="0" dirty="0" smtClean="0"/>
              <a:t> data </a:t>
            </a:r>
            <a:r>
              <a:rPr lang="pl-PL" baseline="0" dirty="0" err="1" smtClean="0"/>
              <a:t>verification</a:t>
            </a:r>
            <a:r>
              <a:rPr lang="pl-PL" baseline="0" dirty="0" smtClean="0"/>
              <a:t>.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Data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control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cover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thematic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technologic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accuracy</a:t>
            </a:r>
            <a:r>
              <a:rPr lang="pl-PL" baseline="0" dirty="0" smtClean="0"/>
              <a:t>, i.e. the data </a:t>
            </a:r>
            <a:r>
              <a:rPr lang="pl-PL" baseline="0" dirty="0" err="1" smtClean="0"/>
              <a:t>registration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technical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parameters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topology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compliance</a:t>
            </a:r>
            <a:r>
              <a:rPr lang="pl-PL" baseline="0" dirty="0" smtClean="0"/>
              <a:t> to data exchange </a:t>
            </a:r>
            <a:r>
              <a:rPr lang="pl-PL" baseline="0" dirty="0" err="1" smtClean="0"/>
              <a:t>standards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correctness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completeness</a:t>
            </a:r>
            <a:r>
              <a:rPr lang="pl-PL" baseline="0" dirty="0" smtClean="0"/>
              <a:t> of data, </a:t>
            </a:r>
            <a:r>
              <a:rPr lang="pl-PL" baseline="0" dirty="0" err="1" smtClean="0"/>
              <a:t>meeting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accuracy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.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model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static</a:t>
            </a:r>
            <a:r>
              <a:rPr lang="pl-PL" baseline="0" dirty="0" smtClean="0"/>
              <a:t> – </a:t>
            </a:r>
            <a:r>
              <a:rPr lang="pl-PL" baseline="0" dirty="0" err="1" smtClean="0"/>
              <a:t>therefore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constantly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modified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updated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following</a:t>
            </a:r>
            <a:r>
              <a:rPr lang="pl-PL" baseline="0" dirty="0" smtClean="0"/>
              <a:t> the development of </a:t>
            </a:r>
            <a:r>
              <a:rPr lang="pl-PL" baseline="0" dirty="0" err="1" smtClean="0"/>
              <a:t>control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improvement</a:t>
            </a:r>
            <a:r>
              <a:rPr lang="pl-PL" baseline="0" dirty="0" smtClean="0"/>
              <a:t> of data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9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itchFamily="34" charset="0"/>
              </a:rPr>
              <a:t>The initial work on the project „ZSIN – Stage I” begun in 2010 r.,  with regulating the legal basis for ZSIN, by means of amendment of the Geodetic and Cartographic Law</a:t>
            </a:r>
            <a:r>
              <a:rPr lang="pl-PL" sz="1200" dirty="0" smtClean="0">
                <a:latin typeface="Calibri" pitchFamily="34" charset="0"/>
              </a:rPr>
              <a:t>, in </a:t>
            </a:r>
            <a:r>
              <a:rPr lang="pl-PL" sz="1200" dirty="0" err="1" smtClean="0">
                <a:latin typeface="Calibri" pitchFamily="34" charset="0"/>
              </a:rPr>
              <a:t>line</a:t>
            </a:r>
            <a:r>
              <a:rPr lang="pl-PL" sz="1200" dirty="0" smtClean="0">
                <a:latin typeface="Calibri" pitchFamily="34" charset="0"/>
              </a:rPr>
              <a:t> with the </a:t>
            </a:r>
            <a:r>
              <a:rPr lang="pl-PL" sz="1200" dirty="0" err="1" smtClean="0">
                <a:latin typeface="Calibri" pitchFamily="34" charset="0"/>
              </a:rPr>
              <a:t>requirements</a:t>
            </a:r>
            <a:r>
              <a:rPr lang="pl-PL" sz="1200" dirty="0" smtClean="0">
                <a:latin typeface="Calibri" pitchFamily="34" charset="0"/>
              </a:rPr>
              <a:t> </a:t>
            </a:r>
            <a:r>
              <a:rPr lang="pl-PL" sz="1200" dirty="0" err="1" smtClean="0">
                <a:latin typeface="Calibri" pitchFamily="34" charset="0"/>
              </a:rPr>
              <a:t>imposed</a:t>
            </a:r>
            <a:r>
              <a:rPr lang="pl-PL" sz="1200" dirty="0" smtClean="0">
                <a:latin typeface="Calibri" pitchFamily="34" charset="0"/>
              </a:rPr>
              <a:t> by the INSPIRE</a:t>
            </a:r>
            <a:r>
              <a:rPr lang="pl-PL" sz="1200" baseline="0" dirty="0" smtClean="0">
                <a:latin typeface="Calibri" pitchFamily="34" charset="0"/>
              </a:rPr>
              <a:t> </a:t>
            </a:r>
            <a:r>
              <a:rPr lang="pl-PL" sz="1200" baseline="0" dirty="0" err="1" smtClean="0">
                <a:latin typeface="Calibri" pitchFamily="34" charset="0"/>
              </a:rPr>
              <a:t>directive</a:t>
            </a:r>
            <a:r>
              <a:rPr lang="pl-PL" sz="1200" baseline="0" dirty="0" smtClean="0">
                <a:latin typeface="Calibri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itchFamily="34" charset="0"/>
              </a:rPr>
              <a:t>The ZSIN – Stage I Project obtained funding within the European Regional Development Fund, from the Innovative Economy </a:t>
            </a:r>
            <a:r>
              <a:rPr lang="en-US" sz="1200" dirty="0" err="1" smtClean="0">
                <a:latin typeface="Calibri" pitchFamily="34" charset="0"/>
              </a:rPr>
              <a:t>Programme</a:t>
            </a:r>
            <a:r>
              <a:rPr lang="en-US" sz="1200" dirty="0" smtClean="0">
                <a:latin typeface="Calibri" pitchFamily="34" charset="0"/>
              </a:rPr>
              <a:t> 2007-2013</a:t>
            </a:r>
            <a:r>
              <a:rPr lang="pl-PL" sz="1200" dirty="0" smtClean="0">
                <a:latin typeface="Calibri" pitchFamily="34" charset="0"/>
              </a:rPr>
              <a:t> </a:t>
            </a:r>
          </a:p>
          <a:p>
            <a:r>
              <a:rPr lang="pl-PL" dirty="0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leading</a:t>
            </a:r>
            <a:r>
              <a:rPr lang="pl-PL" baseline="0" dirty="0" smtClean="0"/>
              <a:t> role in the </a:t>
            </a:r>
            <a:r>
              <a:rPr lang="en-US" dirty="0" smtClean="0"/>
              <a:t>project is </a:t>
            </a:r>
            <a:r>
              <a:rPr lang="pl-PL" dirty="0" smtClean="0"/>
              <a:t>in </a:t>
            </a:r>
            <a:r>
              <a:rPr lang="pl-PL" dirty="0" err="1" smtClean="0"/>
              <a:t>hands</a:t>
            </a:r>
            <a:r>
              <a:rPr lang="pl-PL" dirty="0" smtClean="0"/>
              <a:t> of </a:t>
            </a:r>
            <a:r>
              <a:rPr lang="pl-PL" dirty="0" err="1" smtClean="0"/>
              <a:t>Surveyor</a:t>
            </a:r>
            <a:r>
              <a:rPr lang="pl-PL" dirty="0" smtClean="0"/>
              <a:t> General of Poland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1200" dirty="0" smtClean="0"/>
              <a:t>The ZSIN – Stage I Project </a:t>
            </a:r>
            <a:r>
              <a:rPr lang="pl-PL" sz="1200" dirty="0" err="1" smtClean="0"/>
              <a:t>consists</a:t>
            </a:r>
            <a:r>
              <a:rPr lang="pl-PL" sz="1200" dirty="0" smtClean="0"/>
              <a:t> of:</a:t>
            </a:r>
            <a:endParaRPr lang="en-US" sz="1200" dirty="0" smtClean="0"/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l-PL" sz="1200" dirty="0" smtClean="0"/>
              <a:t>-</a:t>
            </a:r>
            <a:r>
              <a:rPr lang="pl-PL" sz="1200" baseline="0" dirty="0" smtClean="0"/>
              <a:t> </a:t>
            </a:r>
            <a:r>
              <a:rPr lang="pl-PL" sz="1200" dirty="0" smtClean="0"/>
              <a:t>d</a:t>
            </a:r>
            <a:r>
              <a:rPr lang="en-US" sz="1200" dirty="0" err="1" smtClean="0"/>
              <a:t>evelopment</a:t>
            </a:r>
            <a:r>
              <a:rPr lang="en-US" sz="1200" dirty="0" smtClean="0"/>
              <a:t> of a countrywide technical infrastructure</a:t>
            </a:r>
            <a:r>
              <a:rPr lang="pl-PL" sz="1200" dirty="0" smtClean="0"/>
              <a:t> as </a:t>
            </a:r>
            <a:r>
              <a:rPr lang="pl-PL" sz="1200" dirty="0" err="1" smtClean="0"/>
              <a:t>well</a:t>
            </a:r>
            <a:r>
              <a:rPr lang="pl-PL" sz="1200" dirty="0" smtClean="0"/>
              <a:t> as </a:t>
            </a:r>
            <a:r>
              <a:rPr lang="en-US" sz="1200" dirty="0" smtClean="0"/>
              <a:t>a Central Repository of Copies of </a:t>
            </a:r>
            <a:r>
              <a:rPr lang="en-US" sz="1200" dirty="0" err="1" smtClean="0"/>
              <a:t>EGiB</a:t>
            </a:r>
            <a:r>
              <a:rPr lang="en-US" sz="1200" dirty="0" smtClean="0"/>
              <a:t> Data</a:t>
            </a:r>
            <a:r>
              <a:rPr lang="pl-PL" sz="1200" dirty="0" smtClean="0"/>
              <a:t>, </a:t>
            </a:r>
            <a:r>
              <a:rPr lang="pl-PL" sz="1200" dirty="0" err="1" smtClean="0"/>
              <a:t>which</a:t>
            </a:r>
            <a:r>
              <a:rPr lang="pl-PL" sz="1200" dirty="0" smtClean="0"/>
              <a:t> </a:t>
            </a:r>
            <a:r>
              <a:rPr lang="pl-PL" sz="1200" dirty="0" err="1" smtClean="0"/>
              <a:t>will</a:t>
            </a:r>
            <a:r>
              <a:rPr lang="pl-PL" sz="1200" dirty="0" smtClean="0"/>
              <a:t> </a:t>
            </a:r>
            <a:r>
              <a:rPr lang="pl-PL" sz="1200" dirty="0" err="1" smtClean="0"/>
              <a:t>constitute</a:t>
            </a:r>
            <a:r>
              <a:rPr lang="pl-PL" sz="1200" dirty="0" smtClean="0"/>
              <a:t> the </a:t>
            </a:r>
            <a:r>
              <a:rPr lang="pl-PL" sz="1200" dirty="0" err="1" smtClean="0"/>
              <a:t>main</a:t>
            </a:r>
            <a:r>
              <a:rPr lang="pl-PL" sz="1200" dirty="0" smtClean="0"/>
              <a:t> component of ZSIN,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pl-PL" sz="1200" baseline="0" dirty="0" smtClean="0"/>
              <a:t>-</a:t>
            </a:r>
            <a:r>
              <a:rPr lang="pl-PL" sz="1200" baseline="0" dirty="0" err="1" smtClean="0"/>
              <a:t>improving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quality</a:t>
            </a:r>
            <a:r>
              <a:rPr lang="pl-PL" sz="1200" baseline="0" dirty="0" smtClean="0"/>
              <a:t> of data </a:t>
            </a:r>
            <a:r>
              <a:rPr lang="pl-PL" sz="1200" baseline="0" dirty="0" err="1" smtClean="0"/>
              <a:t>stored</a:t>
            </a:r>
            <a:r>
              <a:rPr lang="pl-PL" sz="1200" baseline="0" dirty="0" smtClean="0"/>
              <a:t> in </a:t>
            </a:r>
            <a:r>
              <a:rPr lang="pl-PL" sz="1200" dirty="0" err="1" smtClean="0"/>
              <a:t>EGiB</a:t>
            </a:r>
            <a:r>
              <a:rPr lang="pl-PL" sz="1200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pl-PL" dirty="0" smtClean="0"/>
              <a:t>The System </a:t>
            </a:r>
            <a:r>
              <a:rPr lang="pl-PL" dirty="0" err="1" smtClean="0"/>
              <a:t>will</a:t>
            </a:r>
            <a:r>
              <a:rPr lang="pl-PL" dirty="0" smtClean="0"/>
              <a:t> </a:t>
            </a:r>
            <a:r>
              <a:rPr lang="pl-PL" dirty="0" err="1" smtClean="0"/>
              <a:t>improve</a:t>
            </a:r>
            <a:r>
              <a:rPr lang="pl-PL" dirty="0" smtClean="0"/>
              <a:t> the </a:t>
            </a:r>
            <a:r>
              <a:rPr lang="pl-PL" dirty="0" err="1" smtClean="0"/>
              <a:t>processes</a:t>
            </a:r>
            <a:r>
              <a:rPr lang="pl-PL" dirty="0" smtClean="0"/>
              <a:t> od data </a:t>
            </a:r>
            <a:r>
              <a:rPr lang="pl-PL" dirty="0" err="1" smtClean="0"/>
              <a:t>collection</a:t>
            </a:r>
            <a:r>
              <a:rPr lang="pl-PL" baseline="0" dirty="0" smtClean="0"/>
              <a:t> and exchange, as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updating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providing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access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information</a:t>
            </a:r>
            <a:r>
              <a:rPr lang="pl-PL" baseline="0" dirty="0" smtClean="0"/>
              <a:t> on real </a:t>
            </a:r>
            <a:r>
              <a:rPr lang="pl-PL" baseline="0" dirty="0" err="1" smtClean="0"/>
              <a:t>estate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stored</a:t>
            </a:r>
            <a:r>
              <a:rPr lang="pl-PL" baseline="0" dirty="0" smtClean="0"/>
              <a:t> in the Land and </a:t>
            </a:r>
            <a:r>
              <a:rPr lang="pl-PL" baseline="0" dirty="0" err="1" smtClean="0"/>
              <a:t>Building</a:t>
            </a:r>
            <a:r>
              <a:rPr lang="pl-PL" baseline="0" dirty="0" smtClean="0"/>
              <a:t> Register and the Land and </a:t>
            </a:r>
            <a:r>
              <a:rPr lang="pl-PL" baseline="0" dirty="0" err="1" smtClean="0"/>
              <a:t>Mortgage</a:t>
            </a:r>
            <a:r>
              <a:rPr lang="pl-PL" baseline="0" dirty="0" smtClean="0"/>
              <a:t> Register. The </a:t>
            </a:r>
            <a:r>
              <a:rPr lang="pl-PL" baseline="0" dirty="0" err="1" smtClean="0"/>
              <a:t>ultimate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be the </a:t>
            </a:r>
            <a:r>
              <a:rPr lang="pl-PL" baseline="0" dirty="0" err="1" smtClean="0"/>
              <a:t>higher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reliability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these</a:t>
            </a:r>
            <a:r>
              <a:rPr lang="pl-PL" baseline="0" dirty="0" smtClean="0"/>
              <a:t> public </a:t>
            </a:r>
            <a:r>
              <a:rPr lang="pl-PL" baseline="0" dirty="0" err="1" smtClean="0"/>
              <a:t>registers</a:t>
            </a:r>
            <a:r>
              <a:rPr lang="pl-PL" baseline="0" dirty="0" smtClean="0"/>
              <a:t>.</a:t>
            </a:r>
            <a:endParaRPr lang="pl-PL" sz="1200" dirty="0" smtClean="0"/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pl-PL" sz="1200" dirty="0" smtClean="0">
                <a:solidFill>
                  <a:schemeClr val="bg1"/>
                </a:solidFill>
              </a:rPr>
              <a:t>Project start: 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09.2011 – </a:t>
            </a:r>
            <a:r>
              <a:rPr lang="pl-PL" sz="1400" dirty="0" err="1" smtClean="0">
                <a:solidFill>
                  <a:schemeClr val="bg1"/>
                </a:solidFill>
                <a:latin typeface="Calibri" pitchFamily="34" charset="0"/>
              </a:rPr>
              <a:t>Deadline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: 09.2015 r.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2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quality</a:t>
            </a:r>
            <a:r>
              <a:rPr lang="pl-PL" dirty="0" smtClean="0"/>
              <a:t> of data </a:t>
            </a:r>
            <a:r>
              <a:rPr lang="pl-PL" dirty="0" err="1" smtClean="0"/>
              <a:t>stored</a:t>
            </a:r>
            <a:r>
              <a:rPr lang="pl-PL" dirty="0" smtClean="0"/>
              <a:t> in the Land and </a:t>
            </a:r>
            <a:r>
              <a:rPr lang="pl-PL" dirty="0" err="1" smtClean="0"/>
              <a:t>Building</a:t>
            </a:r>
            <a:r>
              <a:rPr lang="pl-PL" dirty="0" smtClean="0"/>
              <a:t> Register </a:t>
            </a:r>
            <a:r>
              <a:rPr lang="pl-PL" dirty="0" err="1" smtClean="0"/>
              <a:t>draws</a:t>
            </a:r>
            <a:r>
              <a:rPr lang="pl-PL" baseline="0" dirty="0" smtClean="0"/>
              <a:t> from a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factors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including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historic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developments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during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hundreds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. The register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originally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been</a:t>
            </a:r>
            <a:r>
              <a:rPr lang="pl-PL" baseline="0" dirty="0" smtClean="0"/>
              <a:t> set </a:t>
            </a:r>
            <a:r>
              <a:rPr lang="pl-PL" baseline="0" dirty="0" err="1" smtClean="0"/>
              <a:t>up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source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maps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dating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back</a:t>
            </a:r>
            <a:r>
              <a:rPr lang="pl-PL" baseline="0" dirty="0" smtClean="0"/>
              <a:t> to the </a:t>
            </a:r>
            <a:r>
              <a:rPr lang="pl-PL" baseline="0" dirty="0" err="1" smtClean="0"/>
              <a:t>times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when</a:t>
            </a:r>
            <a:r>
              <a:rPr lang="pl-PL" baseline="0" dirty="0" smtClean="0"/>
              <a:t> Poland was </a:t>
            </a:r>
            <a:r>
              <a:rPr lang="pl-PL" baseline="0" dirty="0" err="1" smtClean="0"/>
              <a:t>divided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neighbouring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countries</a:t>
            </a:r>
            <a:r>
              <a:rPr lang="pl-PL" baseline="0" dirty="0" smtClean="0"/>
              <a:t> (Austria, Germany and Russia).</a:t>
            </a:r>
          </a:p>
          <a:p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methods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measurement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units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 of </a:t>
            </a:r>
            <a:r>
              <a:rPr lang="pl-PL" baseline="0" dirty="0" err="1" smtClean="0"/>
              <a:t>these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source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maps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determines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inferior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databases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nowadays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Nevertheless</a:t>
            </a:r>
            <a:r>
              <a:rPr lang="pl-PL" baseline="0" dirty="0" smtClean="0"/>
              <a:t>, data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constantly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improved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during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updating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processes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while</a:t>
            </a:r>
            <a:r>
              <a:rPr lang="pl-PL" baseline="0" dirty="0" smtClean="0"/>
              <a:t> development of the ZSIN system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allow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its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improvement</a:t>
            </a:r>
            <a:r>
              <a:rPr lang="pl-PL" baseline="0" dirty="0" smtClean="0"/>
              <a:t> on a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area</a:t>
            </a:r>
            <a:r>
              <a:rPr lang="pl-PL" baseline="0" dirty="0" smtClean="0"/>
              <a:t> of the country, </a:t>
            </a:r>
            <a:r>
              <a:rPr lang="pl-PL" baseline="0" dirty="0" err="1" smtClean="0"/>
              <a:t>htanks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modernization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conversion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analogue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sources</a:t>
            </a:r>
            <a:r>
              <a:rPr lang="pl-PL" baseline="0" dirty="0" smtClean="0"/>
              <a:t>.</a:t>
            </a:r>
          </a:p>
          <a:p>
            <a:r>
              <a:rPr lang="pl-PL" dirty="0" smtClean="0"/>
              <a:t>The ZSIN-</a:t>
            </a:r>
            <a:r>
              <a:rPr lang="pl-PL" dirty="0" err="1" smtClean="0"/>
              <a:t>Stage</a:t>
            </a:r>
            <a:r>
              <a:rPr lang="pl-PL" baseline="0" dirty="0" smtClean="0"/>
              <a:t> </a:t>
            </a:r>
            <a:r>
              <a:rPr lang="pl-PL" dirty="0" smtClean="0"/>
              <a:t>I </a:t>
            </a:r>
            <a:r>
              <a:rPr lang="pl-PL" dirty="0" err="1" smtClean="0"/>
              <a:t>covers</a:t>
            </a:r>
            <a:r>
              <a:rPr lang="pl-PL" dirty="0" smtClean="0"/>
              <a:t> the </a:t>
            </a:r>
            <a:r>
              <a:rPr lang="pl-PL" dirty="0" err="1" smtClean="0"/>
              <a:t>area</a:t>
            </a:r>
            <a:r>
              <a:rPr lang="pl-PL" dirty="0" smtClean="0"/>
              <a:t> of: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5 regions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chemeClr val="tx2"/>
              </a:buClr>
              <a:buSzPct val="90000"/>
            </a:pPr>
            <a:r>
              <a:rPr lang="pl-PL" dirty="0" smtClean="0"/>
              <a:t> 58 </a:t>
            </a:r>
            <a:r>
              <a:rPr lang="pl-PL" dirty="0" err="1" smtClean="0"/>
              <a:t>districts</a:t>
            </a:r>
            <a:endParaRPr lang="pl-PL" dirty="0" smtClean="0"/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chemeClr val="tx2"/>
              </a:buClr>
              <a:buSzPct val="90000"/>
              <a:defRPr/>
            </a:pPr>
            <a:r>
              <a:rPr lang="pl-PL" dirty="0" err="1" smtClean="0">
                <a:ea typeface="Batang"/>
                <a:cs typeface="Batang"/>
              </a:rPr>
              <a:t>Adjusting</a:t>
            </a:r>
            <a:r>
              <a:rPr lang="pl-PL" dirty="0" smtClean="0">
                <a:ea typeface="Batang"/>
                <a:cs typeface="Batang"/>
              </a:rPr>
              <a:t> data </a:t>
            </a:r>
            <a:r>
              <a:rPr lang="pl-PL" dirty="0" err="1" smtClean="0">
                <a:ea typeface="Batang"/>
                <a:cs typeface="Batang"/>
              </a:rPr>
              <a:t>sources</a:t>
            </a:r>
            <a:r>
              <a:rPr lang="pl-PL" dirty="0" smtClean="0">
                <a:ea typeface="Batang"/>
                <a:cs typeface="Batang"/>
              </a:rPr>
              <a:t> to ZSIN </a:t>
            </a:r>
            <a:r>
              <a:rPr lang="pl-PL" dirty="0" err="1" smtClean="0">
                <a:ea typeface="Batang"/>
                <a:cs typeface="Batang"/>
              </a:rPr>
              <a:t>will</a:t>
            </a:r>
            <a:r>
              <a:rPr lang="pl-PL" dirty="0" smtClean="0">
                <a:ea typeface="Batang"/>
                <a:cs typeface="Batang"/>
              </a:rPr>
              <a:t> </a:t>
            </a:r>
            <a:r>
              <a:rPr lang="pl-PL" dirty="0" err="1" smtClean="0">
                <a:ea typeface="Batang"/>
                <a:cs typeface="Batang"/>
              </a:rPr>
              <a:t>mean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conversion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cadastral</a:t>
            </a:r>
            <a:r>
              <a:rPr lang="pl-PL" baseline="0" dirty="0" smtClean="0">
                <a:ea typeface="Batang"/>
                <a:cs typeface="Batang"/>
              </a:rPr>
              <a:t> data </a:t>
            </a:r>
            <a:r>
              <a:rPr lang="pl-PL" baseline="0" dirty="0" err="1" smtClean="0">
                <a:ea typeface="Batang"/>
                <a:cs typeface="Batang"/>
              </a:rPr>
              <a:t>into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new</a:t>
            </a:r>
            <a:r>
              <a:rPr lang="pl-PL" baseline="0" dirty="0" smtClean="0">
                <a:ea typeface="Batang"/>
                <a:cs typeface="Batang"/>
              </a:rPr>
              <a:t> data model from the </a:t>
            </a:r>
            <a:r>
              <a:rPr lang="pl-PL" baseline="0" dirty="0" err="1" smtClean="0">
                <a:ea typeface="Batang"/>
                <a:cs typeface="Batang"/>
              </a:rPr>
              <a:t>entire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couties</a:t>
            </a:r>
            <a:r>
              <a:rPr lang="pl-PL" baseline="0" dirty="0" smtClean="0">
                <a:ea typeface="Batang"/>
                <a:cs typeface="Batang"/>
              </a:rPr>
              <a:t> (58) in </a:t>
            </a:r>
            <a:r>
              <a:rPr lang="pl-PL" baseline="0" dirty="0" err="1" smtClean="0">
                <a:ea typeface="Batang"/>
                <a:cs typeface="Batang"/>
              </a:rPr>
              <a:t>local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an</a:t>
            </a:r>
            <a:r>
              <a:rPr lang="pl-PL" baseline="0" dirty="0" smtClean="0">
                <a:ea typeface="Batang"/>
                <a:cs typeface="Batang"/>
              </a:rPr>
              <a:t> IT system, </a:t>
            </a:r>
            <a:r>
              <a:rPr lang="pl-PL" baseline="0" dirty="0" err="1" smtClean="0">
                <a:ea typeface="Batang"/>
                <a:cs typeface="Batang"/>
              </a:rPr>
              <a:t>comleting</a:t>
            </a:r>
            <a:r>
              <a:rPr lang="pl-PL" baseline="0" dirty="0" smtClean="0">
                <a:ea typeface="Batang"/>
                <a:cs typeface="Batang"/>
              </a:rPr>
              <a:t> data on </a:t>
            </a:r>
            <a:r>
              <a:rPr lang="pl-PL" baseline="0" dirty="0" err="1" smtClean="0">
                <a:ea typeface="Batang"/>
                <a:cs typeface="Batang"/>
              </a:rPr>
              <a:t>buildings</a:t>
            </a:r>
            <a:r>
              <a:rPr lang="pl-PL" baseline="0" dirty="0" smtClean="0">
                <a:ea typeface="Batang"/>
                <a:cs typeface="Batang"/>
              </a:rPr>
              <a:t> and </a:t>
            </a:r>
            <a:r>
              <a:rPr lang="pl-PL" baseline="0" dirty="0" err="1" smtClean="0">
                <a:ea typeface="Batang"/>
                <a:cs typeface="Batang"/>
              </a:rPr>
              <a:t>appartments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within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those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buildings</a:t>
            </a:r>
            <a:r>
              <a:rPr lang="pl-PL" baseline="0" dirty="0" smtClean="0">
                <a:ea typeface="Batang"/>
                <a:cs typeface="Batang"/>
              </a:rPr>
              <a:t>, </a:t>
            </a:r>
            <a:r>
              <a:rPr lang="pl-PL" baseline="0" dirty="0" err="1" smtClean="0">
                <a:ea typeface="Batang"/>
                <a:cs typeface="Batang"/>
              </a:rPr>
              <a:t>improving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quality</a:t>
            </a:r>
            <a:r>
              <a:rPr lang="pl-PL" baseline="0" dirty="0" smtClean="0">
                <a:ea typeface="Batang"/>
                <a:cs typeface="Batang"/>
              </a:rPr>
              <a:t> of </a:t>
            </a:r>
            <a:r>
              <a:rPr lang="pl-PL" baseline="0" dirty="0" err="1" smtClean="0">
                <a:ea typeface="Batang"/>
                <a:cs typeface="Batang"/>
              </a:rPr>
              <a:t>registered</a:t>
            </a:r>
            <a:r>
              <a:rPr lang="pl-PL" baseline="0" dirty="0" smtClean="0">
                <a:ea typeface="Batang"/>
                <a:cs typeface="Batang"/>
              </a:rPr>
              <a:t> data as </a:t>
            </a:r>
            <a:r>
              <a:rPr lang="pl-PL" baseline="0" dirty="0" err="1" smtClean="0">
                <a:ea typeface="Batang"/>
                <a:cs typeface="Batang"/>
              </a:rPr>
              <a:t>well</a:t>
            </a:r>
            <a:r>
              <a:rPr lang="pl-PL" baseline="0" dirty="0" smtClean="0">
                <a:ea typeface="Batang"/>
                <a:cs typeface="Batang"/>
              </a:rPr>
              <a:t> as </a:t>
            </a:r>
            <a:r>
              <a:rPr lang="pl-PL" baseline="0" dirty="0" err="1" smtClean="0">
                <a:ea typeface="Batang"/>
                <a:cs typeface="Batang"/>
              </a:rPr>
              <a:t>bringing</a:t>
            </a:r>
            <a:r>
              <a:rPr lang="pl-PL" baseline="0" dirty="0" smtClean="0">
                <a:ea typeface="Batang"/>
                <a:cs typeface="Batang"/>
              </a:rPr>
              <a:t> </a:t>
            </a:r>
            <a:r>
              <a:rPr lang="pl-PL" baseline="0" dirty="0" err="1" smtClean="0">
                <a:ea typeface="Batang"/>
                <a:cs typeface="Batang"/>
              </a:rPr>
              <a:t>those</a:t>
            </a:r>
            <a:r>
              <a:rPr lang="pl-PL" baseline="0" dirty="0" smtClean="0">
                <a:ea typeface="Batang"/>
                <a:cs typeface="Batang"/>
              </a:rPr>
              <a:t> data to a </a:t>
            </a:r>
            <a:r>
              <a:rPr lang="pl-PL" baseline="0" dirty="0" err="1" smtClean="0">
                <a:ea typeface="Batang"/>
                <a:cs typeface="Batang"/>
              </a:rPr>
              <a:t>standardized</a:t>
            </a:r>
            <a:r>
              <a:rPr lang="pl-PL" baseline="0" dirty="0" smtClean="0">
                <a:ea typeface="Batang"/>
                <a:cs typeface="Batang"/>
              </a:rPr>
              <a:t> form.</a:t>
            </a:r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63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The ZSIN Project –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Stage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II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wil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lbe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continuation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aiming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further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adjustment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of the data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stored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in the </a:t>
            </a:r>
            <a:r>
              <a:rPr lang="pl-PL" sz="1200" dirty="0" smtClean="0"/>
              <a:t>Land and </a:t>
            </a:r>
            <a:r>
              <a:rPr lang="pl-PL" sz="1200" dirty="0" err="1" smtClean="0"/>
              <a:t>Building</a:t>
            </a:r>
            <a:r>
              <a:rPr lang="pl-PL" sz="1200" dirty="0" smtClean="0"/>
              <a:t> Register to</a:t>
            </a:r>
            <a:r>
              <a:rPr lang="pl-PL" sz="1200" baseline="0" dirty="0" smtClean="0"/>
              <a:t> the </a:t>
            </a:r>
            <a:r>
              <a:rPr lang="pl-PL" sz="1200" baseline="0" dirty="0" err="1" smtClean="0"/>
              <a:t>requirements</a:t>
            </a:r>
            <a:r>
              <a:rPr lang="pl-PL" sz="1200" baseline="0" dirty="0" smtClean="0"/>
              <a:t> of ZSIN (on a </a:t>
            </a:r>
            <a:r>
              <a:rPr lang="pl-PL" sz="1200" baseline="0" dirty="0" err="1" smtClean="0"/>
              <a:t>larger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scale</a:t>
            </a:r>
            <a:r>
              <a:rPr lang="pl-PL" sz="1200" baseline="0" dirty="0" smtClean="0"/>
              <a:t> in </a:t>
            </a:r>
            <a:r>
              <a:rPr lang="pl-PL" sz="1200" baseline="0" dirty="0" err="1" smtClean="0"/>
              <a:t>terms</a:t>
            </a:r>
            <a:r>
              <a:rPr lang="pl-PL" sz="1200" baseline="0" dirty="0" smtClean="0"/>
              <a:t> of </a:t>
            </a:r>
            <a:r>
              <a:rPr lang="pl-PL" sz="1200" baseline="0" dirty="0" err="1" smtClean="0"/>
              <a:t>area</a:t>
            </a:r>
            <a:r>
              <a:rPr lang="pl-PL" sz="1200" baseline="0" dirty="0" smtClean="0"/>
              <a:t> and </a:t>
            </a:r>
            <a:r>
              <a:rPr lang="pl-PL" sz="1200" baseline="0" dirty="0" err="1" smtClean="0"/>
              <a:t>themes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covered</a:t>
            </a:r>
            <a:r>
              <a:rPr lang="pl-PL" sz="1200" baseline="0" dirty="0" smtClean="0"/>
              <a:t>).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proncipal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assumptions</a:t>
            </a:r>
            <a:r>
              <a:rPr lang="pl-PL" baseline="0" dirty="0" smtClean="0"/>
              <a:t> of the ZSIN Project – </a:t>
            </a:r>
            <a:r>
              <a:rPr lang="pl-PL" baseline="0" dirty="0" err="1" smtClean="0"/>
              <a:t>Stage</a:t>
            </a:r>
            <a:r>
              <a:rPr lang="pl-PL" baseline="0" dirty="0" smtClean="0"/>
              <a:t> II: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data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pl-PL" sz="1200" dirty="0" smtClean="0"/>
              <a:t>Real </a:t>
            </a:r>
            <a:r>
              <a:rPr lang="pl-PL" sz="1200" dirty="0" err="1" smtClean="0"/>
              <a:t>Estate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Cadastre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EGiB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pl-PL" sz="1200" dirty="0" smtClean="0"/>
              <a:t>to</a:t>
            </a:r>
            <a:r>
              <a:rPr lang="pl-PL" sz="1200" baseline="0" dirty="0" smtClean="0"/>
              <a:t> the </a:t>
            </a:r>
            <a:r>
              <a:rPr lang="pl-PL" sz="1200" baseline="0" dirty="0" err="1" smtClean="0"/>
              <a:t>requirements</a:t>
            </a:r>
            <a:r>
              <a:rPr lang="pl-PL" sz="1200" baseline="0" dirty="0" smtClean="0"/>
              <a:t> of ZSIN and </a:t>
            </a:r>
            <a:r>
              <a:rPr lang="pl-PL" sz="1200" baseline="0" dirty="0" err="1" smtClean="0"/>
              <a:t>further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improvement</a:t>
            </a:r>
            <a:r>
              <a:rPr lang="pl-PL" sz="1200" baseline="0" dirty="0" smtClean="0"/>
              <a:t> in </a:t>
            </a:r>
            <a:r>
              <a:rPr lang="pl-PL" sz="1200" baseline="0" dirty="0" err="1" smtClean="0"/>
              <a:t>their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quality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Cadastral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databases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en-US" sz="1200" dirty="0" smtClean="0"/>
              <a:t>Central Repository of Copies of </a:t>
            </a:r>
            <a:r>
              <a:rPr lang="pl-PL" sz="1200" dirty="0" err="1" smtClean="0"/>
              <a:t>Cadastral</a:t>
            </a:r>
            <a:r>
              <a:rPr lang="pl-PL" sz="1200" baseline="0" dirty="0" smtClean="0"/>
              <a:t> </a:t>
            </a:r>
            <a:r>
              <a:rPr lang="en-US" sz="1200" dirty="0" smtClean="0"/>
              <a:t>Data</a:t>
            </a:r>
            <a:r>
              <a:rPr lang="pl-PL" sz="1200" dirty="0" smtClean="0"/>
              <a:t>, </a:t>
            </a:r>
            <a:r>
              <a:rPr lang="pl-PL" sz="1200" dirty="0" err="1" smtClean="0"/>
              <a:t>which</a:t>
            </a:r>
            <a:r>
              <a:rPr lang="pl-PL" sz="1200" dirty="0" smtClean="0"/>
              <a:t> </a:t>
            </a:r>
            <a:r>
              <a:rPr lang="pl-PL" sz="1200" dirty="0" err="1" smtClean="0"/>
              <a:t>will</a:t>
            </a:r>
            <a:r>
              <a:rPr lang="pl-PL" sz="1200" dirty="0" smtClean="0"/>
              <a:t> </a:t>
            </a:r>
            <a:r>
              <a:rPr lang="pl-PL" sz="1200" dirty="0" err="1" smtClean="0"/>
              <a:t>allow</a:t>
            </a:r>
            <a:r>
              <a:rPr lang="pl-PL" sz="1200" dirty="0" smtClean="0"/>
              <a:t> to </a:t>
            </a:r>
            <a:r>
              <a:rPr lang="pl-PL" sz="1200" dirty="0" err="1" smtClean="0"/>
              <a:t>integrate</a:t>
            </a:r>
            <a:r>
              <a:rPr lang="pl-PL" sz="1200" baseline="0" dirty="0" smtClean="0"/>
              <a:t> the </a:t>
            </a:r>
            <a:r>
              <a:rPr lang="pl-PL" sz="1200" baseline="0" dirty="0" err="1" smtClean="0"/>
              <a:t>scattered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resources</a:t>
            </a:r>
            <a:r>
              <a:rPr lang="pl-PL" sz="1200" baseline="0" dirty="0" smtClean="0"/>
              <a:t>,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err="1" smtClean="0"/>
              <a:t>reducing</a:t>
            </a:r>
            <a:r>
              <a:rPr lang="pl-PL" dirty="0" smtClean="0"/>
              <a:t> </a:t>
            </a:r>
            <a:r>
              <a:rPr lang="pl-PL" dirty="0" err="1" smtClean="0"/>
              <a:t>maintenance</a:t>
            </a:r>
            <a:r>
              <a:rPr lang="pl-PL" dirty="0" smtClean="0"/>
              <a:t> </a:t>
            </a:r>
            <a:r>
              <a:rPr lang="pl-PL" dirty="0" err="1" smtClean="0"/>
              <a:t>costs</a:t>
            </a:r>
            <a:r>
              <a:rPr lang="pl-PL" dirty="0" smtClean="0"/>
              <a:t>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err="1" smtClean="0"/>
              <a:t>increasing</a:t>
            </a:r>
            <a:r>
              <a:rPr lang="pl-PL" dirty="0" smtClean="0"/>
              <a:t> </a:t>
            </a:r>
            <a:r>
              <a:rPr lang="pl-PL" dirty="0" err="1" smtClean="0"/>
              <a:t>accessibility</a:t>
            </a:r>
            <a:r>
              <a:rPr lang="pl-PL" dirty="0" smtClean="0"/>
              <a:t> of </a:t>
            </a:r>
            <a:r>
              <a:rPr lang="pl-PL" dirty="0" err="1" smtClean="0"/>
              <a:t>information</a:t>
            </a:r>
            <a:r>
              <a:rPr lang="pl-PL" dirty="0" smtClean="0"/>
              <a:t> and data</a:t>
            </a:r>
            <a:r>
              <a:rPr lang="pl-PL" baseline="0" dirty="0" smtClean="0"/>
              <a:t> on real </a:t>
            </a:r>
            <a:r>
              <a:rPr lang="pl-PL" baseline="0" dirty="0" err="1" smtClean="0"/>
              <a:t>estate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4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dirty="0" smtClean="0">
                <a:latin typeface="Calibri" pitchFamily="34" charset="0"/>
              </a:rPr>
              <a:t>The </a:t>
            </a:r>
            <a:r>
              <a:rPr lang="pl-PL" dirty="0" err="1" smtClean="0">
                <a:latin typeface="Calibri" pitchFamily="34" charset="0"/>
              </a:rPr>
              <a:t>new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project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will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also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include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implementing</a:t>
            </a:r>
            <a:r>
              <a:rPr lang="pl-PL" baseline="0" dirty="0" smtClean="0">
                <a:latin typeface="Calibri" pitchFamily="34" charset="0"/>
              </a:rPr>
              <a:t> the </a:t>
            </a:r>
            <a:r>
              <a:rPr lang="en-US" baseline="0" dirty="0" smtClean="0">
                <a:latin typeface="Calibri" pitchFamily="34" charset="0"/>
              </a:rPr>
              <a:t>standardized local  development plans into ZSIN</a:t>
            </a:r>
            <a:r>
              <a:rPr lang="pl-PL" baseline="0" dirty="0" smtClean="0">
                <a:latin typeface="Calibri" pitchFamily="34" charset="0"/>
              </a:rPr>
              <a:t>.</a:t>
            </a:r>
            <a:endParaRPr lang="pl-PL" dirty="0" smtClean="0">
              <a:latin typeface="Calibri" pitchFamily="34" charset="0"/>
            </a:endParaRPr>
          </a:p>
          <a:p>
            <a:pPr>
              <a:defRPr/>
            </a:pPr>
            <a:endParaRPr lang="pl-PL" dirty="0" smtClean="0">
              <a:latin typeface="Calibri" pitchFamily="34" charset="0"/>
            </a:endParaRPr>
          </a:p>
          <a:p>
            <a:pPr>
              <a:defRPr/>
            </a:pPr>
            <a:r>
              <a:rPr lang="pl-PL" dirty="0" smtClean="0">
                <a:latin typeface="Calibri" pitchFamily="34" charset="0"/>
              </a:rPr>
              <a:t>The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plans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also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include</a:t>
            </a:r>
            <a:r>
              <a:rPr lang="pl-PL" baseline="0" dirty="0" smtClean="0">
                <a:latin typeface="Calibri" pitchFamily="34" charset="0"/>
              </a:rPr>
              <a:t> c</a:t>
            </a:r>
            <a:r>
              <a:rPr lang="en-US" dirty="0" err="1" smtClean="0">
                <a:latin typeface="Calibri" pitchFamily="34" charset="0"/>
              </a:rPr>
              <a:t>reating</a:t>
            </a:r>
            <a:r>
              <a:rPr lang="en-US" dirty="0" smtClean="0">
                <a:latin typeface="Calibri" pitchFamily="34" charset="0"/>
              </a:rPr>
              <a:t> conditions that will support the sale/purchase of real estate thanks to: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synchronized data models in both the Land and Building Register (</a:t>
            </a:r>
            <a:r>
              <a:rPr lang="en-US" dirty="0" err="1" smtClean="0">
                <a:latin typeface="Calibri" pitchFamily="34" charset="0"/>
              </a:rPr>
              <a:t>EGiB</a:t>
            </a:r>
            <a:r>
              <a:rPr lang="en-US" dirty="0" smtClean="0">
                <a:latin typeface="Calibri" pitchFamily="34" charset="0"/>
              </a:rPr>
              <a:t>) and the Land and Mortgage Register (NKW);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l-PL" dirty="0" err="1" smtClean="0">
                <a:latin typeface="Calibri" pitchFamily="34" charset="0"/>
              </a:rPr>
              <a:t>standardizing</a:t>
            </a:r>
            <a:r>
              <a:rPr lang="pl-PL" baseline="0" dirty="0" smtClean="0">
                <a:latin typeface="Calibri" pitchFamily="34" charset="0"/>
              </a:rPr>
              <a:t> the </a:t>
            </a:r>
            <a:r>
              <a:rPr lang="pl-PL" baseline="0" dirty="0" err="1" smtClean="0">
                <a:latin typeface="Calibri" pitchFamily="34" charset="0"/>
              </a:rPr>
              <a:t>structure</a:t>
            </a:r>
            <a:r>
              <a:rPr lang="pl-PL" baseline="0" dirty="0" smtClean="0">
                <a:latin typeface="Calibri" pitchFamily="34" charset="0"/>
              </a:rPr>
              <a:t> of </a:t>
            </a:r>
            <a:r>
              <a:rPr lang="en-US" dirty="0" smtClean="0">
                <a:latin typeface="Calibri" pitchFamily="34" charset="0"/>
              </a:rPr>
              <a:t>notarial deed in electronic form</a:t>
            </a:r>
            <a:r>
              <a:rPr lang="pl-PL" dirty="0" smtClean="0">
                <a:latin typeface="Calibri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9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5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Amendment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to 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Geodetic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Cartographic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Law in 2010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introduced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number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regulations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thus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adjusting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Geodetic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Cartographic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Law to 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requirements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of the „INSPIRE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” Directive.</a:t>
            </a: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Geodetic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Cartographic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Law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defines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legal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organizational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framework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for ZSIN.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The law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implies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ZSIN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will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be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implemented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by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means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cooperation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between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numerous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public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administration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institutions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local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governments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self-governments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ministries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etc.).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principal role in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performed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by the </a:t>
            </a: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Head of Geodesy and Cartography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who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initiates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coordinates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activities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under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pl-PL" baseline="0" dirty="0" err="1" smtClean="0">
                <a:solidFill>
                  <a:schemeClr val="tx2">
                    <a:lumMod val="75000"/>
                  </a:schemeClr>
                </a:solidFill>
              </a:rPr>
              <a:t>project</a:t>
            </a:r>
            <a:r>
              <a:rPr lang="pl-PL" baseline="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2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decree</a:t>
            </a:r>
            <a:r>
              <a:rPr lang="pl-PL" dirty="0" smtClean="0"/>
              <a:t> </a:t>
            </a:r>
            <a:r>
              <a:rPr lang="pl-PL" dirty="0" err="1" smtClean="0"/>
              <a:t>defines</a:t>
            </a:r>
            <a:r>
              <a:rPr lang="pl-PL" dirty="0" smtClean="0"/>
              <a:t> the </a:t>
            </a:r>
            <a:r>
              <a:rPr lang="en-US" dirty="0" smtClean="0"/>
              <a:t>manner, procedure and technical standards for creating and maintaining the Integrated System of Real Estate Information (ZSIN)</a:t>
            </a:r>
            <a:r>
              <a:rPr lang="pl-PL" dirty="0" smtClean="0"/>
              <a:t>. It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legal</a:t>
            </a:r>
            <a:r>
              <a:rPr lang="pl-PL" dirty="0" smtClean="0"/>
              <a:t> </a:t>
            </a:r>
            <a:r>
              <a:rPr lang="pl-PL" dirty="0" err="1" smtClean="0"/>
              <a:t>act</a:t>
            </a:r>
            <a:r>
              <a:rPr lang="pl-PL" dirty="0" smtClean="0"/>
              <a:t> </a:t>
            </a:r>
            <a:r>
              <a:rPr lang="pl-PL" dirty="0" err="1" smtClean="0"/>
              <a:t>implementing</a:t>
            </a:r>
            <a:r>
              <a:rPr lang="pl-PL" dirty="0" smtClean="0"/>
              <a:t> the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Geodetic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Cartographic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Law.</a:t>
            </a:r>
            <a:endParaRPr lang="pl-PL" dirty="0" smtClean="0"/>
          </a:p>
          <a:p>
            <a:r>
              <a:rPr lang="pl-PL" baseline="0" dirty="0" smtClean="0"/>
              <a:t>It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define</a:t>
            </a:r>
            <a:r>
              <a:rPr lang="pl-PL" baseline="0" dirty="0" smtClean="0"/>
              <a:t> the </a:t>
            </a:r>
            <a:r>
              <a:rPr lang="en-US" baseline="0" dirty="0" smtClean="0"/>
              <a:t>content, form and means of communicating </a:t>
            </a:r>
            <a:r>
              <a:rPr lang="pl-PL" baseline="0" dirty="0" smtClean="0"/>
              <a:t>(via the ZSIN </a:t>
            </a:r>
            <a:r>
              <a:rPr lang="pl-PL" baseline="0" dirty="0" err="1" smtClean="0"/>
              <a:t>technical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infrastrukture</a:t>
            </a:r>
            <a:r>
              <a:rPr lang="pl-PL" baseline="0" dirty="0" smtClean="0"/>
              <a:t>) </a:t>
            </a:r>
            <a:r>
              <a:rPr lang="en-US" baseline="0" dirty="0" smtClean="0"/>
              <a:t>the notifications of data changes, that are being implemented within </a:t>
            </a:r>
            <a:r>
              <a:rPr lang="pl-PL" baseline="0" dirty="0" smtClean="0"/>
              <a:t>the </a:t>
            </a:r>
            <a:r>
              <a:rPr lang="pl-PL" baseline="0" dirty="0" err="1" smtClean="0"/>
              <a:t>following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databases</a:t>
            </a:r>
            <a:r>
              <a:rPr lang="pl-PL" baseline="0" dirty="0" smtClean="0"/>
              <a:t>:</a:t>
            </a:r>
            <a:r>
              <a:rPr lang="pl-PL" dirty="0" smtClean="0"/>
              <a:t> the Land and </a:t>
            </a:r>
            <a:r>
              <a:rPr lang="pl-PL" dirty="0" err="1" smtClean="0"/>
              <a:t>Building</a:t>
            </a:r>
            <a:r>
              <a:rPr lang="pl-PL" dirty="0" smtClean="0"/>
              <a:t> Register (</a:t>
            </a:r>
            <a:r>
              <a:rPr lang="pl-PL" dirty="0" err="1" smtClean="0"/>
              <a:t>EGiB</a:t>
            </a:r>
            <a:r>
              <a:rPr lang="pl-PL" dirty="0" smtClean="0"/>
              <a:t>), the Land and </a:t>
            </a:r>
            <a:r>
              <a:rPr lang="pl-PL" dirty="0" err="1" smtClean="0"/>
              <a:t>Mortgage</a:t>
            </a:r>
            <a:r>
              <a:rPr lang="pl-PL" dirty="0" smtClean="0"/>
              <a:t> Register 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as </a:t>
            </a:r>
            <a:r>
              <a:rPr lang="pl-PL" dirty="0" smtClean="0"/>
              <a:t>PESEL.</a:t>
            </a:r>
          </a:p>
          <a:p>
            <a:pPr>
              <a:buFont typeface="Arial" pitchFamily="34" charset="0"/>
              <a:buChar char="•"/>
            </a:pPr>
            <a:endParaRPr lang="pl-PL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5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amendment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decree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related</a:t>
            </a:r>
            <a:r>
              <a:rPr lang="pl-PL" baseline="0" dirty="0" smtClean="0"/>
              <a:t> to the </a:t>
            </a:r>
            <a:r>
              <a:rPr lang="pl-PL" baseline="0" dirty="0" err="1" smtClean="0"/>
              <a:t>need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adjusting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to the </a:t>
            </a:r>
            <a:r>
              <a:rPr lang="pl-PL" baseline="0" dirty="0" err="1" smtClean="0"/>
              <a:t>requirements</a:t>
            </a:r>
            <a:r>
              <a:rPr lang="pl-PL" baseline="0" dirty="0" smtClean="0"/>
              <a:t> of the INSPIRE </a:t>
            </a:r>
            <a:r>
              <a:rPr lang="pl-PL" baseline="0" dirty="0" err="1" smtClean="0"/>
              <a:t>directive</a:t>
            </a:r>
            <a:r>
              <a:rPr lang="pl-PL" baseline="0" dirty="0" smtClean="0"/>
              <a:t>.</a:t>
            </a:r>
          </a:p>
          <a:p>
            <a:r>
              <a:rPr lang="pl-PL" baseline="0" dirty="0" smtClean="0"/>
              <a:t>The </a:t>
            </a:r>
            <a:r>
              <a:rPr lang="pl-PL" baseline="0" dirty="0" err="1" smtClean="0"/>
              <a:t>main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assumption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harmonize</a:t>
            </a:r>
            <a:r>
              <a:rPr lang="pl-PL" baseline="0" dirty="0" smtClean="0"/>
              <a:t> the Land and </a:t>
            </a:r>
            <a:r>
              <a:rPr lang="pl-PL" baseline="0" dirty="0" err="1" smtClean="0"/>
              <a:t>Building</a:t>
            </a:r>
            <a:r>
              <a:rPr lang="pl-PL" baseline="0" dirty="0" smtClean="0"/>
              <a:t> Register </a:t>
            </a:r>
            <a:r>
              <a:rPr lang="pl-PL" baseline="0" dirty="0" err="1" smtClean="0"/>
              <a:t>within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numerous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databases</a:t>
            </a:r>
            <a:r>
              <a:rPr lang="pl-PL" dirty="0" smtClean="0"/>
              <a:t>. 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amendment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aimed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harmonizing</a:t>
            </a:r>
            <a:r>
              <a:rPr lang="pl-PL" dirty="0" smtClean="0"/>
              <a:t> the Land and </a:t>
            </a:r>
            <a:r>
              <a:rPr lang="pl-PL" dirty="0" err="1" smtClean="0"/>
              <a:t>Building</a:t>
            </a:r>
            <a:r>
              <a:rPr lang="pl-PL" dirty="0" smtClean="0"/>
              <a:t> Register with </a:t>
            </a:r>
            <a:r>
              <a:rPr lang="pl-PL" dirty="0" err="1" smtClean="0"/>
              <a:t>other</a:t>
            </a:r>
            <a:r>
              <a:rPr lang="pl-PL" dirty="0" smtClean="0"/>
              <a:t> data </a:t>
            </a:r>
            <a:r>
              <a:rPr lang="pl-PL" dirty="0" err="1" smtClean="0"/>
              <a:t>sources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the </a:t>
            </a:r>
            <a:r>
              <a:rPr lang="pl-PL" dirty="0" err="1" smtClean="0"/>
              <a:t>nationac</a:t>
            </a:r>
            <a:r>
              <a:rPr lang="pl-PL" dirty="0" smtClean="0"/>
              <a:t> </a:t>
            </a:r>
            <a:r>
              <a:rPr lang="pl-PL" dirty="0" err="1" smtClean="0"/>
              <a:t>geodesic</a:t>
            </a:r>
            <a:r>
              <a:rPr lang="pl-PL" dirty="0" smtClean="0"/>
              <a:t> and </a:t>
            </a:r>
            <a:r>
              <a:rPr lang="pl-PL" dirty="0" err="1" smtClean="0"/>
              <a:t>cartographic</a:t>
            </a:r>
            <a:r>
              <a:rPr lang="pl-PL" dirty="0" smtClean="0"/>
              <a:t> </a:t>
            </a:r>
            <a:r>
              <a:rPr lang="pl-PL" dirty="0" err="1" smtClean="0"/>
              <a:t>resource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4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l-PL" dirty="0" err="1" smtClean="0">
                <a:latin typeface="Calibri" pitchFamily="34" charset="0"/>
              </a:rPr>
              <a:t>Thanks</a:t>
            </a:r>
            <a:r>
              <a:rPr lang="pl-PL" dirty="0" smtClean="0">
                <a:latin typeface="Calibri" pitchFamily="34" charset="0"/>
              </a:rPr>
              <a:t> to the </a:t>
            </a:r>
            <a:r>
              <a:rPr lang="pl-PL" dirty="0" err="1" smtClean="0">
                <a:latin typeface="Calibri" pitchFamily="34" charset="0"/>
              </a:rPr>
              <a:t>adopted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concept</a:t>
            </a:r>
            <a:r>
              <a:rPr lang="pl-PL" baseline="0" dirty="0" smtClean="0">
                <a:latin typeface="Calibri" pitchFamily="34" charset="0"/>
              </a:rPr>
              <a:t> and </a:t>
            </a:r>
            <a:r>
              <a:rPr lang="pl-PL" baseline="0" dirty="0" err="1" smtClean="0">
                <a:latin typeface="Calibri" pitchFamily="34" charset="0"/>
              </a:rPr>
              <a:t>implemented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solutions</a:t>
            </a:r>
            <a:r>
              <a:rPr lang="pl-PL" baseline="0" dirty="0" smtClean="0">
                <a:latin typeface="Calibri" pitchFamily="34" charset="0"/>
              </a:rPr>
              <a:t>, the ZSIN system </a:t>
            </a:r>
            <a:r>
              <a:rPr lang="pl-PL" baseline="0" dirty="0" err="1" smtClean="0">
                <a:latin typeface="Calibri" pitchFamily="34" charset="0"/>
              </a:rPr>
              <a:t>can</a:t>
            </a:r>
            <a:r>
              <a:rPr lang="pl-PL" baseline="0" dirty="0" smtClean="0">
                <a:latin typeface="Calibri" pitchFamily="34" charset="0"/>
              </a:rPr>
              <a:t> exchange </a:t>
            </a:r>
            <a:r>
              <a:rPr lang="pl-PL" baseline="0" dirty="0" err="1" smtClean="0">
                <a:latin typeface="Calibri" pitchFamily="34" charset="0"/>
              </a:rPr>
              <a:t>information</a:t>
            </a:r>
            <a:r>
              <a:rPr lang="pl-PL" baseline="0" dirty="0" smtClean="0">
                <a:latin typeface="Calibri" pitchFamily="34" charset="0"/>
              </a:rPr>
              <a:t> with </a:t>
            </a:r>
            <a:r>
              <a:rPr lang="pl-PL" baseline="0" dirty="0" err="1" smtClean="0">
                <a:latin typeface="Calibri" pitchFamily="34" charset="0"/>
              </a:rPr>
              <a:t>any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other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systems</a:t>
            </a:r>
            <a:r>
              <a:rPr lang="pl-PL" baseline="0" dirty="0" smtClean="0">
                <a:latin typeface="Calibri" pitchFamily="34" charset="0"/>
              </a:rPr>
              <a:t> (from </a:t>
            </a:r>
            <a:r>
              <a:rPr lang="pl-PL" baseline="0" dirty="0" err="1" smtClean="0">
                <a:latin typeface="Calibri" pitchFamily="34" charset="0"/>
              </a:rPr>
              <a:t>other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instutitions</a:t>
            </a:r>
            <a:r>
              <a:rPr lang="pl-PL" baseline="0" dirty="0" smtClean="0">
                <a:latin typeface="Calibri" pitchFamily="34" charset="0"/>
              </a:rPr>
              <a:t>) </a:t>
            </a:r>
            <a:r>
              <a:rPr lang="pl-PL" baseline="0" dirty="0" err="1" smtClean="0">
                <a:latin typeface="Calibri" pitchFamily="34" charset="0"/>
              </a:rPr>
              <a:t>using</a:t>
            </a:r>
            <a:r>
              <a:rPr lang="pl-PL" baseline="0" dirty="0" smtClean="0">
                <a:latin typeface="Calibri" pitchFamily="34" charset="0"/>
              </a:rPr>
              <a:t> the standard </a:t>
            </a:r>
            <a:r>
              <a:rPr lang="pl-PL" baseline="0" dirty="0" err="1" smtClean="0">
                <a:latin typeface="Calibri" pitchFamily="34" charset="0"/>
              </a:rPr>
              <a:t>spatial</a:t>
            </a:r>
            <a:r>
              <a:rPr lang="pl-PL" baseline="0" dirty="0" smtClean="0">
                <a:latin typeface="Calibri" pitchFamily="34" charset="0"/>
              </a:rPr>
              <a:t> data services.</a:t>
            </a:r>
          </a:p>
          <a:p>
            <a:pPr algn="just">
              <a:defRPr/>
            </a:pPr>
            <a:r>
              <a:rPr lang="pl-PL" dirty="0" err="1" smtClean="0">
                <a:latin typeface="Calibri" pitchFamily="34" charset="0"/>
              </a:rPr>
              <a:t>Thanks</a:t>
            </a:r>
            <a:r>
              <a:rPr lang="pl-PL" dirty="0" smtClean="0">
                <a:latin typeface="Calibri" pitchFamily="34" charset="0"/>
              </a:rPr>
              <a:t> to </a:t>
            </a:r>
            <a:r>
              <a:rPr lang="pl-PL" dirty="0" err="1" smtClean="0">
                <a:latin typeface="Calibri" pitchFamily="34" charset="0"/>
              </a:rPr>
              <a:t>its</a:t>
            </a:r>
            <a:r>
              <a:rPr lang="pl-PL" baseline="0" dirty="0" smtClean="0">
                <a:latin typeface="Calibri" pitchFamily="34" charset="0"/>
              </a:rPr>
              <a:t> web services, ZSIN </a:t>
            </a:r>
            <a:r>
              <a:rPr lang="pl-PL" baseline="0" dirty="0" err="1" smtClean="0">
                <a:latin typeface="Calibri" pitchFamily="34" charset="0"/>
              </a:rPr>
              <a:t>will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allow</a:t>
            </a:r>
            <a:r>
              <a:rPr lang="pl-PL" baseline="0" dirty="0" smtClean="0">
                <a:latin typeface="Calibri" pitchFamily="34" charset="0"/>
              </a:rPr>
              <a:t> the </a:t>
            </a:r>
            <a:r>
              <a:rPr lang="en-US" baseline="0" dirty="0" smtClean="0">
                <a:latin typeface="Calibri" pitchFamily="34" charset="0"/>
              </a:rPr>
              <a:t>Head Office of Geodesy and Cartography</a:t>
            </a:r>
            <a:r>
              <a:rPr lang="pl-PL" baseline="0" dirty="0" smtClean="0">
                <a:latin typeface="Calibri" pitchFamily="34" charset="0"/>
              </a:rPr>
              <a:t> to </a:t>
            </a:r>
            <a:r>
              <a:rPr lang="pl-PL" baseline="0" dirty="0" err="1" smtClean="0">
                <a:latin typeface="Calibri" pitchFamily="34" charset="0"/>
              </a:rPr>
              <a:t>cooperate</a:t>
            </a:r>
            <a:r>
              <a:rPr lang="pl-PL" baseline="0" dirty="0" smtClean="0">
                <a:latin typeface="Calibri" pitchFamily="34" charset="0"/>
              </a:rPr>
              <a:t> with </a:t>
            </a:r>
            <a:r>
              <a:rPr lang="pl-PL" baseline="0" dirty="0" err="1" smtClean="0">
                <a:latin typeface="Calibri" pitchFamily="34" charset="0"/>
              </a:rPr>
              <a:t>other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institutions</a:t>
            </a:r>
            <a:r>
              <a:rPr lang="pl-PL" baseline="0" dirty="0" smtClean="0">
                <a:latin typeface="Calibri" pitchFamily="34" charset="0"/>
              </a:rPr>
              <a:t>. It </a:t>
            </a:r>
            <a:r>
              <a:rPr lang="pl-PL" baseline="0" dirty="0" err="1" smtClean="0">
                <a:latin typeface="Calibri" pitchFamily="34" charset="0"/>
              </a:rPr>
              <a:t>will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also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create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an</a:t>
            </a:r>
            <a:r>
              <a:rPr lang="pl-PL" baseline="0" dirty="0" smtClean="0">
                <a:latin typeface="Calibri" pitchFamily="34" charset="0"/>
              </a:rPr>
              <a:t> environment </a:t>
            </a:r>
            <a:r>
              <a:rPr lang="pl-PL" baseline="0" dirty="0" err="1" smtClean="0">
                <a:latin typeface="Calibri" pitchFamily="34" charset="0"/>
              </a:rPr>
              <a:t>facilitating</a:t>
            </a:r>
            <a:r>
              <a:rPr lang="pl-PL" baseline="0" dirty="0" smtClean="0">
                <a:latin typeface="Calibri" pitchFamily="34" charset="0"/>
              </a:rPr>
              <a:t> the exchange of </a:t>
            </a:r>
            <a:r>
              <a:rPr lang="pl-PL" baseline="0" dirty="0" err="1" smtClean="0">
                <a:latin typeface="Calibri" pitchFamily="34" charset="0"/>
              </a:rPr>
              <a:t>information</a:t>
            </a:r>
            <a:r>
              <a:rPr lang="pl-PL" baseline="0" dirty="0" smtClean="0">
                <a:latin typeface="Calibri" pitchFamily="34" charset="0"/>
              </a:rPr>
              <a:t> and </a:t>
            </a:r>
            <a:r>
              <a:rPr lang="pl-PL" baseline="0" dirty="0" err="1" smtClean="0">
                <a:latin typeface="Calibri" pitchFamily="34" charset="0"/>
              </a:rPr>
              <a:t>knowledge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between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these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institutions</a:t>
            </a:r>
            <a:r>
              <a:rPr lang="pl-PL" baseline="0" dirty="0" smtClean="0">
                <a:latin typeface="Calibri" pitchFamily="34" charset="0"/>
              </a:rPr>
              <a:t>, </a:t>
            </a:r>
            <a:r>
              <a:rPr lang="pl-PL" baseline="0" dirty="0" err="1" smtClean="0">
                <a:latin typeface="Calibri" pitchFamily="34" charset="0"/>
              </a:rPr>
              <a:t>thus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fulfilling</a:t>
            </a:r>
            <a:r>
              <a:rPr lang="pl-PL" baseline="0" dirty="0" smtClean="0">
                <a:latin typeface="Calibri" pitchFamily="34" charset="0"/>
              </a:rPr>
              <a:t> the </a:t>
            </a:r>
            <a:r>
              <a:rPr lang="pl-PL" baseline="0" dirty="0" err="1" smtClean="0">
                <a:latin typeface="Calibri" pitchFamily="34" charset="0"/>
              </a:rPr>
              <a:t>interoperability</a:t>
            </a:r>
            <a:r>
              <a:rPr lang="pl-PL" baseline="0" dirty="0" smtClean="0">
                <a:latin typeface="Calibri" pitchFamily="34" charset="0"/>
              </a:rPr>
              <a:t> </a:t>
            </a:r>
            <a:r>
              <a:rPr lang="pl-PL" baseline="0" dirty="0" err="1" smtClean="0">
                <a:latin typeface="Calibri" pitchFamily="34" charset="0"/>
              </a:rPr>
              <a:t>requirements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8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The </a:t>
            </a:r>
            <a:r>
              <a:rPr lang="en-US" sz="1200" dirty="0" smtClean="0"/>
              <a:t>Central Repository of Copies of </a:t>
            </a:r>
            <a:r>
              <a:rPr lang="en-US" sz="1200" dirty="0" err="1" smtClean="0"/>
              <a:t>EGiB</a:t>
            </a:r>
            <a:r>
              <a:rPr lang="en-US" sz="1200" dirty="0" smtClean="0"/>
              <a:t> Data</a:t>
            </a:r>
            <a:r>
              <a:rPr lang="pl-PL" sz="1200" dirty="0" smtClean="0"/>
              <a:t>,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which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is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maintained</a:t>
            </a:r>
            <a:r>
              <a:rPr lang="pl-PL" sz="1200" baseline="0" dirty="0" smtClean="0"/>
              <a:t> in form of </a:t>
            </a:r>
            <a:r>
              <a:rPr lang="pl-PL" sz="1200" baseline="0" dirty="0" err="1" smtClean="0"/>
              <a:t>multiple</a:t>
            </a:r>
            <a:r>
              <a:rPr lang="pl-PL" sz="1200" baseline="0" dirty="0" smtClean="0"/>
              <a:t> (</a:t>
            </a:r>
            <a:r>
              <a:rPr lang="pl-PL" sz="1200" baseline="0" dirty="0" err="1" smtClean="0"/>
              <a:t>scattered</a:t>
            </a:r>
            <a:r>
              <a:rPr lang="pl-PL" sz="1200" baseline="0" dirty="0" smtClean="0"/>
              <a:t>) </a:t>
            </a:r>
            <a:r>
              <a:rPr lang="pl-PL" sz="1200" baseline="0" dirty="0" err="1" smtClean="0"/>
              <a:t>databases</a:t>
            </a:r>
            <a:r>
              <a:rPr lang="pl-PL" sz="1200" baseline="0" dirty="0" smtClean="0"/>
              <a:t>, </a:t>
            </a:r>
            <a:r>
              <a:rPr lang="pl-PL" sz="1200" baseline="0" dirty="0" err="1" smtClean="0"/>
              <a:t>is</a:t>
            </a:r>
            <a:r>
              <a:rPr lang="pl-PL" sz="1200" baseline="0" dirty="0" smtClean="0"/>
              <a:t> </a:t>
            </a:r>
            <a:r>
              <a:rPr lang="pl-PL" sz="1200" baseline="0" dirty="0" err="1" smtClean="0"/>
              <a:t>an</a:t>
            </a:r>
            <a:r>
              <a:rPr lang="pl-PL" sz="1200" baseline="0" dirty="0" smtClean="0"/>
              <a:t> element of ZSIN.</a:t>
            </a:r>
            <a:endParaRPr lang="pl-PL" dirty="0" smtClean="0"/>
          </a:p>
          <a:p>
            <a:pPr algn="just"/>
            <a:r>
              <a:rPr lang="pl-PL" dirty="0" smtClean="0">
                <a:cs typeface="Arial" pitchFamily="34" charset="0"/>
              </a:rPr>
              <a:t>The Central </a:t>
            </a:r>
            <a:r>
              <a:rPr lang="pl-PL" dirty="0" err="1" smtClean="0">
                <a:cs typeface="Arial" pitchFamily="34" charset="0"/>
              </a:rPr>
              <a:t>Repository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dirty="0" err="1" smtClean="0">
                <a:cs typeface="Arial" pitchFamily="34" charset="0"/>
              </a:rPr>
              <a:t>allows</a:t>
            </a:r>
            <a:r>
              <a:rPr lang="pl-PL" dirty="0" smtClean="0">
                <a:cs typeface="Arial" pitchFamily="34" charset="0"/>
              </a:rPr>
              <a:t> for </a:t>
            </a:r>
            <a:r>
              <a:rPr lang="pl-PL" dirty="0" err="1" smtClean="0">
                <a:cs typeface="Arial" pitchFamily="34" charset="0"/>
              </a:rPr>
              <a:t>saving</a:t>
            </a:r>
            <a:r>
              <a:rPr lang="pl-PL" dirty="0" smtClean="0">
                <a:cs typeface="Arial" pitchFamily="34" charset="0"/>
              </a:rPr>
              <a:t>, </a:t>
            </a:r>
            <a:r>
              <a:rPr lang="pl-PL" dirty="0" err="1" smtClean="0">
                <a:cs typeface="Arial" pitchFamily="34" charset="0"/>
              </a:rPr>
              <a:t>updating</a:t>
            </a:r>
            <a:r>
              <a:rPr lang="pl-PL" baseline="0" dirty="0" smtClean="0">
                <a:cs typeface="Arial" pitchFamily="34" charset="0"/>
              </a:rPr>
              <a:t> and </a:t>
            </a:r>
            <a:r>
              <a:rPr lang="pl-PL" baseline="0" dirty="0" err="1" smtClean="0">
                <a:cs typeface="Arial" pitchFamily="34" charset="0"/>
              </a:rPr>
              <a:t>safe</a:t>
            </a:r>
            <a:r>
              <a:rPr lang="pl-PL" baseline="0" dirty="0" smtClean="0">
                <a:cs typeface="Arial" pitchFamily="34" charset="0"/>
              </a:rPr>
              <a:t> </a:t>
            </a:r>
            <a:r>
              <a:rPr lang="pl-PL" baseline="0" dirty="0" err="1" smtClean="0">
                <a:cs typeface="Arial" pitchFamily="34" charset="0"/>
              </a:rPr>
              <a:t>storage</a:t>
            </a:r>
            <a:r>
              <a:rPr lang="pl-PL" baseline="0" dirty="0" smtClean="0">
                <a:cs typeface="Arial" pitchFamily="34" charset="0"/>
              </a:rPr>
              <a:t> of data </a:t>
            </a:r>
            <a:r>
              <a:rPr lang="pl-PL" baseline="0" dirty="0" err="1" smtClean="0">
                <a:cs typeface="Arial" pitchFamily="34" charset="0"/>
              </a:rPr>
              <a:t>sets</a:t>
            </a:r>
            <a:r>
              <a:rPr lang="pl-PL" baseline="0" dirty="0" smtClean="0">
                <a:cs typeface="Arial" pitchFamily="34" charset="0"/>
              </a:rPr>
              <a:t>, as </a:t>
            </a:r>
            <a:r>
              <a:rPr lang="pl-PL" baseline="0" dirty="0" err="1" smtClean="0">
                <a:cs typeface="Arial" pitchFamily="34" charset="0"/>
              </a:rPr>
              <a:t>well</a:t>
            </a:r>
            <a:r>
              <a:rPr lang="pl-PL" baseline="0" dirty="0" smtClean="0">
                <a:cs typeface="Arial" pitchFamily="34" charset="0"/>
              </a:rPr>
              <a:t> as:</a:t>
            </a:r>
          </a:p>
          <a:p>
            <a:pPr marL="228600" indent="-228600" algn="just">
              <a:buAutoNum type="arabicParenR"/>
            </a:pPr>
            <a:r>
              <a:rPr lang="pl-PL" baseline="0" dirty="0" smtClean="0">
                <a:cs typeface="Arial" pitchFamily="34" charset="0"/>
              </a:rPr>
              <a:t>data </a:t>
            </a:r>
            <a:r>
              <a:rPr lang="pl-PL" baseline="0" dirty="0" err="1" smtClean="0">
                <a:cs typeface="Arial" pitchFamily="34" charset="0"/>
              </a:rPr>
              <a:t>visualization</a:t>
            </a:r>
            <a:r>
              <a:rPr lang="pl-PL" baseline="0" dirty="0" smtClean="0">
                <a:cs typeface="Arial" pitchFamily="34" charset="0"/>
              </a:rPr>
              <a:t>,</a:t>
            </a:r>
          </a:p>
          <a:p>
            <a:pPr marL="228600" indent="-228600" algn="just">
              <a:buAutoNum type="arabicParenR"/>
            </a:pPr>
            <a:r>
              <a:rPr lang="pl-PL" dirty="0" smtClean="0">
                <a:cs typeface="Arial" pitchFamily="34" charset="0"/>
              </a:rPr>
              <a:t>performing </a:t>
            </a:r>
            <a:r>
              <a:rPr lang="pl-PL" dirty="0" err="1" smtClean="0">
                <a:cs typeface="Arial" pitchFamily="34" charset="0"/>
              </a:rPr>
              <a:t>spatial</a:t>
            </a:r>
            <a:r>
              <a:rPr lang="pl-PL" dirty="0" smtClean="0">
                <a:cs typeface="Arial" pitchFamily="34" charset="0"/>
              </a:rPr>
              <a:t> </a:t>
            </a:r>
            <a:r>
              <a:rPr lang="pl-PL" dirty="0" err="1" smtClean="0">
                <a:cs typeface="Arial" pitchFamily="34" charset="0"/>
              </a:rPr>
              <a:t>analyses</a:t>
            </a:r>
            <a:r>
              <a:rPr lang="pl-PL" dirty="0" smtClean="0">
                <a:cs typeface="Arial" pitchFamily="34" charset="0"/>
              </a:rPr>
              <a:t>,</a:t>
            </a:r>
          </a:p>
          <a:p>
            <a:pPr marL="228600" indent="-228600" algn="just">
              <a:buAutoNum type="arabicParenR"/>
            </a:pPr>
            <a:r>
              <a:rPr lang="pl-PL" dirty="0" err="1" smtClean="0">
                <a:cs typeface="Arial" pitchFamily="34" charset="0"/>
              </a:rPr>
              <a:t>providing</a:t>
            </a:r>
            <a:r>
              <a:rPr lang="pl-PL" baseline="0" dirty="0" smtClean="0">
                <a:cs typeface="Arial" pitchFamily="34" charset="0"/>
              </a:rPr>
              <a:t> </a:t>
            </a:r>
            <a:r>
              <a:rPr lang="pl-PL" baseline="0" dirty="0" err="1" smtClean="0">
                <a:cs typeface="Arial" pitchFamily="34" charset="0"/>
              </a:rPr>
              <a:t>access</a:t>
            </a:r>
            <a:r>
              <a:rPr lang="pl-PL" baseline="0" dirty="0" smtClean="0">
                <a:cs typeface="Arial" pitchFamily="34" charset="0"/>
              </a:rPr>
              <a:t> to data,</a:t>
            </a:r>
          </a:p>
          <a:p>
            <a:pPr marL="228600" indent="-228600" algn="just">
              <a:buAutoNum type="arabicParenR"/>
            </a:pPr>
            <a:r>
              <a:rPr lang="pl-PL" baseline="0" dirty="0" smtClean="0">
                <a:cs typeface="Arial" pitchFamily="34" charset="0"/>
              </a:rPr>
              <a:t>monitoring </a:t>
            </a:r>
            <a:r>
              <a:rPr lang="pl-PL" baseline="0" dirty="0" err="1" smtClean="0">
                <a:cs typeface="Arial" pitchFamily="34" charset="0"/>
              </a:rPr>
              <a:t>coherence</a:t>
            </a:r>
            <a:r>
              <a:rPr lang="pl-PL" baseline="0" dirty="0" smtClean="0">
                <a:cs typeface="Arial" pitchFamily="34" charset="0"/>
              </a:rPr>
              <a:t> and </a:t>
            </a:r>
            <a:r>
              <a:rPr lang="pl-PL" baseline="0" dirty="0" err="1" smtClean="0">
                <a:cs typeface="Arial" pitchFamily="34" charset="0"/>
              </a:rPr>
              <a:t>quality</a:t>
            </a:r>
            <a:r>
              <a:rPr lang="pl-PL" baseline="0" dirty="0" smtClean="0">
                <a:cs typeface="Arial" pitchFamily="34" charset="0"/>
              </a:rPr>
              <a:t> of data </a:t>
            </a:r>
            <a:r>
              <a:rPr lang="pl-PL" baseline="0" dirty="0" err="1" smtClean="0">
                <a:cs typeface="Arial" pitchFamily="34" charset="0"/>
              </a:rPr>
              <a:t>sets</a:t>
            </a:r>
            <a:r>
              <a:rPr lang="pl-PL" baseline="0" dirty="0" smtClean="0">
                <a:cs typeface="Arial" pitchFamily="34" charset="0"/>
              </a:rPr>
              <a:t> </a:t>
            </a:r>
            <a:r>
              <a:rPr lang="pl-PL" baseline="0" dirty="0" err="1" smtClean="0">
                <a:cs typeface="Arial" pitchFamily="34" charset="0"/>
              </a:rPr>
              <a:t>within</a:t>
            </a:r>
            <a:r>
              <a:rPr lang="pl-PL" baseline="0" dirty="0" smtClean="0">
                <a:cs typeface="Arial" pitchFamily="34" charset="0"/>
              </a:rPr>
              <a:t> the Land and </a:t>
            </a:r>
            <a:r>
              <a:rPr lang="pl-PL" baseline="0" dirty="0" err="1" smtClean="0">
                <a:cs typeface="Arial" pitchFamily="34" charset="0"/>
              </a:rPr>
              <a:t>Building</a:t>
            </a:r>
            <a:r>
              <a:rPr lang="pl-PL" baseline="0" dirty="0" smtClean="0">
                <a:cs typeface="Arial" pitchFamily="34" charset="0"/>
              </a:rPr>
              <a:t> Register – </a:t>
            </a:r>
            <a:r>
              <a:rPr lang="pl-PL" baseline="0" dirty="0" err="1" smtClean="0">
                <a:cs typeface="Arial" pitchFamily="34" charset="0"/>
              </a:rPr>
              <a:t>both</a:t>
            </a:r>
            <a:r>
              <a:rPr lang="pl-PL" baseline="0" dirty="0" smtClean="0">
                <a:cs typeface="Arial" pitchFamily="34" charset="0"/>
              </a:rPr>
              <a:t> o a </a:t>
            </a:r>
            <a:r>
              <a:rPr lang="pl-PL" baseline="0" dirty="0" err="1" smtClean="0">
                <a:cs typeface="Arial" pitchFamily="34" charset="0"/>
              </a:rPr>
              <a:t>regional</a:t>
            </a:r>
            <a:r>
              <a:rPr lang="pl-PL" baseline="0" dirty="0" smtClean="0">
                <a:cs typeface="Arial" pitchFamily="34" charset="0"/>
              </a:rPr>
              <a:t> and central </a:t>
            </a:r>
            <a:r>
              <a:rPr lang="pl-PL" baseline="0" dirty="0" err="1" smtClean="0">
                <a:cs typeface="Arial" pitchFamily="34" charset="0"/>
              </a:rPr>
              <a:t>level</a:t>
            </a:r>
            <a:r>
              <a:rPr lang="pl-PL" baseline="0" dirty="0" smtClean="0">
                <a:cs typeface="Arial" pitchFamily="34" charset="0"/>
              </a:rPr>
              <a:t>.</a:t>
            </a:r>
            <a:endParaRPr lang="pl-PL" dirty="0" smtClean="0"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6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000" dirty="0" smtClean="0"/>
              <a:t>Land and </a:t>
            </a:r>
            <a:r>
              <a:rPr lang="pl-PL" sz="1000" dirty="0" err="1" smtClean="0"/>
              <a:t>Building</a:t>
            </a:r>
            <a:r>
              <a:rPr lang="pl-PL" sz="1000" dirty="0" smtClean="0"/>
              <a:t> Register </a:t>
            </a:r>
            <a:r>
              <a:rPr lang="pl-PL" sz="1000" dirty="0" err="1" smtClean="0"/>
              <a:t>is</a:t>
            </a:r>
            <a:r>
              <a:rPr lang="pl-PL" sz="1000" dirty="0" smtClean="0"/>
              <a:t> a </a:t>
            </a:r>
            <a:r>
              <a:rPr lang="pl-PL" sz="1000" dirty="0" err="1" smtClean="0"/>
              <a:t>reference</a:t>
            </a:r>
            <a:r>
              <a:rPr lang="pl-PL" sz="1000" dirty="0" smtClean="0"/>
              <a:t> data set for </a:t>
            </a:r>
            <a:r>
              <a:rPr lang="pl-PL" sz="1000" dirty="0" err="1" smtClean="0"/>
              <a:t>various</a:t>
            </a:r>
            <a:r>
              <a:rPr lang="pl-PL" sz="1000" dirty="0" smtClean="0"/>
              <a:t> </a:t>
            </a:r>
            <a:r>
              <a:rPr lang="pl-PL" sz="1000" dirty="0" err="1" smtClean="0"/>
              <a:t>other</a:t>
            </a:r>
            <a:r>
              <a:rPr lang="pl-PL" sz="1000" dirty="0" smtClean="0"/>
              <a:t> </a:t>
            </a:r>
            <a:r>
              <a:rPr lang="pl-PL" sz="1000" dirty="0" err="1" smtClean="0"/>
              <a:t>spatial</a:t>
            </a:r>
            <a:r>
              <a:rPr lang="pl-PL" sz="1000" dirty="0" smtClean="0"/>
              <a:t> data </a:t>
            </a:r>
            <a:r>
              <a:rPr lang="pl-PL" sz="1000" dirty="0" err="1" smtClean="0"/>
              <a:t>registers</a:t>
            </a:r>
            <a:r>
              <a:rPr lang="pl-PL" sz="1000" dirty="0" smtClean="0"/>
              <a:t>. </a:t>
            </a:r>
            <a:r>
              <a:rPr lang="pl-PL" sz="1000" dirty="0" err="1" smtClean="0"/>
              <a:t>Therefore</a:t>
            </a:r>
            <a:r>
              <a:rPr lang="pl-PL" sz="1000" dirty="0" smtClean="0"/>
              <a:t>, the </a:t>
            </a:r>
            <a:r>
              <a:rPr lang="pl-PL" sz="1000" dirty="0" err="1" smtClean="0"/>
              <a:t>quality</a:t>
            </a:r>
            <a:r>
              <a:rPr lang="pl-PL" sz="1000" dirty="0" smtClean="0"/>
              <a:t> of </a:t>
            </a:r>
            <a:r>
              <a:rPr lang="pl-PL" sz="1000" dirty="0" err="1" smtClean="0"/>
              <a:t>its</a:t>
            </a:r>
            <a:r>
              <a:rPr lang="pl-PL" sz="1000" dirty="0" smtClean="0"/>
              <a:t> data </a:t>
            </a:r>
            <a:r>
              <a:rPr lang="pl-PL" sz="1000" dirty="0" err="1" smtClean="0"/>
              <a:t>has</a:t>
            </a:r>
            <a:r>
              <a:rPr lang="pl-PL" sz="1000" dirty="0" smtClean="0"/>
              <a:t> a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serious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impact</a:t>
            </a:r>
            <a:r>
              <a:rPr lang="pl-PL" sz="1000" baseline="0" dirty="0" smtClean="0"/>
              <a:t> on data </a:t>
            </a:r>
            <a:r>
              <a:rPr lang="pl-PL" sz="1000" baseline="0" dirty="0" err="1" smtClean="0"/>
              <a:t>quality</a:t>
            </a:r>
            <a:r>
              <a:rPr lang="pl-PL" sz="1000" baseline="0" dirty="0" smtClean="0"/>
              <a:t> in </a:t>
            </a:r>
            <a:r>
              <a:rPr lang="pl-PL" sz="1000" baseline="0" dirty="0" err="1" smtClean="0"/>
              <a:t>related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registers</a:t>
            </a:r>
            <a:r>
              <a:rPr lang="pl-PL" sz="1000" baseline="0" dirty="0" smtClean="0"/>
              <a:t>.</a:t>
            </a:r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000" dirty="0" smtClean="0"/>
              <a:t>Land and </a:t>
            </a:r>
            <a:r>
              <a:rPr lang="pl-PL" sz="1000" dirty="0" err="1" smtClean="0"/>
              <a:t>Building</a:t>
            </a:r>
            <a:r>
              <a:rPr lang="pl-PL" sz="1000" dirty="0" smtClean="0"/>
              <a:t> Register </a:t>
            </a:r>
            <a:r>
              <a:rPr lang="pl-PL" sz="1000" dirty="0" err="1" smtClean="0"/>
              <a:t>are</a:t>
            </a:r>
            <a:r>
              <a:rPr lang="pl-PL" sz="1000" dirty="0" smtClean="0"/>
              <a:t> </a:t>
            </a:r>
            <a:r>
              <a:rPr lang="pl-PL" sz="1000" dirty="0" err="1" smtClean="0"/>
              <a:t>being</a:t>
            </a:r>
            <a:r>
              <a:rPr lang="pl-PL" sz="1000" dirty="0" smtClean="0"/>
              <a:t> </a:t>
            </a:r>
            <a:r>
              <a:rPr lang="pl-PL" sz="1000" dirty="0" err="1" smtClean="0"/>
              <a:t>used</a:t>
            </a:r>
            <a:r>
              <a:rPr lang="pl-PL" sz="1000" dirty="0" smtClean="0"/>
              <a:t> for: </a:t>
            </a:r>
            <a:r>
              <a:rPr lang="pl-PL" sz="1000" dirty="0" err="1" smtClean="0"/>
              <a:t>spatial</a:t>
            </a:r>
            <a:r>
              <a:rPr lang="pl-PL" sz="1000" dirty="0" smtClean="0"/>
              <a:t> </a:t>
            </a:r>
            <a:r>
              <a:rPr lang="pl-PL" sz="1000" dirty="0" err="1" smtClean="0"/>
              <a:t>planing</a:t>
            </a:r>
            <a:r>
              <a:rPr lang="pl-PL" sz="1000" dirty="0" smtClean="0"/>
              <a:t>, </a:t>
            </a:r>
            <a:r>
              <a:rPr lang="pl-PL" sz="1000" dirty="0" err="1" smtClean="0"/>
              <a:t>calculating</a:t>
            </a:r>
            <a:r>
              <a:rPr lang="pl-PL" sz="1000" dirty="0" smtClean="0"/>
              <a:t> </a:t>
            </a:r>
            <a:r>
              <a:rPr lang="pl-PL" sz="1000" dirty="0" err="1" smtClean="0"/>
              <a:t>tax</a:t>
            </a:r>
            <a:r>
              <a:rPr lang="pl-PL" sz="1000" dirty="0" smtClean="0"/>
              <a:t> </a:t>
            </a:r>
            <a:r>
              <a:rPr lang="pl-PL" sz="1000" dirty="0" err="1" smtClean="0"/>
              <a:t>obligations</a:t>
            </a:r>
            <a:r>
              <a:rPr lang="pl-PL" sz="1000" dirty="0" smtClean="0"/>
              <a:t>, </a:t>
            </a:r>
            <a:r>
              <a:rPr lang="pl-PL" sz="1000" dirty="0" err="1" smtClean="0"/>
              <a:t>registering</a:t>
            </a:r>
            <a:r>
              <a:rPr lang="pl-PL" sz="1000" dirty="0" smtClean="0"/>
              <a:t> real </a:t>
            </a:r>
            <a:r>
              <a:rPr lang="pl-PL" sz="1000" dirty="0" err="1" smtClean="0"/>
              <a:t>estate</a:t>
            </a:r>
            <a:r>
              <a:rPr lang="pl-PL" sz="1000" dirty="0" smtClean="0"/>
              <a:t> in the Land and </a:t>
            </a:r>
            <a:r>
              <a:rPr lang="pl-PL" sz="1000" dirty="0" err="1" smtClean="0"/>
              <a:t>Mortgage</a:t>
            </a:r>
            <a:r>
              <a:rPr lang="pl-PL" sz="1000" dirty="0" smtClean="0"/>
              <a:t> </a:t>
            </a:r>
            <a:r>
              <a:rPr lang="pl-PL" sz="1000" dirty="0" err="1" smtClean="0"/>
              <a:t>Registers</a:t>
            </a:r>
            <a:r>
              <a:rPr lang="pl-PL" sz="1000" dirty="0" smtClean="0"/>
              <a:t>, public </a:t>
            </a:r>
            <a:r>
              <a:rPr lang="pl-PL" sz="1000" dirty="0" err="1" smtClean="0"/>
              <a:t>statistics</a:t>
            </a:r>
            <a:r>
              <a:rPr lang="pl-PL" sz="1000" dirty="0" smtClean="0"/>
              <a:t>, etc.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data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pl-PL" sz="1000" dirty="0" smtClean="0"/>
              <a:t>Land and </a:t>
            </a:r>
            <a:r>
              <a:rPr lang="pl-PL" sz="1000" dirty="0" err="1" smtClean="0"/>
              <a:t>Building</a:t>
            </a:r>
            <a:r>
              <a:rPr lang="pl-PL" sz="1000" dirty="0" smtClean="0"/>
              <a:t> Register </a:t>
            </a:r>
            <a:r>
              <a:rPr lang="pl-PL" sz="1000" dirty="0" err="1" smtClean="0"/>
              <a:t>is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necessary</a:t>
            </a:r>
            <a:r>
              <a:rPr lang="pl-PL" sz="1000" baseline="0" dirty="0" smtClean="0"/>
              <a:t> in order to </a:t>
            </a:r>
            <a:r>
              <a:rPr lang="pl-PL" sz="1000" baseline="0" dirty="0" err="1" smtClean="0"/>
              <a:t>maintain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confidence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among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its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customers</a:t>
            </a:r>
            <a:r>
              <a:rPr lang="pl-PL" sz="1000" baseline="0" dirty="0" smtClean="0"/>
              <a:t> (data </a:t>
            </a:r>
            <a:r>
              <a:rPr lang="pl-PL" sz="1000" baseline="0" dirty="0" err="1" smtClean="0"/>
              <a:t>users</a:t>
            </a:r>
            <a:r>
              <a:rPr lang="pl-PL" sz="1000" baseline="0" dirty="0" smtClean="0"/>
              <a:t>).</a:t>
            </a:r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order to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data in the </a:t>
            </a:r>
            <a:r>
              <a:rPr lang="pl-PL" sz="1000" dirty="0" smtClean="0"/>
              <a:t>Land and </a:t>
            </a:r>
            <a:r>
              <a:rPr lang="pl-PL" sz="1000" dirty="0" err="1" smtClean="0"/>
              <a:t>Building</a:t>
            </a:r>
            <a:r>
              <a:rPr lang="pl-PL" sz="1000" dirty="0" smtClean="0"/>
              <a:t> Register,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it</a:t>
            </a:r>
            <a:r>
              <a:rPr lang="pl-PL" sz="1000" baseline="0" dirty="0" smtClean="0"/>
              <a:t> was </a:t>
            </a:r>
            <a:r>
              <a:rPr lang="pl-PL" sz="1000" baseline="0" dirty="0" err="1" smtClean="0"/>
              <a:t>necessary</a:t>
            </a:r>
            <a:r>
              <a:rPr lang="pl-PL" sz="1000" baseline="0" dirty="0" smtClean="0"/>
              <a:t> to </a:t>
            </a:r>
            <a:r>
              <a:rPr lang="pl-PL" sz="1000" baseline="0" dirty="0" err="1" smtClean="0"/>
              <a:t>elaborate</a:t>
            </a:r>
            <a:r>
              <a:rPr lang="pl-PL" sz="1000" baseline="0" dirty="0" smtClean="0"/>
              <a:t> a set of </a:t>
            </a:r>
            <a:r>
              <a:rPr lang="pl-PL" sz="1000" baseline="0" dirty="0" err="1" smtClean="0"/>
              <a:t>control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procedures</a:t>
            </a:r>
            <a:r>
              <a:rPr lang="pl-PL" sz="1000" baseline="0" dirty="0" smtClean="0"/>
              <a:t>, </a:t>
            </a:r>
            <a:r>
              <a:rPr lang="pl-PL" sz="1000" baseline="0" dirty="0" err="1" smtClean="0"/>
              <a:t>which</a:t>
            </a:r>
            <a:r>
              <a:rPr lang="pl-PL" sz="1000" baseline="0" dirty="0" smtClean="0"/>
              <a:t> </a:t>
            </a:r>
            <a:r>
              <a:rPr lang="pl-PL" sz="1000" baseline="0" dirty="0" err="1" smtClean="0"/>
              <a:t>will</a:t>
            </a:r>
            <a:r>
              <a:rPr lang="pl-PL" sz="1000" baseline="0" dirty="0" smtClean="0"/>
              <a:t> be </a:t>
            </a:r>
            <a:r>
              <a:rPr lang="pl-PL" sz="1000" baseline="0" dirty="0" err="1" smtClean="0"/>
              <a:t>used</a:t>
            </a:r>
            <a:r>
              <a:rPr lang="pl-PL" sz="1000" baseline="0" dirty="0" smtClean="0"/>
              <a:t> to </a:t>
            </a:r>
            <a:r>
              <a:rPr lang="pl-PL" sz="1000" baseline="0" dirty="0" err="1" smtClean="0"/>
              <a:t>evaluate</a:t>
            </a:r>
            <a:r>
              <a:rPr lang="pl-PL" sz="1000" baseline="0" dirty="0" smtClean="0"/>
              <a:t> data </a:t>
            </a:r>
            <a:r>
              <a:rPr lang="pl-PL" sz="1000" baseline="0" dirty="0" err="1" smtClean="0"/>
              <a:t>quality</a:t>
            </a:r>
            <a:r>
              <a:rPr lang="pl-PL" sz="1000" baseline="0" dirty="0" smtClean="0"/>
              <a:t>. </a:t>
            </a:r>
            <a:r>
              <a:rPr lang="pl-PL" sz="1000" baseline="0" dirty="0" err="1" smtClean="0"/>
              <a:t>Thus</a:t>
            </a:r>
            <a:r>
              <a:rPr lang="pl-PL" sz="1000" baseline="0" dirty="0" smtClean="0"/>
              <a:t>, a </a:t>
            </a:r>
            <a:r>
              <a:rPr lang="pl-PL" sz="1000" baseline="0" dirty="0" err="1" smtClean="0"/>
              <a:t>coherent</a:t>
            </a:r>
            <a:r>
              <a:rPr lang="pl-PL" sz="1000" baseline="0" dirty="0" smtClean="0"/>
              <a:t> data </a:t>
            </a:r>
            <a:r>
              <a:rPr lang="pl-PL" sz="1000" baseline="0" dirty="0" err="1" smtClean="0"/>
              <a:t>quality</a:t>
            </a:r>
            <a:r>
              <a:rPr lang="pl-PL" sz="1000" baseline="0" dirty="0" smtClean="0"/>
              <a:t> model of the </a:t>
            </a:r>
            <a:r>
              <a:rPr lang="pl-PL" sz="1000" dirty="0" smtClean="0"/>
              <a:t>Land and </a:t>
            </a:r>
            <a:r>
              <a:rPr lang="pl-PL" sz="1000" dirty="0" err="1" smtClean="0"/>
              <a:t>Building</a:t>
            </a:r>
            <a:r>
              <a:rPr lang="pl-PL" sz="1000" dirty="0" smtClean="0"/>
              <a:t> Register </a:t>
            </a:r>
            <a:r>
              <a:rPr lang="pl-PL" sz="1000" dirty="0" err="1" smtClean="0"/>
              <a:t>has</a:t>
            </a:r>
            <a:r>
              <a:rPr lang="pl-PL" sz="1000" dirty="0" smtClean="0"/>
              <a:t> </a:t>
            </a:r>
            <a:r>
              <a:rPr lang="pl-PL" sz="1000" dirty="0" err="1" smtClean="0"/>
              <a:t>been</a:t>
            </a:r>
            <a:r>
              <a:rPr lang="pl-PL" sz="1000" dirty="0" smtClean="0"/>
              <a:t> </a:t>
            </a:r>
            <a:r>
              <a:rPr lang="pl-PL" sz="1000" dirty="0" err="1" smtClean="0"/>
              <a:t>defined</a:t>
            </a: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pl-PL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</a:t>
            </a:r>
            <a:r>
              <a:rPr lang="pl-PL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adopted</a:t>
            </a:r>
            <a:r>
              <a:rPr lang="pl-PL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ZSIN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compliant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ISO </a:t>
            </a:r>
            <a:r>
              <a:rPr lang="pl-PL" sz="10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pl-PL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l-PL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2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 order to </a:t>
            </a:r>
            <a:r>
              <a:rPr lang="pl-PL" dirty="0" err="1" smtClean="0"/>
              <a:t>describe</a:t>
            </a:r>
            <a:r>
              <a:rPr lang="pl-PL" dirty="0" smtClean="0"/>
              <a:t> 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quality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Cadastral</a:t>
            </a:r>
            <a:r>
              <a:rPr lang="pl-PL" baseline="0" dirty="0" smtClean="0"/>
              <a:t> data, we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elements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sub-elements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defined</a:t>
            </a:r>
            <a:r>
              <a:rPr lang="pl-PL" baseline="0" dirty="0" smtClean="0"/>
              <a:t> in the norm: </a:t>
            </a:r>
            <a:r>
              <a:rPr lang="pl-PL" dirty="0" smtClean="0"/>
              <a:t>ISO 19157. 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norm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(Kompletność)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Completness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existence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non-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existence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relations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data set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(Spójność logiczna)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compliance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data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(Dokładność położenia)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Positional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(Dokładność czasowa)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pl-PL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relations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(Dokładność tematyczna)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Thematic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classifications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relations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(Używalność) </a:t>
            </a:r>
            <a:r>
              <a:rPr lang="pl-P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Usability</a:t>
            </a:r>
            <a:r>
              <a:rPr lang="pl-P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4F58-5796-4FD1-8F9E-4C0A499C947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1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2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22CE-2B38-4DAC-9CCA-F3F2AEBB24BC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FA40-E4A9-474E-ACA2-F05FEAC1E8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1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3412-7D59-42CE-B73B-C5A3A60E108D}" type="datetime1">
              <a:rPr lang="pl-PL"/>
              <a:pPr>
                <a:defRPr/>
              </a:pPr>
              <a:t>2014-11-20</a:t>
            </a:fld>
            <a:endParaRPr lang="pl-PL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547813" y="6356350"/>
            <a:ext cx="6480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Główny Urząd Geodezji i Kartografii ul. Wspólna 2, 00-926 Warszawa   </a:t>
            </a:r>
            <a:br>
              <a:rPr lang="pl-PL"/>
            </a:br>
            <a:r>
              <a:rPr lang="pl-PL"/>
              <a:t>www.gugik.gov.pl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1145-B1B3-426D-ABA1-028770DAE93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760491" cy="216768"/>
          </a:xfrm>
        </p:spPr>
        <p:txBody>
          <a:bodyPr/>
          <a:lstStyle>
            <a:lvl1pPr algn="l">
              <a:defRPr sz="2800" b="1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>
            <a:lvl1pPr>
              <a:defRPr sz="32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1pPr>
            <a:lvl2pPr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2pPr>
            <a:lvl3pPr>
              <a:defRPr sz="24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3pPr>
            <a:lvl4pPr>
              <a:defRPr sz="20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4pPr>
            <a:lvl5pPr>
              <a:defRPr sz="20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A17F-1AEA-4B48-BA9A-E88F5C2A4DA9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1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24552-0D85-47C8-A4C8-E0E903BD9F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090042"/>
          </a:xfrm>
        </p:spPr>
        <p:txBody>
          <a:bodyPr/>
          <a:lstStyle>
            <a:lvl1pPr algn="ctr">
              <a:defRPr sz="20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7971-D193-484F-A45F-5BE3B527CAF3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F726-F0B7-4083-B68F-467C4BE44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E000-B13B-457F-BF63-9427B641F915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3A9E-EFD2-49B2-9C08-86B6CA8BF0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9"/>
          <p:cNvCxnSpPr/>
          <p:nvPr userDrawn="1"/>
        </p:nvCxnSpPr>
        <p:spPr>
          <a:xfrm>
            <a:off x="179512" y="908720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4E55-9FE5-4FC4-9F11-959DC040E96F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9691-2BF1-42BC-A1FC-E49E5C26A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Łącznik prosty 9"/>
          <p:cNvCxnSpPr/>
          <p:nvPr userDrawn="1"/>
        </p:nvCxnSpPr>
        <p:spPr>
          <a:xfrm>
            <a:off x="179512" y="261938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652-72D8-425B-8099-6A890114E8F6}" type="datetime1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4620-6B18-4A0E-9651-77D0708E53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Tło prezentac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Łącznik prosty 9"/>
          <p:cNvCxnSpPr/>
          <p:nvPr userDrawn="1"/>
        </p:nvCxnSpPr>
        <p:spPr>
          <a:xfrm>
            <a:off x="179512" y="261938"/>
            <a:ext cx="8784976" cy="0"/>
          </a:xfrm>
          <a:prstGeom prst="line">
            <a:avLst/>
          </a:prstGeom>
          <a:ln w="31750" cap="rnd">
            <a:gradFill>
              <a:gsLst>
                <a:gs pos="0">
                  <a:srgbClr val="000082">
                    <a:alpha val="66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10" descr="Logo GUGiK Nowe - P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950" y="115888"/>
            <a:ext cx="1223963" cy="6778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 descr="INNOWACYJNA_GOSPODARKA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2388"/>
            <a:ext cx="9366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UE+EFRR_L-k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850" y="6408738"/>
            <a:ext cx="1327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A0A1-1DF3-4720-82B2-C29E9CB2F24A}" type="datetime1">
              <a:rPr lang="pl-PL"/>
              <a:pPr>
                <a:defRPr/>
              </a:pPr>
              <a:t>2014-11-20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Główny Urząd Geodezji i Kartografii ul. Wspólna 2, 00-926 Warszawa   </a:t>
            </a:r>
            <a:br>
              <a:rPr lang="pl-PL"/>
            </a:br>
            <a:r>
              <a:rPr lang="pl-PL"/>
              <a:t>www.gugik.gov.pl</a:t>
            </a:r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2C1F-C2B2-4A62-BE11-E00DF177727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4752975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7" name="Symbol zastępczy daty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F2D85-DBB9-4916-B32C-918E48149F1B}" type="datetime1">
              <a:rPr lang="pl-PL"/>
              <a:pPr>
                <a:defRPr/>
              </a:pPr>
              <a:t>2014-11-20</a:t>
            </a:fld>
            <a:endParaRPr lang="pl-PL" dirty="0"/>
          </a:p>
        </p:txBody>
      </p:sp>
      <p:sp>
        <p:nvSpPr>
          <p:cNvPr id="18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835150" y="6356350"/>
            <a:ext cx="6192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pl-PL"/>
              <a:t>Główny Urząd Geodezji i Kartografii ul. Wspólna 2, 00-926 Warszawa   </a:t>
            </a:r>
            <a:br>
              <a:rPr lang="pl-PL"/>
            </a:br>
            <a:r>
              <a:rPr lang="pl-PL"/>
              <a:t>www.gugik.gov.pl</a:t>
            </a:r>
          </a:p>
        </p:txBody>
      </p:sp>
      <p:sp>
        <p:nvSpPr>
          <p:cNvPr id="19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8243888" y="6356350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EE624-0DB9-4A55-A326-98EA0072501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17375E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17375E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376092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558ED5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95B3D7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C6D9F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Polish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Integrated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System of Real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Estate</a:t>
            </a:r>
            <a:r>
              <a:rPr lang="pl-PL" sz="3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Information –</a:t>
            </a:r>
          </a:p>
          <a:p>
            <a:pPr>
              <a:buNone/>
            </a:pPr>
            <a:r>
              <a:rPr lang="pl-PL" sz="33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establishing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impact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cadastral</a:t>
            </a:r>
            <a:r>
              <a:rPr lang="pl-PL" sz="3300" b="1" dirty="0" smtClean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pl-PL" sz="3300" b="1" dirty="0" err="1" smtClean="0">
                <a:solidFill>
                  <a:schemeClr val="tx2">
                    <a:lumMod val="75000"/>
                  </a:schemeClr>
                </a:solidFill>
              </a:rPr>
              <a:t>quality</a:t>
            </a:r>
            <a:endParaRPr lang="pl-PL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5445224"/>
            <a:ext cx="5148263" cy="6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35000"/>
              </a:spcBef>
              <a:spcAft>
                <a:spcPct val="35000"/>
              </a:spcAft>
              <a:defRPr/>
            </a:pPr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Head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Office of Geodesy and Cartography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1520" y="5805264"/>
            <a:ext cx="303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Warsaw, 20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ovember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2014 r.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Range</a:t>
            </a: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data </a:t>
            </a: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sets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67544" y="1196752"/>
            <a:ext cx="8280921" cy="7920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6" name="pole tekstowe 5"/>
          <p:cNvSpPr txBox="1"/>
          <p:nvPr/>
        </p:nvSpPr>
        <p:spPr>
          <a:xfrm>
            <a:off x="899592" y="1280954"/>
            <a:ext cx="720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Within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Model, 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following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features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are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subject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controll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endParaRPr lang="pl-PL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5829840"/>
              </p:ext>
            </p:extLst>
          </p:nvPr>
        </p:nvGraphicFramePr>
        <p:xfrm>
          <a:off x="323528" y="2060848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Data </a:t>
            </a: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quality</a:t>
            </a: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evaluation</a:t>
            </a: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method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67544" y="1052736"/>
            <a:ext cx="8280921" cy="9361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6" name="pole tekstowe 5"/>
          <p:cNvSpPr txBox="1"/>
          <p:nvPr/>
        </p:nvSpPr>
        <p:spPr>
          <a:xfrm>
            <a:off x="899592" y="1124744"/>
            <a:ext cx="720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Within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model 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direct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method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internal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external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has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been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used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pl-PL" sz="2000" dirty="0" smtClean="0"/>
              <a:t>  </a:t>
            </a:r>
          </a:p>
          <a:p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pl-PL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67544" y="4365104"/>
            <a:ext cx="8280921" cy="201622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2" name="pole tekstowe 11"/>
          <p:cNvSpPr txBox="1"/>
          <p:nvPr/>
        </p:nvSpPr>
        <p:spPr>
          <a:xfrm>
            <a:off x="971600" y="4221088"/>
            <a:ext cx="7416824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2600"/>
              </a:lnSpc>
            </a:pP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Model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defines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if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controls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are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automatic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manual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lnSpc>
                <a:spcPts val="2600"/>
              </a:lnSpc>
            </a:pP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Automatic controls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are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executed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on a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complete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data set.</a:t>
            </a:r>
          </a:p>
          <a:p>
            <a:pPr>
              <a:lnSpc>
                <a:spcPts val="2600"/>
              </a:lnSpc>
            </a:pP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Manual controls,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due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time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needed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are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executed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on data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samples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pl-PL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87355365"/>
              </p:ext>
            </p:extLst>
          </p:nvPr>
        </p:nvGraphicFramePr>
        <p:xfrm>
          <a:off x="1835696" y="2276872"/>
          <a:ext cx="51125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Control of </a:t>
            </a:r>
            <a:r>
              <a:rPr lang="pl-PL" sz="28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Cadastral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data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67544" y="1196752"/>
            <a:ext cx="8200207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6" name="pole tekstowe 5"/>
          <p:cNvSpPr txBox="1"/>
          <p:nvPr/>
        </p:nvSpPr>
        <p:spPr>
          <a:xfrm>
            <a:off x="899592" y="1196752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Model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includes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factors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developed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with the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aim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using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the model to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data of the Real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Estate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  <a:latin typeface="Calibri" pitchFamily="34" charset="0"/>
              </a:rPr>
              <a:t>Cadastre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495300" y="2492896"/>
            <a:ext cx="8181157" cy="72008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8" name="pole tekstowe 27"/>
          <p:cNvSpPr txBox="1"/>
          <p:nvPr/>
        </p:nvSpPr>
        <p:spPr>
          <a:xfrm>
            <a:off x="971600" y="2636912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vector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sets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as GML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files</a:t>
            </a:r>
            <a:endParaRPr lang="pl-PL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205431138"/>
              </p:ext>
            </p:extLst>
          </p:nvPr>
        </p:nvGraphicFramePr>
        <p:xfrm>
          <a:off x="539552" y="3356992"/>
          <a:ext cx="820891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323528" y="1052736"/>
            <a:ext cx="8485417" cy="4208196"/>
            <a:chOff x="457200" y="431798"/>
            <a:chExt cx="8280920" cy="4271416"/>
          </a:xfrm>
        </p:grpSpPr>
        <p:sp>
          <p:nvSpPr>
            <p:cNvPr id="5" name="Dowolny kształt 4"/>
            <p:cNvSpPr/>
            <p:nvPr/>
          </p:nvSpPr>
          <p:spPr>
            <a:xfrm>
              <a:off x="457200" y="431798"/>
              <a:ext cx="8229600" cy="1174753"/>
            </a:xfrm>
            <a:custGeom>
              <a:avLst/>
              <a:gdLst>
                <a:gd name="connsiteX0" fmla="*/ 0 w 8229600"/>
                <a:gd name="connsiteY0" fmla="*/ 195796 h 1174753"/>
                <a:gd name="connsiteX1" fmla="*/ 57348 w 8229600"/>
                <a:gd name="connsiteY1" fmla="*/ 57347 h 1174753"/>
                <a:gd name="connsiteX2" fmla="*/ 195797 w 8229600"/>
                <a:gd name="connsiteY2" fmla="*/ 0 h 1174753"/>
                <a:gd name="connsiteX3" fmla="*/ 8033804 w 8229600"/>
                <a:gd name="connsiteY3" fmla="*/ 0 h 1174753"/>
                <a:gd name="connsiteX4" fmla="*/ 8172253 w 8229600"/>
                <a:gd name="connsiteY4" fmla="*/ 57348 h 1174753"/>
                <a:gd name="connsiteX5" fmla="*/ 8229600 w 8229600"/>
                <a:gd name="connsiteY5" fmla="*/ 195797 h 1174753"/>
                <a:gd name="connsiteX6" fmla="*/ 8229600 w 8229600"/>
                <a:gd name="connsiteY6" fmla="*/ 978957 h 1174753"/>
                <a:gd name="connsiteX7" fmla="*/ 8172253 w 8229600"/>
                <a:gd name="connsiteY7" fmla="*/ 1117406 h 1174753"/>
                <a:gd name="connsiteX8" fmla="*/ 8033804 w 8229600"/>
                <a:gd name="connsiteY8" fmla="*/ 1174753 h 1174753"/>
                <a:gd name="connsiteX9" fmla="*/ 195796 w 8229600"/>
                <a:gd name="connsiteY9" fmla="*/ 1174753 h 1174753"/>
                <a:gd name="connsiteX10" fmla="*/ 57347 w 8229600"/>
                <a:gd name="connsiteY10" fmla="*/ 1117406 h 1174753"/>
                <a:gd name="connsiteX11" fmla="*/ 0 w 8229600"/>
                <a:gd name="connsiteY11" fmla="*/ 978957 h 1174753"/>
                <a:gd name="connsiteX12" fmla="*/ 0 w 8229600"/>
                <a:gd name="connsiteY12" fmla="*/ 195796 h 117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1174753">
                  <a:moveTo>
                    <a:pt x="0" y="195796"/>
                  </a:moveTo>
                  <a:cubicBezTo>
                    <a:pt x="0" y="143868"/>
                    <a:pt x="20629" y="94066"/>
                    <a:pt x="57348" y="57347"/>
                  </a:cubicBezTo>
                  <a:cubicBezTo>
                    <a:pt x="94067" y="20628"/>
                    <a:pt x="143868" y="0"/>
                    <a:pt x="195797" y="0"/>
                  </a:cubicBezTo>
                  <a:lnTo>
                    <a:pt x="8033804" y="0"/>
                  </a:lnTo>
                  <a:cubicBezTo>
                    <a:pt x="8085732" y="0"/>
                    <a:pt x="8135534" y="20629"/>
                    <a:pt x="8172253" y="57348"/>
                  </a:cubicBezTo>
                  <a:cubicBezTo>
                    <a:pt x="8208972" y="94067"/>
                    <a:pt x="8229600" y="143868"/>
                    <a:pt x="8229600" y="195797"/>
                  </a:cubicBezTo>
                  <a:lnTo>
                    <a:pt x="8229600" y="978957"/>
                  </a:lnTo>
                  <a:cubicBezTo>
                    <a:pt x="8229600" y="1030885"/>
                    <a:pt x="8208972" y="1080687"/>
                    <a:pt x="8172253" y="1117406"/>
                  </a:cubicBezTo>
                  <a:cubicBezTo>
                    <a:pt x="8135534" y="1154125"/>
                    <a:pt x="8085733" y="1174753"/>
                    <a:pt x="8033804" y="1174753"/>
                  </a:cubicBezTo>
                  <a:lnTo>
                    <a:pt x="195796" y="1174753"/>
                  </a:lnTo>
                  <a:cubicBezTo>
                    <a:pt x="143868" y="1174753"/>
                    <a:pt x="94066" y="1154124"/>
                    <a:pt x="57347" y="1117406"/>
                  </a:cubicBezTo>
                  <a:cubicBezTo>
                    <a:pt x="20628" y="1080687"/>
                    <a:pt x="0" y="1030886"/>
                    <a:pt x="0" y="978957"/>
                  </a:cubicBezTo>
                  <a:lnTo>
                    <a:pt x="0" y="19579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357" tIns="137357" rIns="137357" bIns="13735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 smtClean="0">
                  <a:latin typeface="Calibri" pitchFamily="34" charset="0"/>
                </a:rPr>
                <a:t>The </a:t>
              </a:r>
              <a:r>
                <a:rPr lang="pl-PL" sz="2000" kern="1200" dirty="0" err="1" smtClean="0">
                  <a:latin typeface="Calibri" pitchFamily="34" charset="0"/>
                </a:rPr>
                <a:t>project</a:t>
              </a:r>
              <a:r>
                <a:rPr lang="pl-PL" sz="2000" kern="1200" dirty="0" smtClean="0">
                  <a:latin typeface="Calibri" pitchFamily="34" charset="0"/>
                </a:rPr>
                <a:t> </a:t>
              </a:r>
              <a:r>
                <a:rPr lang="pl-PL" sz="2000" kern="1200" dirty="0" err="1" smtClean="0">
                  <a:latin typeface="Calibri" pitchFamily="34" charset="0"/>
                </a:rPr>
                <a:t>is</a:t>
              </a:r>
              <a:r>
                <a:rPr lang="pl-PL" sz="2000" kern="1200" dirty="0" smtClean="0">
                  <a:latin typeface="Calibri" pitchFamily="34" charset="0"/>
                </a:rPr>
                <a:t> </a:t>
              </a:r>
              <a:r>
                <a:rPr lang="pl-PL" sz="2000" kern="1200" dirty="0" err="1" smtClean="0">
                  <a:latin typeface="Calibri" pitchFamily="34" charset="0"/>
                </a:rPr>
                <a:t>being</a:t>
              </a:r>
              <a:r>
                <a:rPr lang="pl-PL" sz="2000" kern="1200" dirty="0" smtClean="0">
                  <a:latin typeface="Calibri" pitchFamily="34" charset="0"/>
                </a:rPr>
                <a:t> </a:t>
              </a:r>
              <a:r>
                <a:rPr lang="pl-PL" sz="2000" kern="1200" dirty="0" err="1" smtClean="0">
                  <a:latin typeface="Calibri" pitchFamily="34" charset="0"/>
                </a:rPr>
                <a:t>realized</a:t>
              </a:r>
              <a:r>
                <a:rPr lang="pl-PL" sz="2000" kern="1200" dirty="0" smtClean="0">
                  <a:latin typeface="Calibri" pitchFamily="34" charset="0"/>
                </a:rPr>
                <a:t> by the </a:t>
              </a:r>
              <a:r>
                <a:rPr lang="pl-PL" sz="2000" b="1" kern="1200" dirty="0" err="1" smtClean="0">
                  <a:latin typeface="Calibri" pitchFamily="34" charset="0"/>
                </a:rPr>
                <a:t>Surveyor</a:t>
              </a:r>
              <a:r>
                <a:rPr lang="pl-PL" sz="2000" b="1" kern="1200" dirty="0" smtClean="0">
                  <a:latin typeface="Calibri" pitchFamily="34" charset="0"/>
                </a:rPr>
                <a:t> General of Poland</a:t>
              </a:r>
              <a:r>
                <a:rPr lang="pl-PL" sz="2000" b="1" dirty="0" smtClean="0">
                  <a:latin typeface="Calibri" pitchFamily="34" charset="0"/>
                </a:rPr>
                <a:t> </a:t>
              </a:r>
              <a:r>
                <a:rPr lang="pl-PL" sz="2000" kern="1200" dirty="0" smtClean="0">
                  <a:latin typeface="Calibri" pitchFamily="34" charset="0"/>
                </a:rPr>
                <a:t>with the </a:t>
              </a:r>
              <a:r>
                <a:rPr lang="pl-PL" sz="2000" kern="1200" dirty="0" err="1" smtClean="0">
                  <a:latin typeface="Calibri" pitchFamily="34" charset="0"/>
                </a:rPr>
                <a:t>assistance</a:t>
              </a:r>
              <a:r>
                <a:rPr lang="pl-PL" sz="2000" kern="1200" dirty="0" smtClean="0">
                  <a:latin typeface="Calibri" pitchFamily="34" charset="0"/>
                </a:rPr>
                <a:t> of the </a:t>
              </a:r>
              <a:r>
                <a:rPr lang="en-US" sz="2000" b="1" dirty="0" smtClean="0">
                  <a:latin typeface="Calibri" pitchFamily="34" charset="0"/>
                </a:rPr>
                <a:t>Head Office of Geodesy and Cartography</a:t>
              </a:r>
              <a:r>
                <a:rPr lang="pl-PL" sz="2000" kern="1200" dirty="0" smtClean="0">
                  <a:latin typeface="Calibri" pitchFamily="34" charset="0"/>
                </a:rPr>
                <a:t>. </a:t>
              </a:r>
              <a:endParaRPr lang="pl-PL" sz="2000" kern="1200" dirty="0"/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457200" y="3429283"/>
              <a:ext cx="8229600" cy="1273931"/>
            </a:xfrm>
            <a:custGeom>
              <a:avLst/>
              <a:gdLst>
                <a:gd name="connsiteX0" fmla="*/ 0 w 8229600"/>
                <a:gd name="connsiteY0" fmla="*/ 195796 h 1174753"/>
                <a:gd name="connsiteX1" fmla="*/ 57348 w 8229600"/>
                <a:gd name="connsiteY1" fmla="*/ 57347 h 1174753"/>
                <a:gd name="connsiteX2" fmla="*/ 195797 w 8229600"/>
                <a:gd name="connsiteY2" fmla="*/ 0 h 1174753"/>
                <a:gd name="connsiteX3" fmla="*/ 8033804 w 8229600"/>
                <a:gd name="connsiteY3" fmla="*/ 0 h 1174753"/>
                <a:gd name="connsiteX4" fmla="*/ 8172253 w 8229600"/>
                <a:gd name="connsiteY4" fmla="*/ 57348 h 1174753"/>
                <a:gd name="connsiteX5" fmla="*/ 8229600 w 8229600"/>
                <a:gd name="connsiteY5" fmla="*/ 195797 h 1174753"/>
                <a:gd name="connsiteX6" fmla="*/ 8229600 w 8229600"/>
                <a:gd name="connsiteY6" fmla="*/ 978957 h 1174753"/>
                <a:gd name="connsiteX7" fmla="*/ 8172253 w 8229600"/>
                <a:gd name="connsiteY7" fmla="*/ 1117406 h 1174753"/>
                <a:gd name="connsiteX8" fmla="*/ 8033804 w 8229600"/>
                <a:gd name="connsiteY8" fmla="*/ 1174753 h 1174753"/>
                <a:gd name="connsiteX9" fmla="*/ 195796 w 8229600"/>
                <a:gd name="connsiteY9" fmla="*/ 1174753 h 1174753"/>
                <a:gd name="connsiteX10" fmla="*/ 57347 w 8229600"/>
                <a:gd name="connsiteY10" fmla="*/ 1117406 h 1174753"/>
                <a:gd name="connsiteX11" fmla="*/ 0 w 8229600"/>
                <a:gd name="connsiteY11" fmla="*/ 978957 h 1174753"/>
                <a:gd name="connsiteX12" fmla="*/ 0 w 8229600"/>
                <a:gd name="connsiteY12" fmla="*/ 195796 h 117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1174753">
                  <a:moveTo>
                    <a:pt x="0" y="195796"/>
                  </a:moveTo>
                  <a:cubicBezTo>
                    <a:pt x="0" y="143868"/>
                    <a:pt x="20629" y="94066"/>
                    <a:pt x="57348" y="57347"/>
                  </a:cubicBezTo>
                  <a:cubicBezTo>
                    <a:pt x="94067" y="20628"/>
                    <a:pt x="143868" y="0"/>
                    <a:pt x="195797" y="0"/>
                  </a:cubicBezTo>
                  <a:lnTo>
                    <a:pt x="8033804" y="0"/>
                  </a:lnTo>
                  <a:cubicBezTo>
                    <a:pt x="8085732" y="0"/>
                    <a:pt x="8135534" y="20629"/>
                    <a:pt x="8172253" y="57348"/>
                  </a:cubicBezTo>
                  <a:cubicBezTo>
                    <a:pt x="8208972" y="94067"/>
                    <a:pt x="8229600" y="143868"/>
                    <a:pt x="8229600" y="195797"/>
                  </a:cubicBezTo>
                  <a:lnTo>
                    <a:pt x="8229600" y="978957"/>
                  </a:lnTo>
                  <a:cubicBezTo>
                    <a:pt x="8229600" y="1030885"/>
                    <a:pt x="8208972" y="1080687"/>
                    <a:pt x="8172253" y="1117406"/>
                  </a:cubicBezTo>
                  <a:cubicBezTo>
                    <a:pt x="8135534" y="1154125"/>
                    <a:pt x="8085733" y="1174753"/>
                    <a:pt x="8033804" y="1174753"/>
                  </a:cubicBezTo>
                  <a:lnTo>
                    <a:pt x="195796" y="1174753"/>
                  </a:lnTo>
                  <a:cubicBezTo>
                    <a:pt x="143868" y="1174753"/>
                    <a:pt x="94066" y="1154124"/>
                    <a:pt x="57347" y="1117406"/>
                  </a:cubicBezTo>
                  <a:cubicBezTo>
                    <a:pt x="20628" y="1080687"/>
                    <a:pt x="0" y="1030886"/>
                    <a:pt x="0" y="978957"/>
                  </a:cubicBezTo>
                  <a:lnTo>
                    <a:pt x="0" y="19579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357" tIns="137357" rIns="137357" bIns="13735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b="1" kern="1200" dirty="0" smtClean="0">
                  <a:latin typeface="Calibri" pitchFamily="34" charset="0"/>
                </a:rPr>
                <a:t>The ZSIN – </a:t>
              </a:r>
              <a:r>
                <a:rPr lang="pl-PL" sz="2000" b="1" kern="1200" dirty="0" err="1" smtClean="0">
                  <a:latin typeface="Calibri" pitchFamily="34" charset="0"/>
                </a:rPr>
                <a:t>Stage</a:t>
              </a:r>
              <a:r>
                <a:rPr lang="pl-PL" sz="2000" b="1" kern="1200" dirty="0" smtClean="0">
                  <a:latin typeface="Calibri" pitchFamily="34" charset="0"/>
                </a:rPr>
                <a:t> I Project </a:t>
              </a:r>
              <a:r>
                <a:rPr lang="pl-PL" sz="2000" dirty="0" err="1" smtClean="0">
                  <a:latin typeface="Calibri" pitchFamily="34" charset="0"/>
                </a:rPr>
                <a:t>obtained</a:t>
              </a:r>
              <a:r>
                <a:rPr lang="pl-PL" sz="2000" dirty="0" smtClean="0">
                  <a:latin typeface="Calibri" pitchFamily="34" charset="0"/>
                </a:rPr>
                <a:t> </a:t>
              </a:r>
              <a:r>
                <a:rPr lang="pl-PL" sz="2000" dirty="0" err="1" smtClean="0">
                  <a:latin typeface="Calibri" pitchFamily="34" charset="0"/>
                </a:rPr>
                <a:t>funding</a:t>
              </a:r>
              <a:r>
                <a:rPr lang="pl-PL" sz="2000" dirty="0" smtClean="0">
                  <a:latin typeface="Calibri" pitchFamily="34" charset="0"/>
                </a:rPr>
                <a:t> </a:t>
              </a:r>
              <a:r>
                <a:rPr lang="pl-PL" sz="2000" dirty="0" err="1" smtClean="0">
                  <a:latin typeface="Calibri" pitchFamily="34" charset="0"/>
                </a:rPr>
                <a:t>within</a:t>
              </a:r>
              <a:r>
                <a:rPr lang="pl-PL" sz="2000" dirty="0" smtClean="0">
                  <a:latin typeface="Calibri" pitchFamily="34" charset="0"/>
                </a:rPr>
                <a:t> the</a:t>
              </a:r>
              <a:r>
                <a:rPr lang="pl-PL" sz="2000" kern="1200" dirty="0" smtClean="0">
                  <a:latin typeface="Calibri" pitchFamily="34" charset="0"/>
                </a:rPr>
                <a:t> </a:t>
              </a:r>
              <a:r>
                <a:rPr lang="pl-PL" sz="2000" b="1" dirty="0" err="1">
                  <a:latin typeface="Calibri" pitchFamily="34" charset="0"/>
                </a:rPr>
                <a:t>European</a:t>
              </a:r>
              <a:r>
                <a:rPr lang="pl-PL" sz="2000" b="1" dirty="0">
                  <a:latin typeface="Calibri" pitchFamily="34" charset="0"/>
                </a:rPr>
                <a:t> </a:t>
              </a:r>
              <a:r>
                <a:rPr lang="pl-PL" sz="2000" b="1" dirty="0" err="1">
                  <a:latin typeface="Calibri" pitchFamily="34" charset="0"/>
                </a:rPr>
                <a:t>Regional</a:t>
              </a:r>
              <a:r>
                <a:rPr lang="pl-PL" sz="2000" b="1" dirty="0">
                  <a:latin typeface="Calibri" pitchFamily="34" charset="0"/>
                </a:rPr>
                <a:t> Development </a:t>
              </a:r>
              <a:r>
                <a:rPr lang="pl-PL" sz="2000" b="1" dirty="0" smtClean="0">
                  <a:latin typeface="Calibri" pitchFamily="34" charset="0"/>
                </a:rPr>
                <a:t>Fund, </a:t>
              </a:r>
              <a:r>
                <a:rPr lang="pl-PL" sz="2000" kern="1200" dirty="0" smtClean="0">
                  <a:latin typeface="Calibri" pitchFamily="34" charset="0"/>
                </a:rPr>
                <a:t>from </a:t>
              </a:r>
              <a:r>
                <a:rPr lang="pl-PL" sz="2000" dirty="0">
                  <a:latin typeface="Calibri" pitchFamily="34" charset="0"/>
                </a:rPr>
                <a:t>the </a:t>
              </a:r>
              <a:r>
                <a:rPr lang="pl-PL" sz="2000" dirty="0" err="1">
                  <a:latin typeface="Calibri" pitchFamily="34" charset="0"/>
                </a:rPr>
                <a:t>Innovative</a:t>
              </a:r>
              <a:r>
                <a:rPr lang="pl-PL" sz="2000" dirty="0">
                  <a:latin typeface="Calibri" pitchFamily="34" charset="0"/>
                </a:rPr>
                <a:t> </a:t>
              </a:r>
              <a:r>
                <a:rPr lang="pl-PL" sz="2000" dirty="0" err="1">
                  <a:latin typeface="Calibri" pitchFamily="34" charset="0"/>
                </a:rPr>
                <a:t>Economy</a:t>
              </a:r>
              <a:r>
                <a:rPr lang="pl-PL" sz="2000" dirty="0">
                  <a:latin typeface="Calibri" pitchFamily="34" charset="0"/>
                </a:rPr>
                <a:t> </a:t>
              </a:r>
              <a:r>
                <a:rPr lang="pl-PL" sz="2000" dirty="0" err="1" smtClean="0">
                  <a:latin typeface="Calibri" pitchFamily="34" charset="0"/>
                </a:rPr>
                <a:t>Programme</a:t>
              </a:r>
              <a:r>
                <a:rPr lang="pl-PL" sz="2000" dirty="0" smtClean="0">
                  <a:latin typeface="Calibri" pitchFamily="34" charset="0"/>
                </a:rPr>
                <a:t> 2007-2013</a:t>
              </a:r>
              <a:r>
                <a:rPr lang="pl-PL" sz="2000" kern="1200" dirty="0" smtClean="0">
                  <a:latin typeface="Calibri" pitchFamily="34" charset="0"/>
                </a:rPr>
                <a:t>.</a:t>
              </a:r>
              <a:endParaRPr lang="pl-PL" sz="2000" kern="1200" dirty="0"/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457200" y="1829246"/>
              <a:ext cx="8280920" cy="1339098"/>
            </a:xfrm>
            <a:custGeom>
              <a:avLst/>
              <a:gdLst>
                <a:gd name="connsiteX0" fmla="*/ 0 w 8229600"/>
                <a:gd name="connsiteY0" fmla="*/ 195796 h 1174753"/>
                <a:gd name="connsiteX1" fmla="*/ 57348 w 8229600"/>
                <a:gd name="connsiteY1" fmla="*/ 57347 h 1174753"/>
                <a:gd name="connsiteX2" fmla="*/ 195797 w 8229600"/>
                <a:gd name="connsiteY2" fmla="*/ 0 h 1174753"/>
                <a:gd name="connsiteX3" fmla="*/ 8033804 w 8229600"/>
                <a:gd name="connsiteY3" fmla="*/ 0 h 1174753"/>
                <a:gd name="connsiteX4" fmla="*/ 8172253 w 8229600"/>
                <a:gd name="connsiteY4" fmla="*/ 57348 h 1174753"/>
                <a:gd name="connsiteX5" fmla="*/ 8229600 w 8229600"/>
                <a:gd name="connsiteY5" fmla="*/ 195797 h 1174753"/>
                <a:gd name="connsiteX6" fmla="*/ 8229600 w 8229600"/>
                <a:gd name="connsiteY6" fmla="*/ 978957 h 1174753"/>
                <a:gd name="connsiteX7" fmla="*/ 8172253 w 8229600"/>
                <a:gd name="connsiteY7" fmla="*/ 1117406 h 1174753"/>
                <a:gd name="connsiteX8" fmla="*/ 8033804 w 8229600"/>
                <a:gd name="connsiteY8" fmla="*/ 1174753 h 1174753"/>
                <a:gd name="connsiteX9" fmla="*/ 195796 w 8229600"/>
                <a:gd name="connsiteY9" fmla="*/ 1174753 h 1174753"/>
                <a:gd name="connsiteX10" fmla="*/ 57347 w 8229600"/>
                <a:gd name="connsiteY10" fmla="*/ 1117406 h 1174753"/>
                <a:gd name="connsiteX11" fmla="*/ 0 w 8229600"/>
                <a:gd name="connsiteY11" fmla="*/ 978957 h 1174753"/>
                <a:gd name="connsiteX12" fmla="*/ 0 w 8229600"/>
                <a:gd name="connsiteY12" fmla="*/ 195796 h 117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1174753">
                  <a:moveTo>
                    <a:pt x="0" y="195796"/>
                  </a:moveTo>
                  <a:cubicBezTo>
                    <a:pt x="0" y="143868"/>
                    <a:pt x="20629" y="94066"/>
                    <a:pt x="57348" y="57347"/>
                  </a:cubicBezTo>
                  <a:cubicBezTo>
                    <a:pt x="94067" y="20628"/>
                    <a:pt x="143868" y="0"/>
                    <a:pt x="195797" y="0"/>
                  </a:cubicBezTo>
                  <a:lnTo>
                    <a:pt x="8033804" y="0"/>
                  </a:lnTo>
                  <a:cubicBezTo>
                    <a:pt x="8085732" y="0"/>
                    <a:pt x="8135534" y="20629"/>
                    <a:pt x="8172253" y="57348"/>
                  </a:cubicBezTo>
                  <a:cubicBezTo>
                    <a:pt x="8208972" y="94067"/>
                    <a:pt x="8229600" y="143868"/>
                    <a:pt x="8229600" y="195797"/>
                  </a:cubicBezTo>
                  <a:lnTo>
                    <a:pt x="8229600" y="978957"/>
                  </a:lnTo>
                  <a:cubicBezTo>
                    <a:pt x="8229600" y="1030885"/>
                    <a:pt x="8208972" y="1080687"/>
                    <a:pt x="8172253" y="1117406"/>
                  </a:cubicBezTo>
                  <a:cubicBezTo>
                    <a:pt x="8135534" y="1154125"/>
                    <a:pt x="8085733" y="1174753"/>
                    <a:pt x="8033804" y="1174753"/>
                  </a:cubicBezTo>
                  <a:lnTo>
                    <a:pt x="195796" y="1174753"/>
                  </a:lnTo>
                  <a:cubicBezTo>
                    <a:pt x="143868" y="1174753"/>
                    <a:pt x="94066" y="1154124"/>
                    <a:pt x="57347" y="1117406"/>
                  </a:cubicBezTo>
                  <a:cubicBezTo>
                    <a:pt x="20628" y="1080687"/>
                    <a:pt x="0" y="1030886"/>
                    <a:pt x="0" y="978957"/>
                  </a:cubicBezTo>
                  <a:lnTo>
                    <a:pt x="0" y="19579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7357" tIns="137357" rIns="137357" bIns="13735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dirty="0" smtClean="0">
                  <a:latin typeface="Calibri" pitchFamily="34" charset="0"/>
                </a:rPr>
                <a:t>The </a:t>
              </a:r>
              <a:r>
                <a:rPr lang="pl-PL" sz="2000" dirty="0" err="1" smtClean="0">
                  <a:latin typeface="Calibri" pitchFamily="34" charset="0"/>
                </a:rPr>
                <a:t>initial</a:t>
              </a:r>
              <a:r>
                <a:rPr lang="pl-PL" sz="2000" dirty="0" smtClean="0">
                  <a:latin typeface="Calibri" pitchFamily="34" charset="0"/>
                </a:rPr>
                <a:t> </a:t>
              </a:r>
              <a:r>
                <a:rPr lang="pl-PL" sz="2000" dirty="0" err="1" smtClean="0">
                  <a:latin typeface="Calibri" pitchFamily="34" charset="0"/>
                </a:rPr>
                <a:t>work</a:t>
              </a:r>
              <a:r>
                <a:rPr lang="pl-PL" sz="2000" dirty="0" smtClean="0">
                  <a:latin typeface="Calibri" pitchFamily="34" charset="0"/>
                </a:rPr>
                <a:t> on the </a:t>
              </a:r>
              <a:r>
                <a:rPr lang="pl-PL" sz="2000" b="1" dirty="0" err="1" smtClean="0">
                  <a:latin typeface="Calibri" pitchFamily="34" charset="0"/>
                </a:rPr>
                <a:t>project</a:t>
              </a:r>
              <a:r>
                <a:rPr lang="pl-PL" sz="2000" b="1" dirty="0" smtClean="0">
                  <a:latin typeface="Calibri" pitchFamily="34" charset="0"/>
                </a:rPr>
                <a:t> „ZSIN – </a:t>
              </a:r>
              <a:r>
                <a:rPr lang="pl-PL" sz="2000" b="1" dirty="0" err="1" smtClean="0">
                  <a:latin typeface="Calibri" pitchFamily="34" charset="0"/>
                </a:rPr>
                <a:t>Stage</a:t>
              </a:r>
              <a:r>
                <a:rPr lang="pl-PL" sz="2000" b="1" dirty="0" smtClean="0">
                  <a:latin typeface="Calibri" pitchFamily="34" charset="0"/>
                </a:rPr>
                <a:t> I” </a:t>
              </a:r>
              <a:r>
                <a:rPr lang="pl-PL" sz="2000" b="1" dirty="0" err="1" smtClean="0">
                  <a:latin typeface="Calibri" pitchFamily="34" charset="0"/>
                </a:rPr>
                <a:t>begun</a:t>
              </a:r>
              <a:r>
                <a:rPr lang="pl-PL" sz="2000" b="1" dirty="0" smtClean="0">
                  <a:latin typeface="Calibri" pitchFamily="34" charset="0"/>
                </a:rPr>
                <a:t> in 2010 r.,  </a:t>
              </a:r>
            </a:p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dirty="0" smtClean="0">
                  <a:latin typeface="Calibri" pitchFamily="34" charset="0"/>
                </a:rPr>
                <a:t>with </a:t>
              </a:r>
              <a:r>
                <a:rPr lang="pl-PL" sz="2000" dirty="0" err="1" smtClean="0">
                  <a:latin typeface="Calibri" pitchFamily="34" charset="0"/>
                </a:rPr>
                <a:t>regulating</a:t>
              </a:r>
              <a:r>
                <a:rPr lang="pl-PL" sz="2000" dirty="0" smtClean="0">
                  <a:latin typeface="Calibri" pitchFamily="34" charset="0"/>
                </a:rPr>
                <a:t> the </a:t>
              </a:r>
              <a:r>
                <a:rPr lang="pl-PL" sz="2000" dirty="0" err="1" smtClean="0">
                  <a:latin typeface="Calibri" pitchFamily="34" charset="0"/>
                </a:rPr>
                <a:t>legal</a:t>
              </a:r>
              <a:r>
                <a:rPr lang="pl-PL" sz="2000" dirty="0" smtClean="0">
                  <a:latin typeface="Calibri" pitchFamily="34" charset="0"/>
                </a:rPr>
                <a:t> </a:t>
              </a:r>
              <a:r>
                <a:rPr lang="pl-PL" sz="2000" dirty="0" err="1" smtClean="0">
                  <a:latin typeface="Calibri" pitchFamily="34" charset="0"/>
                </a:rPr>
                <a:t>basis</a:t>
              </a:r>
              <a:r>
                <a:rPr lang="pl-PL" sz="2000" dirty="0" smtClean="0">
                  <a:latin typeface="Calibri" pitchFamily="34" charset="0"/>
                </a:rPr>
                <a:t> for ZSIN, by </a:t>
              </a:r>
              <a:r>
                <a:rPr lang="pl-PL" sz="2000" dirty="0" err="1" smtClean="0">
                  <a:latin typeface="Calibri" pitchFamily="34" charset="0"/>
                </a:rPr>
                <a:t>means</a:t>
              </a:r>
              <a:r>
                <a:rPr lang="pl-PL" sz="2000" dirty="0" smtClean="0">
                  <a:latin typeface="Calibri" pitchFamily="34" charset="0"/>
                </a:rPr>
                <a:t> of </a:t>
              </a:r>
              <a:r>
                <a:rPr lang="pl-PL" sz="2000" dirty="0" err="1" smtClean="0">
                  <a:latin typeface="Calibri" pitchFamily="34" charset="0"/>
                </a:rPr>
                <a:t>amendment</a:t>
              </a:r>
              <a:r>
                <a:rPr lang="pl-PL" sz="2000" dirty="0" smtClean="0">
                  <a:latin typeface="Calibri" pitchFamily="34" charset="0"/>
                </a:rPr>
                <a:t> of the </a:t>
              </a:r>
              <a:r>
                <a:rPr lang="pl-PL" sz="2000" dirty="0" err="1">
                  <a:latin typeface="Calibri" pitchFamily="34" charset="0"/>
                </a:rPr>
                <a:t>Geodetic</a:t>
              </a:r>
              <a:r>
                <a:rPr lang="pl-PL" sz="2000" dirty="0">
                  <a:latin typeface="Calibri" pitchFamily="34" charset="0"/>
                </a:rPr>
                <a:t> and </a:t>
              </a:r>
              <a:r>
                <a:rPr lang="pl-PL" sz="2000" dirty="0" err="1">
                  <a:latin typeface="Calibri" pitchFamily="34" charset="0"/>
                </a:rPr>
                <a:t>Cartographic</a:t>
              </a:r>
              <a:r>
                <a:rPr lang="pl-PL" sz="2000" dirty="0">
                  <a:latin typeface="Calibri" pitchFamily="34" charset="0"/>
                </a:rPr>
                <a:t> </a:t>
              </a:r>
              <a:r>
                <a:rPr lang="pl-PL" sz="2000" dirty="0" smtClean="0">
                  <a:latin typeface="Calibri" pitchFamily="34" charset="0"/>
                </a:rPr>
                <a:t>Law.</a:t>
              </a:r>
              <a:endParaRPr lang="pl-PL" sz="2000" kern="1200" dirty="0">
                <a:latin typeface="Calibri" pitchFamily="34" charset="0"/>
              </a:endParaRPr>
            </a:p>
          </p:txBody>
        </p:sp>
      </p:grpSp>
      <p:sp>
        <p:nvSpPr>
          <p:cNvPr id="9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Project </a:t>
            </a: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origins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" name="Obraz 10" descr="INNOWacyjn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5257401"/>
            <a:ext cx="1296144" cy="160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INNOWacyjna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485950"/>
            <a:ext cx="153815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ZSIN – </a:t>
            </a: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Stage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67543" y="1014636"/>
            <a:ext cx="8285932" cy="720078"/>
            <a:chOff x="467543" y="1052736"/>
            <a:chExt cx="8136905" cy="720078"/>
          </a:xfrm>
        </p:grpSpPr>
        <p:sp>
          <p:nvSpPr>
            <p:cNvPr id="7" name="Prostokąt zaokrąglony 6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1598950" y="1124744"/>
              <a:ext cx="588911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pl-PL" sz="2400" b="1" dirty="0" smtClean="0">
                  <a:solidFill>
                    <a:schemeClr val="bg1"/>
                  </a:solidFill>
                  <a:latin typeface="Calibri" pitchFamily="34" charset="0"/>
                </a:rPr>
                <a:t>The ZSIN – </a:t>
              </a:r>
              <a:r>
                <a:rPr lang="pl-PL" sz="2400" b="1" dirty="0" err="1" smtClean="0">
                  <a:solidFill>
                    <a:schemeClr val="bg1"/>
                  </a:solidFill>
                  <a:latin typeface="Calibri" pitchFamily="34" charset="0"/>
                </a:rPr>
                <a:t>Stage</a:t>
              </a:r>
              <a:r>
                <a:rPr lang="pl-PL" sz="2400" b="1" dirty="0" smtClean="0">
                  <a:solidFill>
                    <a:schemeClr val="bg1"/>
                  </a:solidFill>
                  <a:latin typeface="Calibri" pitchFamily="34" charset="0"/>
                </a:rPr>
                <a:t> I Project </a:t>
              </a:r>
              <a:endParaRPr lang="pl-PL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92339082"/>
              </p:ext>
            </p:extLst>
          </p:nvPr>
        </p:nvGraphicFramePr>
        <p:xfrm>
          <a:off x="539552" y="3501008"/>
          <a:ext cx="626469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rostokąt 11"/>
          <p:cNvSpPr/>
          <p:nvPr/>
        </p:nvSpPr>
        <p:spPr>
          <a:xfrm>
            <a:off x="7092280" y="3284984"/>
            <a:ext cx="1656184" cy="2880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7092280" y="3429000"/>
            <a:ext cx="15841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" pitchFamily="34" charset="0"/>
              </a:rPr>
              <a:t> ZSIN </a:t>
            </a: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" pitchFamily="34" charset="0"/>
              </a:rPr>
              <a:t>STAGE– I</a:t>
            </a:r>
          </a:p>
          <a:p>
            <a:pPr algn="ctr"/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pl-PL" sz="1600" b="1" dirty="0" err="1" smtClean="0">
                <a:solidFill>
                  <a:schemeClr val="bg1"/>
                </a:solidFill>
                <a:latin typeface="Calibri" pitchFamily="34" charset="0"/>
              </a:rPr>
              <a:t>Deadline</a:t>
            </a:r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</a:p>
          <a:p>
            <a:pPr algn="ctr"/>
            <a:r>
              <a:rPr lang="pl-PL" sz="1600" b="1" dirty="0" err="1" smtClean="0">
                <a:solidFill>
                  <a:schemeClr val="bg1"/>
                </a:solidFill>
                <a:latin typeface="Calibri" pitchFamily="34" charset="0"/>
              </a:rPr>
              <a:t>September</a:t>
            </a:r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 2015r.</a:t>
            </a:r>
            <a:endParaRPr lang="pl-PL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539552" y="1916834"/>
            <a:ext cx="8352928" cy="1080118"/>
            <a:chOff x="467543" y="1052736"/>
            <a:chExt cx="8136905" cy="720078"/>
          </a:xfrm>
        </p:grpSpPr>
        <p:sp>
          <p:nvSpPr>
            <p:cNvPr id="11" name="Prostokąt zaokrąglony 10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608969" y="1124744"/>
              <a:ext cx="7919844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ZSIN –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Stage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I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is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a public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project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aimed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at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improving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efficiency and effectiveness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of </a:t>
              </a:r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public administration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. </a:t>
              </a:r>
              <a:endParaRPr lang="pl-PL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PA EGI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4223" y="1916832"/>
            <a:ext cx="5198257" cy="4560017"/>
          </a:xfrm>
          <a:prstGeom prst="rect">
            <a:avLst/>
          </a:prstGeom>
        </p:spPr>
      </p:pic>
      <p:sp>
        <p:nvSpPr>
          <p:cNvPr id="4" name="Tytuł 14"/>
          <p:cNvSpPr txBox="1">
            <a:spLocks/>
          </p:cNvSpPr>
          <p:nvPr/>
        </p:nvSpPr>
        <p:spPr>
          <a:xfrm>
            <a:off x="1187624" y="188640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eaLnBrk="0" hangingPunct="0">
              <a:defRPr/>
            </a:pPr>
            <a:r>
              <a:rPr lang="pl-PL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Land and </a:t>
            </a:r>
            <a:r>
              <a:rPr lang="pl-PL" sz="2400" b="1" dirty="0" err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Building</a:t>
            </a:r>
            <a:r>
              <a:rPr lang="pl-PL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Register/ Real </a:t>
            </a:r>
            <a:r>
              <a:rPr lang="pl-PL" sz="24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Estate</a:t>
            </a:r>
            <a:r>
              <a:rPr lang="pl-PL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Cadastre</a:t>
            </a:r>
            <a:r>
              <a:rPr lang="pl-PL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 </a:t>
            </a:r>
            <a:r>
              <a:rPr lang="pl-PL" sz="24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(</a:t>
            </a:r>
            <a:r>
              <a:rPr lang="pl-PL" sz="2400" b="1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EGiB</a:t>
            </a:r>
            <a:r>
              <a:rPr lang="pl-PL" sz="2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)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AutoShape 268"/>
          <p:cNvSpPr>
            <a:spLocks noChangeArrowheads="1"/>
          </p:cNvSpPr>
          <p:nvPr/>
        </p:nvSpPr>
        <p:spPr bwMode="auto">
          <a:xfrm>
            <a:off x="251520" y="5229201"/>
            <a:ext cx="3305497" cy="11521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Scope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activities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covers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area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of: 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5 Regions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58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Counties</a:t>
            </a:r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AutoShape 268"/>
          <p:cNvSpPr>
            <a:spLocks noChangeArrowheads="1"/>
          </p:cNvSpPr>
          <p:nvPr/>
        </p:nvSpPr>
        <p:spPr bwMode="auto">
          <a:xfrm>
            <a:off x="251520" y="1988840"/>
            <a:ext cx="3312368" cy="1656953"/>
          </a:xfrm>
          <a:prstGeom prst="roundRect">
            <a:avLst>
              <a:gd name="adj" fmla="val 16667"/>
            </a:avLst>
          </a:prstGeom>
          <a:solidFill>
            <a:srgbClr val="34438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chemeClr val="tx2"/>
              </a:buClr>
              <a:buSzPct val="90000"/>
            </a:pPr>
            <a:r>
              <a:rPr lang="pl-PL" b="1" dirty="0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Conversion of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Cadastral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 Data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into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new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harmonised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  <a:ea typeface="Batang"/>
                <a:cs typeface="Batang"/>
              </a:rPr>
              <a:t> data model</a:t>
            </a:r>
          </a:p>
        </p:txBody>
      </p:sp>
      <p:sp>
        <p:nvSpPr>
          <p:cNvPr id="9" name="AutoShape 268"/>
          <p:cNvSpPr>
            <a:spLocks noChangeArrowheads="1"/>
          </p:cNvSpPr>
          <p:nvPr/>
        </p:nvSpPr>
        <p:spPr bwMode="auto">
          <a:xfrm>
            <a:off x="251520" y="3789040"/>
            <a:ext cx="3312368" cy="13437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chemeClr val="tx2"/>
              </a:buClr>
              <a:buSzPct val="90000"/>
            </a:pP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Adjusting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the data in EGIB to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requirements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imposed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by ZSIN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under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modernization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procedures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467543" y="1014638"/>
            <a:ext cx="8285932" cy="686172"/>
            <a:chOff x="467543" y="1052736"/>
            <a:chExt cx="8136905" cy="720078"/>
          </a:xfrm>
        </p:grpSpPr>
        <p:sp>
          <p:nvSpPr>
            <p:cNvPr id="11" name="Prostokąt zaokrąglony 10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pole tekstowe 11"/>
            <p:cNvSpPr txBox="1"/>
            <p:nvPr/>
          </p:nvSpPr>
          <p:spPr>
            <a:xfrm>
              <a:off x="1189820" y="1137326"/>
              <a:ext cx="6859151" cy="5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Calibri" pitchFamily="34" charset="0"/>
                </a:rPr>
                <a:t>The ZSIN – Stage I Project </a:t>
              </a:r>
              <a:r>
                <a:rPr lang="pl-PL" sz="2400" b="1" dirty="0" err="1" smtClean="0">
                  <a:solidFill>
                    <a:schemeClr val="bg1"/>
                  </a:solidFill>
                  <a:latin typeface="Calibri" pitchFamily="34" charset="0"/>
                </a:rPr>
                <a:t>includes</a:t>
              </a:r>
              <a:r>
                <a:rPr lang="pl-PL" sz="2400" b="1" dirty="0" smtClean="0">
                  <a:solidFill>
                    <a:schemeClr val="bg1"/>
                  </a:solidFill>
                  <a:latin typeface="Calibri" pitchFamily="34" charset="0"/>
                </a:rPr>
                <a:t>: </a:t>
              </a:r>
              <a:endParaRPr lang="pl-PL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179430"/>
            <a:ext cx="5760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The ZSIN Project –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Stage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II 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3528" y="1052736"/>
            <a:ext cx="8606063" cy="7200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>
                <a:latin typeface="Calibri" pitchFamily="34" charset="0"/>
              </a:rPr>
              <a:t>The ZSIN Project – Stage II </a:t>
            </a:r>
            <a:r>
              <a:rPr lang="pl-PL" sz="2400" b="1" dirty="0" err="1" smtClean="0">
                <a:latin typeface="Calibri" pitchFamily="34" charset="0"/>
              </a:rPr>
              <a:t>will</a:t>
            </a:r>
            <a:r>
              <a:rPr lang="pl-PL" sz="2400" b="1" dirty="0" smtClean="0">
                <a:latin typeface="Calibri" pitchFamily="34" charset="0"/>
              </a:rPr>
              <a:t> </a:t>
            </a:r>
            <a:r>
              <a:rPr lang="pl-PL" sz="2400" b="1" dirty="0" err="1" smtClean="0">
                <a:latin typeface="Calibri" pitchFamily="34" charset="0"/>
              </a:rPr>
              <a:t>cover</a:t>
            </a:r>
            <a:r>
              <a:rPr lang="pl-PL" sz="2400" b="1" dirty="0" smtClean="0">
                <a:latin typeface="Calibri" pitchFamily="34" charset="0"/>
              </a:rPr>
              <a:t> the </a:t>
            </a:r>
            <a:r>
              <a:rPr lang="pl-PL" sz="2400" b="1" dirty="0" err="1" smtClean="0">
                <a:latin typeface="Calibri" pitchFamily="34" charset="0"/>
              </a:rPr>
              <a:t>entire</a:t>
            </a:r>
            <a:r>
              <a:rPr lang="pl-PL" sz="2400" b="1" dirty="0" smtClean="0">
                <a:latin typeface="Calibri" pitchFamily="34" charset="0"/>
              </a:rPr>
              <a:t> country</a:t>
            </a:r>
            <a:r>
              <a:rPr lang="pl-PL" sz="2400" dirty="0" smtClean="0"/>
              <a:t>. </a:t>
            </a:r>
          </a:p>
          <a:p>
            <a:pPr algn="ctr"/>
            <a:r>
              <a:rPr lang="pl-PL" sz="2400" b="1" dirty="0" smtClean="0">
                <a:latin typeface="Calibri" pitchFamily="34" charset="0"/>
              </a:rPr>
              <a:t> </a:t>
            </a:r>
            <a:endParaRPr lang="pl-PL" sz="2400" b="1" dirty="0">
              <a:latin typeface="Calibri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236"/>
            <a:ext cx="5276140" cy="39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956376" y="3140968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812360" y="3933056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380312" y="2492896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92080" y="2060848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utoShape 268"/>
          <p:cNvSpPr>
            <a:spLocks noChangeArrowheads="1"/>
          </p:cNvSpPr>
          <p:nvPr/>
        </p:nvSpPr>
        <p:spPr bwMode="auto">
          <a:xfrm>
            <a:off x="312068" y="1857374"/>
            <a:ext cx="3305497" cy="9955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err="1">
                <a:latin typeface="Calibri" pitchFamily="34" charset="0"/>
              </a:rPr>
              <a:t>l</a:t>
            </a:r>
            <a:r>
              <a:rPr lang="pl-PL" b="1" dirty="0" err="1" smtClean="0">
                <a:latin typeface="Calibri" pitchFamily="34" charset="0"/>
              </a:rPr>
              <a:t>arger</a:t>
            </a:r>
            <a:r>
              <a:rPr lang="pl-PL" b="1" dirty="0" smtClean="0">
                <a:latin typeface="Calibri" pitchFamily="34" charset="0"/>
              </a:rPr>
              <a:t> </a:t>
            </a:r>
            <a:r>
              <a:rPr lang="pl-PL" b="1" dirty="0" err="1" smtClean="0">
                <a:latin typeface="Calibri" pitchFamily="34" charset="0"/>
              </a:rPr>
              <a:t>access</a:t>
            </a:r>
            <a:r>
              <a:rPr lang="pl-PL" b="1" dirty="0" smtClean="0">
                <a:latin typeface="Calibri" pitchFamily="34" charset="0"/>
              </a:rPr>
              <a:t> to </a:t>
            </a:r>
            <a:r>
              <a:rPr lang="pl-PL" b="1" dirty="0" err="1" smtClean="0">
                <a:latin typeface="Calibri" pitchFamily="34" charset="0"/>
              </a:rPr>
              <a:t>information</a:t>
            </a:r>
            <a:r>
              <a:rPr lang="pl-PL" b="1" dirty="0" smtClean="0">
                <a:latin typeface="Calibri" pitchFamily="34" charset="0"/>
              </a:rPr>
              <a:t> and data on real </a:t>
            </a:r>
            <a:r>
              <a:rPr lang="pl-PL" b="1" dirty="0" err="1" smtClean="0">
                <a:latin typeface="Calibri" pitchFamily="34" charset="0"/>
              </a:rPr>
              <a:t>estate</a:t>
            </a:r>
            <a:r>
              <a:rPr lang="pl-PL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19" name="AutoShape 268"/>
          <p:cNvSpPr>
            <a:spLocks noChangeArrowheads="1"/>
          </p:cNvSpPr>
          <p:nvPr/>
        </p:nvSpPr>
        <p:spPr bwMode="auto">
          <a:xfrm>
            <a:off x="324272" y="2924175"/>
            <a:ext cx="3312368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Clr>
                <a:schemeClr val="tx2">
                  <a:lumMod val="75000"/>
                </a:schemeClr>
              </a:buClr>
              <a:buSzPct val="93000"/>
            </a:pP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higher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quality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accuracy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due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modernization</a:t>
            </a:r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268"/>
          <p:cNvSpPr>
            <a:spLocks noChangeArrowheads="1"/>
          </p:cNvSpPr>
          <p:nvPr/>
        </p:nvSpPr>
        <p:spPr bwMode="auto">
          <a:xfrm>
            <a:off x="304478" y="4173462"/>
            <a:ext cx="3312368" cy="1343769"/>
          </a:xfrm>
          <a:prstGeom prst="roundRect">
            <a:avLst>
              <a:gd name="adj" fmla="val 16667"/>
            </a:avLst>
          </a:prstGeom>
          <a:solidFill>
            <a:srgbClr val="453A8A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loading</a:t>
            </a:r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more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EGIB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databases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to the Central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Repository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pl-PL" b="1" dirty="0" err="1">
                <a:solidFill>
                  <a:schemeClr val="bg1"/>
                </a:solidFill>
                <a:latin typeface="Calibri" pitchFamily="34" charset="0"/>
              </a:rPr>
              <a:t>Copies</a:t>
            </a:r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Cadastral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Data</a:t>
            </a:r>
            <a:endParaRPr lang="pl-PL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AutoShape 268"/>
          <p:cNvSpPr>
            <a:spLocks noChangeArrowheads="1"/>
          </p:cNvSpPr>
          <p:nvPr/>
        </p:nvSpPr>
        <p:spPr bwMode="auto">
          <a:xfrm>
            <a:off x="294159" y="5633467"/>
            <a:ext cx="3312368" cy="790922"/>
          </a:xfrm>
          <a:prstGeom prst="roundRect">
            <a:avLst>
              <a:gd name="adj" fmla="val 16667"/>
            </a:avLst>
          </a:prstGeom>
          <a:solidFill>
            <a:srgbClr val="5D417E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Clr>
                <a:schemeClr val="tx2">
                  <a:lumMod val="75000"/>
                </a:schemeClr>
              </a:buClr>
              <a:buSzPct val="93000"/>
            </a:pPr>
            <a:r>
              <a:rPr lang="pl-PL" b="1" dirty="0" err="1" smtClean="0">
                <a:latin typeface="Calibri" pitchFamily="34" charset="0"/>
              </a:rPr>
              <a:t>implementing</a:t>
            </a:r>
            <a:r>
              <a:rPr lang="pl-PL" b="1" dirty="0" smtClean="0">
                <a:latin typeface="Calibri" pitchFamily="34" charset="0"/>
              </a:rPr>
              <a:t> e-services </a:t>
            </a:r>
            <a:r>
              <a:rPr lang="pl-PL" b="1" dirty="0" err="1" smtClean="0">
                <a:latin typeface="Calibri" pitchFamily="34" charset="0"/>
              </a:rPr>
              <a:t>covering</a:t>
            </a:r>
            <a:r>
              <a:rPr lang="pl-PL" b="1" dirty="0" smtClean="0">
                <a:latin typeface="Calibri" pitchFamily="34" charset="0"/>
              </a:rPr>
              <a:t> the </a:t>
            </a:r>
            <a:r>
              <a:rPr lang="pl-PL" b="1" dirty="0" err="1" smtClean="0">
                <a:latin typeface="Calibri" pitchFamily="34" charset="0"/>
              </a:rPr>
              <a:t>entire</a:t>
            </a:r>
            <a:r>
              <a:rPr lang="pl-PL" b="1" dirty="0" smtClean="0">
                <a:latin typeface="Calibri" pitchFamily="34" charset="0"/>
              </a:rPr>
              <a:t> country</a:t>
            </a:r>
          </a:p>
          <a:p>
            <a:pPr algn="ctr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Clr>
                <a:schemeClr val="tx2">
                  <a:lumMod val="75000"/>
                </a:schemeClr>
              </a:buClr>
              <a:buSzPct val="93000"/>
            </a:pPr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40000"/>
              </a:spcBef>
              <a:spcAft>
                <a:spcPct val="40000"/>
              </a:spcAft>
              <a:buClr>
                <a:schemeClr val="tx2">
                  <a:lumMod val="75000"/>
                </a:schemeClr>
              </a:buClr>
              <a:buSzPct val="93000"/>
            </a:pPr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300192" y="2132856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ü"/>
            </a:pPr>
            <a:endParaRPr lang="pl-PL" sz="1800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179430"/>
            <a:ext cx="5760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The ZSIN Project –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Stage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II 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AutoShape 268"/>
          <p:cNvSpPr>
            <a:spLocks noChangeArrowheads="1"/>
          </p:cNvSpPr>
          <p:nvPr/>
        </p:nvSpPr>
        <p:spPr bwMode="auto">
          <a:xfrm>
            <a:off x="467544" y="1124744"/>
            <a:ext cx="8424936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ct val="10000"/>
              </a:spcBef>
              <a:spcAft>
                <a:spcPts val="1200"/>
              </a:spcAft>
            </a:pP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Connecting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following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standardized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system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containing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data set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concerning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real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esate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93096"/>
            <a:ext cx="2592288" cy="17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68"/>
          <p:cNvSpPr>
            <a:spLocks noChangeArrowheads="1"/>
          </p:cNvSpPr>
          <p:nvPr/>
        </p:nvSpPr>
        <p:spPr bwMode="auto">
          <a:xfrm>
            <a:off x="467544" y="2132856"/>
            <a:ext cx="8424936" cy="1512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Creating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conditions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that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will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support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the sale/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purchase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of real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estate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thanks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to: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synchronized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data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models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both</a:t>
            </a:r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Real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Estate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Cadastre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EGiB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) and </a:t>
            </a:r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the Land and </a:t>
            </a:r>
            <a:r>
              <a:rPr lang="pl-PL" b="1" dirty="0" err="1">
                <a:solidFill>
                  <a:schemeClr val="bg1"/>
                </a:solidFill>
                <a:latin typeface="Calibri" pitchFamily="34" charset="0"/>
              </a:rPr>
              <a:t>Mortgage</a:t>
            </a:r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 Register 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(NKW);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notarial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deed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pl-PL" b="1" dirty="0" err="1" smtClean="0">
                <a:solidFill>
                  <a:schemeClr val="bg1"/>
                </a:solidFill>
                <a:latin typeface="Calibri" pitchFamily="34" charset="0"/>
              </a:rPr>
              <a:t>electronic</a:t>
            </a:r>
            <a:r>
              <a:rPr lang="pl-PL" b="1" dirty="0" smtClean="0">
                <a:solidFill>
                  <a:schemeClr val="bg1"/>
                </a:solidFill>
                <a:latin typeface="Calibri" pitchFamily="34" charset="0"/>
              </a:rPr>
              <a:t> form.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pl-PL" dirty="0" smtClean="0">
              <a:solidFill>
                <a:srgbClr val="3333CC"/>
              </a:solidFill>
            </a:endParaRPr>
          </a:p>
        </p:txBody>
      </p:sp>
      <p:pic>
        <p:nvPicPr>
          <p:cNvPr id="10" name="Obraz 9" descr="podpis elektronicz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21088"/>
            <a:ext cx="1368152" cy="185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7"/>
            <a:ext cx="8147248" cy="324036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pl-PL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71601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Head Office of Geodesy and Cartography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Wspólna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 2 Street</a:t>
            </a: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Warsaw, Poland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AGENDA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71088642"/>
              </p:ext>
            </p:extLst>
          </p:nvPr>
        </p:nvGraphicFramePr>
        <p:xfrm>
          <a:off x="1524000" y="1397000"/>
          <a:ext cx="72244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467544" y="98072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Integrated</a:t>
            </a:r>
            <a:r>
              <a:rPr lang="pl-P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System of Real </a:t>
            </a:r>
            <a:r>
              <a:rPr lang="pl-PL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Estate</a:t>
            </a:r>
            <a:r>
              <a:rPr lang="pl-P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Information - ZSIN</a:t>
            </a:r>
            <a:endParaRPr lang="pl-P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362075"/>
          </a:xfrm>
        </p:spPr>
        <p:txBody>
          <a:bodyPr>
            <a:norm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Ustaw</a:t>
            </a:r>
            <a:endParaRPr lang="pl-PL" sz="1200" dirty="0"/>
          </a:p>
        </p:txBody>
      </p:sp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Legal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basis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774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323528" y="1052736"/>
            <a:ext cx="8669268" cy="1008112"/>
            <a:chOff x="-72008" y="60405"/>
            <a:chExt cx="8290040" cy="344132"/>
          </a:xfrm>
        </p:grpSpPr>
        <p:sp>
          <p:nvSpPr>
            <p:cNvPr id="7" name="Prostokąt zaokrąglony 6"/>
            <p:cNvSpPr/>
            <p:nvPr/>
          </p:nvSpPr>
          <p:spPr>
            <a:xfrm>
              <a:off x="-72008" y="60405"/>
              <a:ext cx="8229600" cy="34413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65708" y="60405"/>
              <a:ext cx="8152324" cy="29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 defTabSz="1466850">
                <a:lnSpc>
                  <a:spcPct val="150000"/>
                </a:lnSpc>
                <a:spcAft>
                  <a:spcPct val="35000"/>
                </a:spcAft>
              </a:pPr>
              <a:r>
                <a:rPr lang="en-US" sz="2000" b="1" dirty="0"/>
                <a:t>Act of 17 May 1989 </a:t>
              </a:r>
              <a:r>
                <a:rPr lang="pl-PL" sz="2000" b="1" dirty="0"/>
                <a:t>– </a:t>
              </a:r>
              <a:r>
                <a:rPr lang="pl-PL" sz="2000" b="1" dirty="0" err="1"/>
                <a:t>Geodetic</a:t>
              </a:r>
              <a:r>
                <a:rPr lang="pl-PL" sz="2000" b="1" dirty="0"/>
                <a:t> and </a:t>
              </a:r>
              <a:r>
                <a:rPr lang="pl-PL" sz="2000" b="1" dirty="0" err="1"/>
                <a:t>Cartographic</a:t>
              </a:r>
              <a:r>
                <a:rPr lang="pl-PL" sz="2000" b="1" dirty="0"/>
                <a:t> Law  </a:t>
              </a:r>
              <a:r>
                <a:rPr lang="pl-PL" sz="2000" b="1" dirty="0" err="1" smtClean="0"/>
                <a:t>article</a:t>
              </a:r>
              <a:r>
                <a:rPr lang="pl-PL" sz="2000" b="1" dirty="0" smtClean="0"/>
                <a:t> 7a and 24b </a:t>
              </a:r>
              <a:r>
                <a:rPr lang="pl-PL" b="1" dirty="0" smtClean="0">
                  <a:latin typeface="Calibri" pitchFamily="34" charset="0"/>
                </a:rPr>
                <a:t>(</a:t>
              </a:r>
              <a:r>
                <a:rPr lang="pl-PL" b="1" dirty="0" err="1" smtClean="0">
                  <a:latin typeface="Calibri" pitchFamily="34" charset="0"/>
                </a:rPr>
                <a:t>amendment</a:t>
              </a:r>
              <a:r>
                <a:rPr lang="pl-PL" b="1" dirty="0" smtClean="0">
                  <a:latin typeface="Calibri" pitchFamily="34" charset="0"/>
                </a:rPr>
                <a:t> of 5 </a:t>
              </a:r>
              <a:r>
                <a:rPr lang="pl-PL" b="1" dirty="0" err="1" smtClean="0">
                  <a:latin typeface="Calibri" pitchFamily="34" charset="0"/>
                </a:rPr>
                <a:t>June</a:t>
              </a:r>
              <a:r>
                <a:rPr lang="pl-PL" b="1" dirty="0" smtClean="0">
                  <a:latin typeface="Calibri" pitchFamily="34" charset="0"/>
                </a:rPr>
                <a:t> 2014)</a:t>
              </a:r>
              <a:endParaRPr lang="pl-PL" b="1" kern="1200" dirty="0">
                <a:latin typeface="Calibri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827584" y="2132856"/>
            <a:ext cx="7344816" cy="33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  <a:spcAft>
                <a:spcPct val="20000"/>
              </a:spcAft>
              <a:buSzPct val="95000"/>
            </a:pPr>
            <a:endParaRPr lang="pl-PL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President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Head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Office of Geodesy and Cartography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initiates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coordinates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activities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relating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to development of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integrated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system of real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estate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information</a:t>
            </a: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reates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maintains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I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ntegrated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ystem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state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nformation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IT system),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while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cooperating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with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other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public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administration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institutions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endParaRPr lang="pl-PL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Obraz 9" descr="usta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97152"/>
            <a:ext cx="2448272" cy="173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362075"/>
          </a:xfrm>
        </p:spPr>
        <p:txBody>
          <a:bodyPr>
            <a:norm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eaLnBrk="0" hangingPunct="0">
              <a:defRPr/>
            </a:pPr>
            <a:r>
              <a:rPr lang="pl-PL" sz="2800" b="1" dirty="0" err="1">
                <a:solidFill>
                  <a:schemeClr val="tx2"/>
                </a:solidFill>
                <a:latin typeface="Calibri" pitchFamily="34" charset="0"/>
              </a:rPr>
              <a:t>Legal</a:t>
            </a:r>
            <a:r>
              <a:rPr lang="pl-PL" sz="2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sz="2800" b="1" dirty="0" err="1">
                <a:solidFill>
                  <a:schemeClr val="tx2"/>
                </a:solidFill>
                <a:latin typeface="Calibri" pitchFamily="34" charset="0"/>
              </a:rPr>
              <a:t>basis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774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grpSp>
        <p:nvGrpSpPr>
          <p:cNvPr id="2" name="Grupa 5"/>
          <p:cNvGrpSpPr/>
          <p:nvPr/>
        </p:nvGrpSpPr>
        <p:grpSpPr>
          <a:xfrm>
            <a:off x="323528" y="836712"/>
            <a:ext cx="8640960" cy="1224137"/>
            <a:chOff x="-72008" y="-8422"/>
            <a:chExt cx="8262970" cy="481786"/>
          </a:xfrm>
        </p:grpSpPr>
        <p:sp>
          <p:nvSpPr>
            <p:cNvPr id="7" name="Prostokąt zaokrąglony 6"/>
            <p:cNvSpPr/>
            <p:nvPr/>
          </p:nvSpPr>
          <p:spPr>
            <a:xfrm>
              <a:off x="-72008" y="60405"/>
              <a:ext cx="8229600" cy="34413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38638" y="-8422"/>
              <a:ext cx="8152324" cy="481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/>
              <a:r>
                <a:rPr lang="pl-PL" sz="2000" b="1" dirty="0" smtClean="0">
                  <a:latin typeface="Calibri" pitchFamily="34" charset="0"/>
                </a:rPr>
                <a:t>D</a:t>
              </a:r>
              <a:r>
                <a:rPr lang="en-US" sz="2000" b="1" dirty="0" err="1" smtClean="0">
                  <a:latin typeface="Calibri" pitchFamily="34" charset="0"/>
                </a:rPr>
                <a:t>ecree</a:t>
              </a:r>
              <a:r>
                <a:rPr lang="en-US" sz="2000" b="1" dirty="0" smtClean="0">
                  <a:latin typeface="Calibri" pitchFamily="34" charset="0"/>
                </a:rPr>
                <a:t> </a:t>
              </a:r>
              <a:r>
                <a:rPr lang="en-US" sz="2000" b="1" dirty="0">
                  <a:latin typeface="Calibri" pitchFamily="34" charset="0"/>
                </a:rPr>
                <a:t>of the Council of Ministers </a:t>
              </a:r>
              <a:r>
                <a:rPr lang="pl-PL" sz="2000" b="1" dirty="0" smtClean="0">
                  <a:latin typeface="Calibri" pitchFamily="34" charset="0"/>
                </a:rPr>
                <a:t>of 17 January 2013 r. </a:t>
              </a:r>
              <a:r>
                <a:rPr lang="en-US" sz="2000" b="1" dirty="0">
                  <a:latin typeface="Calibri" pitchFamily="34" charset="0"/>
                </a:rPr>
                <a:t>on the Integrated System of Real Estate Information</a:t>
              </a:r>
              <a:endParaRPr lang="pl-PL" sz="2000" b="1" dirty="0" smtClean="0">
                <a:latin typeface="Calibri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827584" y="206084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ecree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describes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</a:p>
          <a:p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manner, procedure and technical standards for creating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maintaining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Integrated System of Real Estate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Information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ZSIN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);</a:t>
            </a:r>
          </a:p>
          <a:p>
            <a:pPr algn="just"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content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form and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means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communicating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notifications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data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changes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that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are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implemented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within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different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public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registers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which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contribute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to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Integrated System of Real Estate Information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10" name="Obraz 9" descr="paragr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581128"/>
            <a:ext cx="306324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772400" cy="1362075"/>
          </a:xfrm>
        </p:spPr>
        <p:txBody>
          <a:bodyPr>
            <a:normAutofit/>
          </a:bodyPr>
          <a:lstStyle/>
          <a:p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eaLnBrk="0" hangingPunct="0">
              <a:defRPr/>
            </a:pPr>
            <a:r>
              <a:rPr lang="pl-PL" sz="2800" b="1" dirty="0" err="1">
                <a:solidFill>
                  <a:schemeClr val="tx2"/>
                </a:solidFill>
                <a:latin typeface="Calibri" pitchFamily="34" charset="0"/>
              </a:rPr>
              <a:t>Legal</a:t>
            </a:r>
            <a:r>
              <a:rPr lang="pl-PL" sz="2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sz="2800" b="1" dirty="0" err="1">
                <a:solidFill>
                  <a:schemeClr val="tx2"/>
                </a:solidFill>
                <a:latin typeface="Calibri" pitchFamily="34" charset="0"/>
              </a:rPr>
              <a:t>basis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774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grpSp>
        <p:nvGrpSpPr>
          <p:cNvPr id="2" name="Grupa 5"/>
          <p:cNvGrpSpPr/>
          <p:nvPr/>
        </p:nvGrpSpPr>
        <p:grpSpPr>
          <a:xfrm>
            <a:off x="-468560" y="980727"/>
            <a:ext cx="10081120" cy="1368153"/>
            <a:chOff x="-847663" y="45646"/>
            <a:chExt cx="9640131" cy="403837"/>
          </a:xfrm>
        </p:grpSpPr>
        <p:sp>
          <p:nvSpPr>
            <p:cNvPr id="7" name="Prostokąt zaokrąglony 6"/>
            <p:cNvSpPr/>
            <p:nvPr/>
          </p:nvSpPr>
          <p:spPr>
            <a:xfrm>
              <a:off x="-72008" y="60405"/>
              <a:ext cx="8229600" cy="34413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-847663" y="45646"/>
              <a:ext cx="9640131" cy="403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itchFamily="34" charset="0"/>
                </a:rPr>
                <a:t>Decree of the Minister of Administration and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Digitization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of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29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Nov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. 2013 r. </a:t>
              </a:r>
            </a:p>
            <a:p>
              <a:pPr algn="ctr"/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Changing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the </a:t>
              </a:r>
              <a:r>
                <a:rPr lang="pl-PL" sz="2000" b="1" dirty="0" err="1">
                  <a:solidFill>
                    <a:schemeClr val="bg1"/>
                  </a:solidFill>
                  <a:latin typeface="Calibri" pitchFamily="34" charset="0"/>
                </a:rPr>
                <a:t>D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ecree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on </a:t>
              </a:r>
              <a:r>
                <a:rPr lang="pl-PL" sz="2000" b="1" dirty="0">
                  <a:solidFill>
                    <a:schemeClr val="bg1"/>
                  </a:solidFill>
                  <a:latin typeface="Calibri" pitchFamily="34" charset="0"/>
                </a:rPr>
                <a:t>the Land and </a:t>
              </a:r>
              <a:r>
                <a:rPr lang="pl-PL" sz="2000" b="1" dirty="0" err="1">
                  <a:solidFill>
                    <a:schemeClr val="bg1"/>
                  </a:solidFill>
                  <a:latin typeface="Calibri" pitchFamily="34" charset="0"/>
                </a:rPr>
                <a:t>Building</a:t>
              </a:r>
              <a:r>
                <a:rPr lang="pl-PL" sz="2000" b="1" dirty="0">
                  <a:solidFill>
                    <a:schemeClr val="bg1"/>
                  </a:solidFill>
                  <a:latin typeface="Calibri" pitchFamily="34" charset="0"/>
                </a:rPr>
                <a:t> Register (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EGiB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</a:p>
            <a:p>
              <a:pPr algn="ctr"/>
              <a:endParaRPr lang="pl-PL" sz="2000" b="1" dirty="0" smtClean="0">
                <a:latin typeface="Calibri" pitchFamily="34" charset="0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755576" y="2348880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adjusting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legal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requirements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harmonizing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EGiB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with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other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data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sets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unification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data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sets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maintained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at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local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level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GML – </a:t>
            </a:r>
            <a:r>
              <a:rPr lang="pl-PL" sz="14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l-PL" sz="1400" b="1" i="1" dirty="0" err="1" smtClean="0">
                <a:solidFill>
                  <a:schemeClr val="tx2">
                    <a:lumMod val="75000"/>
                  </a:schemeClr>
                </a:solidFill>
              </a:rPr>
              <a:t>Geography</a:t>
            </a:r>
            <a:r>
              <a:rPr lang="pl-PL" sz="1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400" b="1" i="1" dirty="0" err="1" smtClean="0">
                <a:solidFill>
                  <a:schemeClr val="tx2">
                    <a:lumMod val="75000"/>
                  </a:schemeClr>
                </a:solidFill>
              </a:rPr>
              <a:t>Markup</a:t>
            </a:r>
            <a:r>
              <a:rPr lang="pl-PL" sz="1400" b="1" i="1" dirty="0" smtClean="0">
                <a:solidFill>
                  <a:schemeClr val="tx2">
                    <a:lumMod val="75000"/>
                  </a:schemeClr>
                </a:solidFill>
              </a:rPr>
              <a:t> Language</a:t>
            </a:r>
            <a:r>
              <a:rPr lang="pl-PL" sz="14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 data exchange format.</a:t>
            </a:r>
          </a:p>
        </p:txBody>
      </p:sp>
      <p:pic>
        <p:nvPicPr>
          <p:cNvPr id="13" name="Obraz 12" descr="indeks.jpe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335785" y="4727250"/>
            <a:ext cx="1976086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 descr="images4.jpe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2411760" y="4725144"/>
            <a:ext cx="1922475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  <a:latin typeface="Calibri" pitchFamily="34" charset="0"/>
              </a:rPr>
              <a:t>Foundations</a:t>
            </a:r>
            <a:r>
              <a:rPr lang="pl-PL" sz="2800" dirty="0" smtClean="0">
                <a:solidFill>
                  <a:schemeClr val="tx2"/>
                </a:solidFill>
                <a:latin typeface="Calibri" pitchFamily="34" charset="0"/>
              </a:rPr>
              <a:t> of the ZSIN </a:t>
            </a:r>
            <a:r>
              <a:rPr lang="pl-PL" sz="2800" dirty="0" err="1" smtClean="0">
                <a:solidFill>
                  <a:schemeClr val="tx2"/>
                </a:solidFill>
                <a:latin typeface="Calibri" pitchFamily="34" charset="0"/>
              </a:rPr>
              <a:t>architecture</a:t>
            </a:r>
            <a:endParaRPr lang="pl-PL" sz="28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59426"/>
            <a:ext cx="5832648" cy="47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611560" y="1234195"/>
            <a:ext cx="79928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00" b="1" dirty="0" smtClean="0">
                <a:solidFill>
                  <a:schemeClr val="bg1"/>
                </a:solidFill>
                <a:latin typeface="Calibri" pitchFamily="34" charset="0"/>
              </a:rPr>
              <a:t>Lokalne systemy </a:t>
            </a:r>
            <a:r>
              <a:rPr lang="pl-PL" sz="1700" b="1" dirty="0" err="1" smtClean="0">
                <a:solidFill>
                  <a:schemeClr val="bg1"/>
                </a:solidFill>
                <a:latin typeface="Calibri" pitchFamily="34" charset="0"/>
              </a:rPr>
              <a:t>EGiB</a:t>
            </a:r>
            <a:r>
              <a:rPr lang="pl-PL" sz="1700" b="1" dirty="0" smtClean="0">
                <a:solidFill>
                  <a:schemeClr val="bg1"/>
                </a:solidFill>
                <a:latin typeface="Calibri" pitchFamily="34" charset="0"/>
              </a:rPr>
              <a:t>, system Nowa Księga Wieczysta (NKW) oraz inne zewnętrzne systemy dziedzinowe włączone do ZSIN będą wyposażone w moduły komunikacyjne, które umożliwią wymianę danych za pomocą usług sieciowych (</a:t>
            </a:r>
            <a:r>
              <a:rPr lang="pl-PL" sz="1700" b="1" dirty="0" err="1" smtClean="0">
                <a:solidFill>
                  <a:schemeClr val="bg1"/>
                </a:solidFill>
                <a:latin typeface="Calibri" pitchFamily="34" charset="0"/>
              </a:rPr>
              <a:t>WebServices</a:t>
            </a:r>
            <a:r>
              <a:rPr lang="pl-PL" sz="1700" b="1" dirty="0" smtClean="0">
                <a:solidFill>
                  <a:schemeClr val="bg1"/>
                </a:solidFill>
                <a:latin typeface="Calibri" pitchFamily="34" charset="0"/>
              </a:rPr>
              <a:t>).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467544" y="980728"/>
            <a:ext cx="8285932" cy="1008112"/>
            <a:chOff x="467544" y="1081539"/>
            <a:chExt cx="8136905" cy="720078"/>
          </a:xfrm>
        </p:grpSpPr>
        <p:sp>
          <p:nvSpPr>
            <p:cNvPr id="6" name="Prostokąt zaokrąglony 5"/>
            <p:cNvSpPr/>
            <p:nvPr/>
          </p:nvSpPr>
          <p:spPr>
            <a:xfrm>
              <a:off x="467544" y="1081539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pole tekstowe 6"/>
            <p:cNvSpPr txBox="1"/>
            <p:nvPr/>
          </p:nvSpPr>
          <p:spPr>
            <a:xfrm>
              <a:off x="608970" y="1167948"/>
              <a:ext cx="7849132" cy="62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The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local</a:t>
              </a:r>
              <a:r>
                <a:rPr lang="pl-PL" sz="17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cadastral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systems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(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EGiB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), </a:t>
              </a:r>
              <a:r>
                <a:rPr lang="en-US" sz="1700" b="1" dirty="0">
                  <a:solidFill>
                    <a:schemeClr val="bg1"/>
                  </a:solidFill>
                  <a:latin typeface="Calibri" pitchFamily="34" charset="0"/>
                </a:rPr>
                <a:t>the electronic system of 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Land nad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Mortgage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Register</a:t>
              </a:r>
              <a:r>
                <a:rPr lang="en-US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1700" b="1" dirty="0">
                  <a:solidFill>
                    <a:schemeClr val="bg1"/>
                  </a:solidFill>
                  <a:latin typeface="Calibri" pitchFamily="34" charset="0"/>
                </a:rPr>
                <a:t>(New Land Book</a:t>
              </a:r>
              <a:r>
                <a:rPr lang="en-US" sz="1700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and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other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external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systems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included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in ZSIN,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will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be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equipped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with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communication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modules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allowing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for exchange of data </a:t>
              </a:r>
              <a:r>
                <a:rPr lang="pl-PL" sz="1700" b="1" dirty="0" err="1" smtClean="0">
                  <a:solidFill>
                    <a:schemeClr val="bg1"/>
                  </a:solidFill>
                  <a:latin typeface="Calibri" pitchFamily="34" charset="0"/>
                </a:rPr>
                <a:t>using</a:t>
              </a:r>
              <a:r>
                <a:rPr lang="pl-PL" sz="1700" b="1" dirty="0" smtClean="0">
                  <a:solidFill>
                    <a:schemeClr val="bg1"/>
                  </a:solidFill>
                  <a:latin typeface="Calibri" pitchFamily="34" charset="0"/>
                </a:rPr>
                <a:t> web services.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19672" y="0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1F497D"/>
                </a:solidFill>
                <a:latin typeface="Calibri"/>
              </a:rPr>
              <a:t>Central </a:t>
            </a:r>
            <a:r>
              <a:rPr lang="pl-PL" sz="2800" b="1" dirty="0" err="1" smtClean="0">
                <a:solidFill>
                  <a:srgbClr val="1F497D"/>
                </a:solidFill>
                <a:latin typeface="Calibri"/>
              </a:rPr>
              <a:t>Repository</a:t>
            </a:r>
            <a:r>
              <a:rPr lang="pl-PL" sz="2800" b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pl-PL" sz="2800" b="1" dirty="0" err="1" smtClean="0">
                <a:solidFill>
                  <a:srgbClr val="1F497D"/>
                </a:solidFill>
                <a:latin typeface="Calibri"/>
              </a:rPr>
              <a:t>Copies</a:t>
            </a:r>
            <a:r>
              <a:rPr lang="pl-PL" sz="2800" b="1" dirty="0" smtClean="0">
                <a:solidFill>
                  <a:srgbClr val="1F497D"/>
                </a:solidFill>
                <a:latin typeface="Calibri"/>
              </a:rPr>
              <a:t> of </a:t>
            </a:r>
            <a:r>
              <a:rPr lang="pl-PL" sz="2800" b="1" dirty="0" err="1" smtClean="0">
                <a:solidFill>
                  <a:srgbClr val="1F497D"/>
                </a:solidFill>
                <a:latin typeface="Calibri"/>
              </a:rPr>
              <a:t>Cadastra</a:t>
            </a:r>
            <a:r>
              <a:rPr lang="pl-PL" sz="2800" b="1" dirty="0" err="1">
                <a:solidFill>
                  <a:srgbClr val="1F497D"/>
                </a:solidFill>
                <a:latin typeface="Calibri"/>
              </a:rPr>
              <a:t>l</a:t>
            </a:r>
            <a:r>
              <a:rPr lang="pl-PL" sz="2800" b="1" dirty="0" smtClean="0">
                <a:solidFill>
                  <a:srgbClr val="1F497D"/>
                </a:solidFill>
                <a:latin typeface="Calibri"/>
              </a:rPr>
              <a:t> Data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67544" y="141277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Centralne Repozytorium</a:t>
            </a:r>
            <a:endParaRPr lang="pl-PL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1772816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Will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allow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for </a:t>
            </a: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implementation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functionalities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aimed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at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62589956"/>
              </p:ext>
            </p:extLst>
          </p:nvPr>
        </p:nvGraphicFramePr>
        <p:xfrm>
          <a:off x="395536" y="4941168"/>
          <a:ext cx="849694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Grupa 19"/>
          <p:cNvGrpSpPr/>
          <p:nvPr/>
        </p:nvGrpSpPr>
        <p:grpSpPr>
          <a:xfrm>
            <a:off x="323528" y="980728"/>
            <a:ext cx="8429948" cy="720078"/>
            <a:chOff x="467543" y="1052736"/>
            <a:chExt cx="8136905" cy="720078"/>
          </a:xfrm>
        </p:grpSpPr>
        <p:sp>
          <p:nvSpPr>
            <p:cNvPr id="21" name="Prostokąt zaokrąglony 20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pole tekstowe 21"/>
            <p:cNvSpPr txBox="1"/>
            <p:nvPr/>
          </p:nvSpPr>
          <p:spPr>
            <a:xfrm>
              <a:off x="2691742" y="1170248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>
                  <a:solidFill>
                    <a:schemeClr val="bg1"/>
                  </a:solidFill>
                  <a:latin typeface="Calibri" pitchFamily="34" charset="0"/>
                </a:rPr>
                <a:t>Central </a:t>
              </a:r>
              <a:r>
                <a:rPr lang="pl-PL" sz="2400" b="1" dirty="0" err="1">
                  <a:solidFill>
                    <a:schemeClr val="bg1"/>
                  </a:solidFill>
                  <a:latin typeface="Calibri" pitchFamily="34" charset="0"/>
                </a:rPr>
                <a:t>Repository</a:t>
              </a:r>
              <a:r>
                <a:rPr lang="pl-PL" sz="2400" b="1" dirty="0">
                  <a:solidFill>
                    <a:schemeClr val="bg1"/>
                  </a:solidFill>
                  <a:latin typeface="Calibri" pitchFamily="34" charset="0"/>
                </a:rPr>
                <a:t> (</a:t>
              </a:r>
              <a:r>
                <a:rPr lang="pl-PL" sz="2400" b="1" dirty="0" smtClean="0">
                  <a:solidFill>
                    <a:schemeClr val="bg1"/>
                  </a:solidFill>
                  <a:latin typeface="Calibri" pitchFamily="34" charset="0"/>
                </a:rPr>
                <a:t>e-services): </a:t>
              </a:r>
              <a:endParaRPr lang="pl-PL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251520" y="2420888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verification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compliance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between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Cadatral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data and data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registered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the Land and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Mortgage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Register,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providing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public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administration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institutions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with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integrated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data,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spatial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analyses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monitoring data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Real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Estate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Cadastre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verification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data by the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courts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maintaining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Land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Mortgage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Register .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4"/>
          <p:cNvSpPr txBox="1">
            <a:spLocks/>
          </p:cNvSpPr>
          <p:nvPr/>
        </p:nvSpPr>
        <p:spPr>
          <a:xfrm>
            <a:off x="1475656" y="188640"/>
            <a:ext cx="547260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 </a:t>
            </a: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foundations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Quality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Model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467543" y="1052736"/>
            <a:ext cx="8285932" cy="779894"/>
            <a:chOff x="467543" y="1052736"/>
            <a:chExt cx="8136905" cy="779894"/>
          </a:xfrm>
        </p:grpSpPr>
        <p:sp>
          <p:nvSpPr>
            <p:cNvPr id="7" name="Prostokąt zaokrąglony 6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2627784" y="1124744"/>
              <a:ext cx="504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Evaluation of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Cadastral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data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quality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according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to:</a:t>
              </a:r>
              <a:endParaRPr lang="pl-PL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899592" y="1916832"/>
            <a:ext cx="73448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Decree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the Minister of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Regional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Development of 29 March 2001  on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 Land and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Building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Register 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amendment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2013)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documentation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of the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previously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used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cadastral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data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control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software 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the norm PN-EN ISO 19 157 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eographic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information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– Data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 8.4 ESDIN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Report – Part A,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October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2010</a:t>
            </a:r>
          </a:p>
          <a:p>
            <a:pPr>
              <a:buFont typeface="Arial" pitchFamily="34" charset="0"/>
              <a:buChar char="•"/>
            </a:pPr>
            <a:endParaRPr lang="pl-PL" sz="2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 8.4 ESDIN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Quality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Final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Report – Part C, v. 1.0, </a:t>
            </a:r>
            <a:r>
              <a:rPr lang="pl-PL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October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2010 </a:t>
            </a:r>
          </a:p>
          <a:p>
            <a:pPr>
              <a:buFont typeface="Wingdings" pitchFamily="2" charset="2"/>
              <a:buChar char="§"/>
            </a:pPr>
            <a:endParaRPr lang="pl-PL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39552" y="4653138"/>
            <a:ext cx="8208912" cy="72007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3" name="pole tekstowe 12"/>
          <p:cNvSpPr txBox="1"/>
          <p:nvPr/>
        </p:nvSpPr>
        <p:spPr>
          <a:xfrm>
            <a:off x="827584" y="4665330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Basing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on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documentation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developed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under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pl-PL" sz="2000" b="1" dirty="0" err="1" smtClean="0">
                <a:solidFill>
                  <a:schemeClr val="bg1"/>
                </a:solidFill>
                <a:latin typeface="Calibri" pitchFamily="34" charset="0"/>
              </a:rPr>
              <a:t>project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pl-PL" sz="2000" b="1" i="1" dirty="0" err="1" smtClean="0">
                <a:solidFill>
                  <a:schemeClr val="bg1"/>
                </a:solidFill>
                <a:latin typeface="Calibri" pitchFamily="34" charset="0"/>
              </a:rPr>
              <a:t>European</a:t>
            </a:r>
            <a:r>
              <a:rPr lang="pl-PL" sz="20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b="1" i="1" dirty="0" err="1" smtClean="0">
                <a:solidFill>
                  <a:schemeClr val="bg1"/>
                </a:solidFill>
                <a:latin typeface="Calibri" pitchFamily="34" charset="0"/>
              </a:rPr>
              <a:t>Spatial</a:t>
            </a:r>
            <a:r>
              <a:rPr lang="pl-PL" sz="2000" b="1" i="1" dirty="0" smtClean="0">
                <a:solidFill>
                  <a:schemeClr val="bg1"/>
                </a:solidFill>
                <a:latin typeface="Calibri" pitchFamily="34" charset="0"/>
              </a:rPr>
              <a:t> Data (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Content+) </a:t>
            </a:r>
            <a:endParaRPr lang="pl-PL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4"/>
          <p:cNvSpPr txBox="1">
            <a:spLocks/>
          </p:cNvSpPr>
          <p:nvPr/>
        </p:nvSpPr>
        <p:spPr>
          <a:xfrm>
            <a:off x="1475656" y="18864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eaLnBrk="0" hangingPunct="0">
              <a:defRPr/>
            </a:pPr>
            <a:r>
              <a:rPr lang="pl-PL" sz="2800" b="1" noProof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Elements</a:t>
            </a:r>
            <a:r>
              <a:rPr lang="pl-PL" sz="2800" b="1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the </a:t>
            </a:r>
            <a:r>
              <a:rPr lang="pl-PL" sz="2800" b="1" dirty="0" err="1">
                <a:solidFill>
                  <a:schemeClr val="tx2"/>
                </a:solidFill>
                <a:latin typeface="Calibri" pitchFamily="34" charset="0"/>
              </a:rPr>
              <a:t>Quality</a:t>
            </a:r>
            <a:r>
              <a:rPr lang="pl-PL" sz="2800" b="1" dirty="0">
                <a:solidFill>
                  <a:schemeClr val="tx2"/>
                </a:solidFill>
                <a:latin typeface="Calibri" pitchFamily="34" charset="0"/>
              </a:rPr>
              <a:t> Model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467544" y="980728"/>
            <a:ext cx="8280921" cy="936104"/>
            <a:chOff x="467543" y="1052736"/>
            <a:chExt cx="8136905" cy="720078"/>
          </a:xfrm>
        </p:grpSpPr>
        <p:sp>
          <p:nvSpPr>
            <p:cNvPr id="31" name="Prostokąt zaokrąglony 30"/>
            <p:cNvSpPr/>
            <p:nvPr/>
          </p:nvSpPr>
          <p:spPr>
            <a:xfrm>
              <a:off x="467543" y="1052736"/>
              <a:ext cx="8136905" cy="72007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pole tekstowe 31"/>
            <p:cNvSpPr txBox="1"/>
            <p:nvPr/>
          </p:nvSpPr>
          <p:spPr>
            <a:xfrm>
              <a:off x="962833" y="1108127"/>
              <a:ext cx="7075568" cy="54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Description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of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quality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of the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Cadastral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data set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uses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the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elements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of </a:t>
              </a:r>
              <a:r>
                <a:rPr lang="pl-PL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quality</a:t>
              </a:r>
              <a:r>
                <a:rPr lang="pl-PL" sz="2000" b="1" dirty="0" smtClean="0">
                  <a:solidFill>
                    <a:schemeClr val="bg1"/>
                  </a:solidFill>
                  <a:latin typeface="Calibri" pitchFamily="34" charset="0"/>
                </a:rPr>
                <a:t> from the norm ISO 19157</a:t>
              </a:r>
              <a:endParaRPr lang="pl-PL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079318032"/>
              </p:ext>
            </p:extLst>
          </p:nvPr>
        </p:nvGraphicFramePr>
        <p:xfrm>
          <a:off x="-213295" y="1929383"/>
          <a:ext cx="9324528" cy="486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2611</Words>
  <Application>Microsoft Office PowerPoint</Application>
  <PresentationFormat>Pokaz na ekranie (4:3)</PresentationFormat>
  <Paragraphs>257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Times New Roman</vt:lpstr>
      <vt:lpstr>Wingdings</vt:lpstr>
      <vt:lpstr>Motyw pakietu Office</vt:lpstr>
      <vt:lpstr>Prezentacja programu PowerPoint</vt:lpstr>
      <vt:lpstr>Prezentacja programu PowerPoint</vt:lpstr>
      <vt:lpstr>  Ustaw</vt:lpstr>
      <vt:lpstr>  </vt:lpstr>
      <vt:lpstr>  </vt:lpstr>
      <vt:lpstr>Foundations of the ZSIN architecture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ZSIN Project – Stage II </vt:lpstr>
      <vt:lpstr>The ZSIN Project – Stage II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Jarząbek Jacek</dc:creator>
  <cp:lastModifiedBy>Wysocki Jarosław</cp:lastModifiedBy>
  <cp:revision>453</cp:revision>
  <dcterms:created xsi:type="dcterms:W3CDTF">2010-10-22T14:41:31Z</dcterms:created>
  <dcterms:modified xsi:type="dcterms:W3CDTF">2014-11-20T07:23:30Z</dcterms:modified>
</cp:coreProperties>
</file>