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353" r:id="rId3"/>
    <p:sldId id="354" r:id="rId4"/>
    <p:sldId id="266" r:id="rId5"/>
    <p:sldId id="355" r:id="rId6"/>
    <p:sldId id="356" r:id="rId7"/>
    <p:sldId id="314" r:id="rId8"/>
    <p:sldId id="358" r:id="rId9"/>
    <p:sldId id="359" r:id="rId10"/>
    <p:sldId id="357" r:id="rId11"/>
    <p:sldId id="363" r:id="rId12"/>
    <p:sldId id="337" r:id="rId13"/>
    <p:sldId id="364" r:id="rId14"/>
    <p:sldId id="362" r:id="rId15"/>
    <p:sldId id="319" r:id="rId16"/>
    <p:sldId id="290" r:id="rId17"/>
    <p:sldId id="340" r:id="rId18"/>
    <p:sldId id="336" r:id="rId19"/>
    <p:sldId id="259" r:id="rId2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00FF00"/>
    <a:srgbClr val="A50021"/>
    <a:srgbClr val="008000"/>
    <a:srgbClr val="1B4D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7C2B39AA-F38C-447E-A25D-01F1682497C4}" type="datetimeFigureOut">
              <a:rPr lang="cs-CZ" smtClean="0"/>
              <a:pPr/>
              <a:t>12.11.2014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FB522104-F83B-4457-8A76-E7F6608D7FD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5EC2BD41-8EC3-4D52-BAA8-23E60F012ACA}" type="datetimeFigureOut">
              <a:rPr lang="cs-CZ" smtClean="0"/>
              <a:pPr/>
              <a:t>12.11.2014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F14F0A1-68EA-446F-94BE-C405B2937B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1126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F0A1-68EA-446F-94BE-C405B2937B29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F0A1-68EA-446F-94BE-C405B2937B29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F0A1-68EA-446F-94BE-C405B2937B29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F0A1-68EA-446F-94BE-C405B2937B29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F0A1-68EA-446F-94BE-C405B2937B29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F0A1-68EA-446F-94BE-C405B2937B29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F0A1-68EA-446F-94BE-C405B2937B29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F0A1-68EA-446F-94BE-C405B2937B29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F0A1-68EA-446F-94BE-C405B2937B29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844170-8FE1-4C66-A1B9-13A95CA32BD8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F0A1-68EA-446F-94BE-C405B2937B29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8. 4. 2014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ISSS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A3D-687E-4D68-8406-6EC8305F64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8. 4. 2014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ISSS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A3D-687E-4D68-8406-6EC8305F64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8. 4. 2014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ISSS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A3D-687E-4D68-8406-6EC8305F64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8. 4. 2014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ISSS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A3D-687E-4D68-8406-6EC8305F64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8. 4. 2014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ISSS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A3D-687E-4D68-8406-6EC8305F64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8. 4. 2014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ISSS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A3D-687E-4D68-8406-6EC8305F64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8. 4. 2014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ISSS 2014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A3D-687E-4D68-8406-6EC8305F64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8. 4. 2014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ISSS 2014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A3D-687E-4D68-8406-6EC8305F64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8. 4. 2014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ISSS 2014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A3D-687E-4D68-8406-6EC8305F64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8. 4. 2014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ISSS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A3D-687E-4D68-8406-6EC8305F64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8. 4. 2014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ISSS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A3D-687E-4D68-8406-6EC8305F64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8. 4. 2014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ISSS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E8A3D-687E-4D68-8406-6EC8305F641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vdp.cuzk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aroslav.bacina@cuzk.c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017" y="2132856"/>
            <a:ext cx="8064896" cy="1470025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1B4D78"/>
                </a:solidFill>
              </a:rPr>
              <a:t/>
            </a:r>
            <a:br>
              <a:rPr lang="cs-CZ" b="1" dirty="0" smtClean="0">
                <a:solidFill>
                  <a:srgbClr val="1B4D78"/>
                </a:solidFill>
              </a:rPr>
            </a:br>
            <a:r>
              <a:rPr lang="cs-CZ" b="1" dirty="0" err="1" smtClean="0">
                <a:solidFill>
                  <a:srgbClr val="1B4D78"/>
                </a:solidFill>
              </a:rPr>
              <a:t>The</a:t>
            </a:r>
            <a:r>
              <a:rPr lang="cs-CZ" b="1" dirty="0" smtClean="0">
                <a:solidFill>
                  <a:srgbClr val="1B4D78"/>
                </a:solidFill>
              </a:rPr>
              <a:t> Registry </a:t>
            </a:r>
            <a:r>
              <a:rPr lang="cs-CZ" b="1" dirty="0" err="1" smtClean="0">
                <a:solidFill>
                  <a:srgbClr val="1B4D78"/>
                </a:solidFill>
              </a:rPr>
              <a:t>of</a:t>
            </a:r>
            <a:r>
              <a:rPr lang="cs-CZ" b="1" dirty="0" smtClean="0">
                <a:solidFill>
                  <a:srgbClr val="1B4D78"/>
                </a:solidFill>
              </a:rPr>
              <a:t> </a:t>
            </a:r>
            <a:r>
              <a:rPr lang="cs-CZ" b="1" dirty="0" err="1" smtClean="0">
                <a:solidFill>
                  <a:srgbClr val="1B4D78"/>
                </a:solidFill>
              </a:rPr>
              <a:t>Territorial</a:t>
            </a:r>
            <a:r>
              <a:rPr lang="cs-CZ" b="1" dirty="0" smtClean="0">
                <a:solidFill>
                  <a:srgbClr val="1B4D78"/>
                </a:solidFill>
              </a:rPr>
              <a:t> </a:t>
            </a:r>
            <a:r>
              <a:rPr lang="cs-CZ" b="1" dirty="0" err="1" smtClean="0">
                <a:solidFill>
                  <a:srgbClr val="1B4D78"/>
                </a:solidFill>
              </a:rPr>
              <a:t>Identification</a:t>
            </a:r>
            <a:r>
              <a:rPr lang="cs-CZ" b="1" dirty="0" smtClean="0">
                <a:solidFill>
                  <a:srgbClr val="1B4D78"/>
                </a:solidFill>
              </a:rPr>
              <a:t>, </a:t>
            </a:r>
            <a:r>
              <a:rPr lang="cs-CZ" b="1" dirty="0" err="1" smtClean="0">
                <a:solidFill>
                  <a:srgbClr val="1B4D78"/>
                </a:solidFill>
              </a:rPr>
              <a:t>Addresses</a:t>
            </a:r>
            <a:r>
              <a:rPr lang="cs-CZ" b="1" dirty="0" smtClean="0">
                <a:solidFill>
                  <a:srgbClr val="1B4D78"/>
                </a:solidFill>
              </a:rPr>
              <a:t> </a:t>
            </a:r>
            <a:r>
              <a:rPr lang="cs-CZ" b="1" dirty="0" err="1" smtClean="0">
                <a:solidFill>
                  <a:srgbClr val="1B4D78"/>
                </a:solidFill>
              </a:rPr>
              <a:t>and</a:t>
            </a:r>
            <a:r>
              <a:rPr lang="cs-CZ" b="1" dirty="0" smtClean="0">
                <a:solidFill>
                  <a:srgbClr val="1B4D78"/>
                </a:solidFill>
              </a:rPr>
              <a:t> Real </a:t>
            </a:r>
            <a:r>
              <a:rPr lang="cs-CZ" b="1" dirty="0" err="1" smtClean="0">
                <a:solidFill>
                  <a:srgbClr val="1B4D78"/>
                </a:solidFill>
              </a:rPr>
              <a:t>Estates</a:t>
            </a:r>
            <a:r>
              <a:rPr lang="cs-CZ" sz="4800" b="1" dirty="0" smtClean="0">
                <a:solidFill>
                  <a:srgbClr val="1B4D78"/>
                </a:solidFill>
              </a:rPr>
              <a:t/>
            </a:r>
            <a:br>
              <a:rPr lang="cs-CZ" sz="4800" b="1" dirty="0" smtClean="0">
                <a:solidFill>
                  <a:srgbClr val="1B4D78"/>
                </a:solidFill>
              </a:rPr>
            </a:b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Jaroslav </a:t>
            </a:r>
            <a:r>
              <a:rPr lang="cs-CZ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Bačina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1B4D78"/>
                </a:solidFill>
              </a:rPr>
              <a:t>RÚIAN</a:t>
            </a:r>
            <a:r>
              <a:rPr lang="cs-CZ" sz="3600" b="1" dirty="0" smtClean="0"/>
              <a:t>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1187624" y="1412776"/>
            <a:ext cx="770485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err="1" smtClean="0"/>
              <a:t>Editors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RÚIAN:</a:t>
            </a:r>
          </a:p>
          <a:p>
            <a:pPr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M</a:t>
            </a:r>
            <a:r>
              <a:rPr lang="cs-CZ" sz="2200" dirty="0" err="1" smtClean="0"/>
              <a:t>unicipalities</a:t>
            </a:r>
            <a:r>
              <a:rPr lang="cs-CZ" sz="2200" dirty="0" smtClean="0"/>
              <a:t> </a:t>
            </a:r>
          </a:p>
          <a:p>
            <a:pPr>
              <a:buNone/>
            </a:pPr>
            <a:r>
              <a:rPr lang="cs-CZ" sz="2200" dirty="0" smtClean="0"/>
              <a:t>		</a:t>
            </a:r>
            <a:r>
              <a:rPr lang="cs-CZ" sz="2200" dirty="0" err="1" smtClean="0"/>
              <a:t>Building</a:t>
            </a:r>
            <a:r>
              <a:rPr lang="cs-CZ" sz="2200" dirty="0" smtClean="0"/>
              <a:t> </a:t>
            </a:r>
            <a:r>
              <a:rPr lang="cs-CZ" sz="2200" dirty="0" err="1" smtClean="0"/>
              <a:t>Authorities</a:t>
            </a:r>
            <a:endParaRPr lang="cs-CZ" sz="2200" dirty="0" smtClean="0"/>
          </a:p>
          <a:p>
            <a:pPr>
              <a:buNone/>
            </a:pPr>
            <a:r>
              <a:rPr lang="cs-CZ" sz="2200" dirty="0" smtClean="0"/>
              <a:t>		</a:t>
            </a:r>
            <a:r>
              <a:rPr lang="cs-CZ" sz="2200" dirty="0" err="1" smtClean="0"/>
              <a:t>Czech</a:t>
            </a:r>
            <a:r>
              <a:rPr lang="cs-CZ" sz="2200" dirty="0" smtClean="0"/>
              <a:t> </a:t>
            </a:r>
            <a:r>
              <a:rPr lang="cs-CZ" sz="2200" dirty="0" err="1" smtClean="0"/>
              <a:t>Statistical</a:t>
            </a:r>
            <a:r>
              <a:rPr lang="cs-CZ" sz="2200" dirty="0" smtClean="0"/>
              <a:t> Office</a:t>
            </a:r>
          </a:p>
          <a:p>
            <a:pPr>
              <a:buNone/>
            </a:pPr>
            <a:r>
              <a:rPr lang="cs-CZ" sz="2200" dirty="0" smtClean="0"/>
              <a:t>		</a:t>
            </a:r>
            <a:r>
              <a:rPr lang="cs-CZ" sz="2200" dirty="0" err="1" smtClean="0"/>
              <a:t>Czech</a:t>
            </a:r>
            <a:r>
              <a:rPr lang="cs-CZ" sz="2200" dirty="0" smtClean="0"/>
              <a:t> Office </a:t>
            </a:r>
            <a:r>
              <a:rPr lang="cs-CZ" sz="2200" dirty="0" err="1" smtClean="0"/>
              <a:t>for</a:t>
            </a:r>
            <a:r>
              <a:rPr lang="cs-CZ" sz="2200" dirty="0" smtClean="0"/>
              <a:t> </a:t>
            </a:r>
            <a:r>
              <a:rPr lang="cs-CZ" sz="2200" dirty="0" err="1" smtClean="0"/>
              <a:t>Surveying</a:t>
            </a:r>
            <a:r>
              <a:rPr lang="cs-CZ" sz="2200" dirty="0" smtClean="0"/>
              <a:t>, </a:t>
            </a:r>
            <a:r>
              <a:rPr lang="cs-CZ" sz="2200" dirty="0" err="1" smtClean="0"/>
              <a:t>Mapping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Cadastre</a:t>
            </a:r>
            <a:r>
              <a:rPr lang="cs-CZ" sz="2200" dirty="0" smtClean="0"/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(ČÚZK)</a:t>
            </a:r>
            <a:endParaRPr lang="cs-CZ" sz="22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cs-CZ" sz="400" dirty="0" smtClean="0"/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Online </a:t>
            </a:r>
            <a:r>
              <a:rPr lang="cs-CZ" sz="2400" dirty="0" err="1" smtClean="0"/>
              <a:t>updating</a:t>
            </a:r>
            <a:endParaRPr lang="cs-CZ" sz="2400" dirty="0" smtClean="0"/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Reference data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recorded</a:t>
            </a:r>
            <a:r>
              <a:rPr lang="cs-CZ" sz="2400" dirty="0" smtClean="0"/>
              <a:t> by </a:t>
            </a:r>
            <a:r>
              <a:rPr lang="cs-CZ" sz="2400" dirty="0" err="1" smtClean="0"/>
              <a:t>two</a:t>
            </a:r>
            <a:r>
              <a:rPr lang="cs-CZ" sz="2400" dirty="0" smtClean="0"/>
              <a:t> </a:t>
            </a:r>
            <a:r>
              <a:rPr lang="cs-CZ" sz="2400" dirty="0" err="1" smtClean="0"/>
              <a:t>editing</a:t>
            </a:r>
            <a:r>
              <a:rPr lang="cs-CZ" sz="2400" dirty="0" smtClean="0"/>
              <a:t>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systems</a:t>
            </a:r>
            <a:r>
              <a:rPr lang="cs-CZ" sz="2400" dirty="0" smtClean="0"/>
              <a:t> (</a:t>
            </a:r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/>
              <a:t>systems</a:t>
            </a:r>
            <a:r>
              <a:rPr lang="cs-CZ" sz="2400" dirty="0" smtClean="0"/>
              <a:t> </a:t>
            </a:r>
            <a:r>
              <a:rPr lang="cs-CZ" sz="2400" dirty="0" err="1" smtClean="0"/>
              <a:t>reading</a:t>
            </a:r>
            <a:r>
              <a:rPr lang="cs-CZ" sz="2400" dirty="0" smtClean="0"/>
              <a:t> </a:t>
            </a:r>
            <a:r>
              <a:rPr lang="cs-CZ" sz="2400" dirty="0" err="1" smtClean="0"/>
              <a:t>them</a:t>
            </a:r>
            <a:r>
              <a:rPr lang="cs-CZ" sz="2400" dirty="0" smtClean="0"/>
              <a:t> </a:t>
            </a:r>
            <a:r>
              <a:rPr lang="cs-CZ" sz="2400" dirty="0" err="1" smtClean="0"/>
              <a:t>only</a:t>
            </a:r>
            <a:r>
              <a:rPr lang="cs-CZ" sz="2400" dirty="0" smtClean="0"/>
              <a:t>):</a:t>
            </a:r>
            <a:r>
              <a:rPr lang="cs-CZ" sz="2000" dirty="0" smtClean="0"/>
              <a:t> </a:t>
            </a:r>
          </a:p>
          <a:p>
            <a:pPr marL="0" indent="0">
              <a:buNone/>
            </a:pPr>
            <a:endParaRPr lang="cs-CZ" sz="400" dirty="0" smtClean="0"/>
          </a:p>
          <a:p>
            <a:pPr>
              <a:buNone/>
            </a:pPr>
            <a:r>
              <a:rPr lang="cs-CZ" sz="2400" dirty="0" smtClean="0"/>
              <a:t>		</a:t>
            </a:r>
            <a:r>
              <a:rPr lang="cs-CZ" sz="2200" dirty="0" err="1" smtClean="0"/>
              <a:t>Information</a:t>
            </a:r>
            <a:r>
              <a:rPr lang="cs-CZ" sz="2200" dirty="0" smtClean="0"/>
              <a:t> </a:t>
            </a:r>
            <a:r>
              <a:rPr lang="cs-CZ" sz="2200" dirty="0" err="1" smtClean="0"/>
              <a:t>System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Cadastre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Real </a:t>
            </a:r>
            <a:r>
              <a:rPr lang="cs-CZ" sz="2200" dirty="0" err="1" smtClean="0"/>
              <a:t>Estates</a:t>
            </a:r>
            <a:r>
              <a:rPr lang="cs-CZ" sz="2200" dirty="0" smtClean="0"/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(ISKN)</a:t>
            </a:r>
          </a:p>
          <a:p>
            <a:pPr>
              <a:buNone/>
            </a:pPr>
            <a:r>
              <a:rPr lang="cs-CZ" sz="2400" dirty="0" smtClean="0"/>
              <a:t>		</a:t>
            </a:r>
            <a:r>
              <a:rPr lang="cs-CZ" sz="2200" dirty="0" err="1" smtClean="0"/>
              <a:t>Information</a:t>
            </a:r>
            <a:r>
              <a:rPr lang="cs-CZ" sz="2200" dirty="0" smtClean="0"/>
              <a:t> </a:t>
            </a:r>
            <a:r>
              <a:rPr lang="cs-CZ" sz="2200" dirty="0" err="1" smtClean="0"/>
              <a:t>System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Territorial</a:t>
            </a:r>
            <a:r>
              <a:rPr lang="cs-CZ" sz="2200" dirty="0" smtClean="0"/>
              <a:t> </a:t>
            </a:r>
            <a:r>
              <a:rPr lang="cs-CZ" sz="2200" dirty="0" err="1" smtClean="0"/>
              <a:t>Identification</a:t>
            </a:r>
            <a:r>
              <a:rPr lang="cs-CZ" sz="2200" dirty="0" smtClean="0"/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(ISÚI)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 smtClean="0"/>
              <a:t>		</a:t>
            </a:r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cs-CZ" sz="400" dirty="0"/>
          </a:p>
          <a:p>
            <a:pPr marL="0" indent="0">
              <a:buNone/>
            </a:pPr>
            <a:endParaRPr lang="cs-CZ" sz="2400" dirty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§"/>
            </a:pPr>
            <a:endParaRPr lang="cs-CZ" sz="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11876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998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8. 4. 2014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ISSS 2014</a:t>
            </a:r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051720" y="836712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4000" b="1" dirty="0" err="1" smtClean="0">
                <a:solidFill>
                  <a:srgbClr val="1B4D78"/>
                </a:solidFill>
                <a:latin typeface="+mj-lt"/>
                <a:ea typeface="+mj-ea"/>
                <a:cs typeface="+mj-cs"/>
              </a:rPr>
              <a:t>How</a:t>
            </a:r>
            <a:r>
              <a:rPr lang="cs-CZ" sz="4000" b="1" dirty="0" smtClean="0">
                <a:solidFill>
                  <a:srgbClr val="1B4D78"/>
                </a:solidFill>
                <a:latin typeface="+mj-lt"/>
                <a:ea typeface="+mj-ea"/>
                <a:cs typeface="+mj-cs"/>
              </a:rPr>
              <a:t> to </a:t>
            </a:r>
            <a:r>
              <a:rPr lang="cs-CZ" sz="4000" b="1" dirty="0" err="1" smtClean="0">
                <a:solidFill>
                  <a:srgbClr val="1B4D78"/>
                </a:solidFill>
                <a:latin typeface="+mj-lt"/>
                <a:ea typeface="+mj-ea"/>
                <a:cs typeface="+mj-cs"/>
              </a:rPr>
              <a:t>get</a:t>
            </a:r>
            <a:r>
              <a:rPr lang="cs-CZ" sz="4000" b="1" dirty="0" smtClean="0">
                <a:solidFill>
                  <a:srgbClr val="1B4D78"/>
                </a:solidFill>
                <a:latin typeface="+mj-lt"/>
                <a:ea typeface="+mj-ea"/>
                <a:cs typeface="+mj-cs"/>
              </a:rPr>
              <a:t> RÚIAN data?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547664" y="184482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Data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RÚIAN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available</a:t>
            </a:r>
            <a:r>
              <a:rPr lang="cs-CZ" sz="2400" dirty="0" smtClean="0"/>
              <a:t> via Public </a:t>
            </a:r>
            <a:r>
              <a:rPr lang="cs-CZ" sz="2400" dirty="0" err="1" smtClean="0"/>
              <a:t>Remote</a:t>
            </a:r>
            <a:r>
              <a:rPr lang="cs-CZ" sz="2400" dirty="0" smtClean="0"/>
              <a:t> Access: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 bwMode="auto">
          <a:xfrm>
            <a:off x="467544" y="2492896"/>
            <a:ext cx="4931224" cy="346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5580112" y="2636912"/>
            <a:ext cx="338437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free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charge</a:t>
            </a:r>
            <a:endParaRPr lang="cs-CZ" sz="2200" dirty="0" smtClean="0"/>
          </a:p>
          <a:p>
            <a:pPr>
              <a:spcBef>
                <a:spcPts val="1200"/>
              </a:spcBef>
            </a:pPr>
            <a:r>
              <a:rPr lang="cs-CZ" sz="2200" dirty="0" smtClean="0"/>
              <a:t>no </a:t>
            </a:r>
            <a:r>
              <a:rPr lang="cs-CZ" sz="2200" dirty="0" err="1" smtClean="0"/>
              <a:t>registration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clients</a:t>
            </a:r>
            <a:endParaRPr lang="cs-CZ" sz="2200" dirty="0" smtClean="0"/>
          </a:p>
          <a:p>
            <a:pPr>
              <a:spcBef>
                <a:spcPts val="1200"/>
              </a:spcBef>
            </a:pPr>
            <a:r>
              <a:rPr lang="cs-CZ" sz="2200" dirty="0" err="1" smtClean="0"/>
              <a:t>only</a:t>
            </a:r>
            <a:r>
              <a:rPr lang="cs-CZ" sz="2200" dirty="0" smtClean="0"/>
              <a:t> </a:t>
            </a:r>
            <a:r>
              <a:rPr lang="cs-CZ" sz="2200" dirty="0" err="1" smtClean="0"/>
              <a:t>informative</a:t>
            </a:r>
            <a:r>
              <a:rPr lang="cs-CZ" sz="2200" dirty="0" smtClean="0"/>
              <a:t>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652120" y="4797152"/>
            <a:ext cx="2940674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http://vdp.cuzk.cz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498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B4D78"/>
                </a:solidFill>
              </a:rPr>
              <a:t>   Exchange </a:t>
            </a:r>
            <a:r>
              <a:rPr lang="cs-CZ" sz="4000" b="1" dirty="0" err="1" smtClean="0">
                <a:solidFill>
                  <a:srgbClr val="1B4D78"/>
                </a:solidFill>
              </a:rPr>
              <a:t>format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endParaRPr lang="cs-CZ" sz="4000" b="1" dirty="0">
              <a:solidFill>
                <a:srgbClr val="1B4D7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916832"/>
            <a:ext cx="7884368" cy="4525963"/>
          </a:xfrm>
        </p:spPr>
        <p:txBody>
          <a:bodyPr>
            <a:noAutofit/>
          </a:bodyPr>
          <a:lstStyle/>
          <a:p>
            <a:pPr marL="342900" lvl="4" indent="-342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2400" dirty="0" err="1" smtClean="0"/>
              <a:t>Everybody</a:t>
            </a:r>
            <a:r>
              <a:rPr lang="cs-CZ" sz="2400" dirty="0" smtClean="0"/>
              <a:t> </a:t>
            </a:r>
            <a:r>
              <a:rPr lang="cs-CZ" sz="2400" dirty="0" err="1" smtClean="0"/>
              <a:t>can</a:t>
            </a:r>
            <a:r>
              <a:rPr lang="cs-CZ" sz="2400" dirty="0" smtClean="0"/>
              <a:t> </a:t>
            </a:r>
            <a:r>
              <a:rPr lang="cs-CZ" sz="2400" dirty="0" err="1" smtClean="0"/>
              <a:t>download</a:t>
            </a:r>
            <a:r>
              <a:rPr lang="cs-CZ" sz="2400" dirty="0" smtClean="0"/>
              <a:t> RÚIAN data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smtClean="0">
                <a:hlinkClick r:id="rId4"/>
              </a:rPr>
              <a:t>http://vdp.cuzk.cz/</a:t>
            </a:r>
            <a:endParaRPr lang="cs-CZ" sz="2400" dirty="0" smtClean="0"/>
          </a:p>
          <a:p>
            <a:pPr marL="342900" lvl="4" indent="-342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2400" dirty="0" smtClean="0"/>
              <a:t>Free </a:t>
            </a:r>
            <a:r>
              <a:rPr lang="cs-CZ" sz="2400" dirty="0" err="1" smtClean="0"/>
              <a:t>download</a:t>
            </a:r>
            <a:r>
              <a:rPr lang="cs-CZ" sz="2400" dirty="0" smtClean="0"/>
              <a:t> </a:t>
            </a:r>
            <a:r>
              <a:rPr lang="cs-CZ" sz="2400" dirty="0" err="1" smtClean="0"/>
              <a:t>without</a:t>
            </a:r>
            <a:r>
              <a:rPr lang="cs-CZ" sz="2400" dirty="0" smtClean="0"/>
              <a:t> </a:t>
            </a:r>
            <a:r>
              <a:rPr lang="cs-CZ" sz="2400" dirty="0" err="1" smtClean="0"/>
              <a:t>any</a:t>
            </a:r>
            <a:r>
              <a:rPr lang="cs-CZ" sz="2400" dirty="0" smtClean="0"/>
              <a:t> </a:t>
            </a:r>
            <a:r>
              <a:rPr lang="cs-CZ" sz="2400" dirty="0" err="1" smtClean="0"/>
              <a:t>registration</a:t>
            </a:r>
            <a:endParaRPr lang="cs-CZ" sz="2400" dirty="0" smtClean="0"/>
          </a:p>
          <a:p>
            <a:pPr marL="342900" lvl="4" indent="-342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2400" dirty="0" smtClean="0"/>
              <a:t>RÚIAN data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provided</a:t>
            </a:r>
            <a:r>
              <a:rPr lang="cs-CZ" sz="2400" dirty="0" smtClean="0"/>
              <a:t> in </a:t>
            </a:r>
            <a:r>
              <a:rPr lang="cs-CZ" sz="2400" dirty="0" err="1" smtClean="0"/>
              <a:t>exchange</a:t>
            </a:r>
            <a:r>
              <a:rPr lang="cs-CZ" sz="2400" dirty="0" smtClean="0"/>
              <a:t> </a:t>
            </a:r>
            <a:r>
              <a:rPr lang="cs-CZ" sz="2400" dirty="0" err="1" smtClean="0"/>
              <a:t>format</a:t>
            </a:r>
            <a:r>
              <a:rPr lang="cs-CZ" sz="2400" dirty="0" smtClean="0"/>
              <a:t> </a:t>
            </a:r>
          </a:p>
          <a:p>
            <a:pPr marL="342900" lvl="4" indent="-342900">
              <a:lnSpc>
                <a:spcPct val="90000"/>
              </a:lnSpc>
              <a:spcBef>
                <a:spcPts val="1200"/>
              </a:spcBef>
              <a:buNone/>
            </a:pPr>
            <a:r>
              <a:rPr lang="cs-CZ" sz="2400" dirty="0" smtClean="0"/>
              <a:t>	</a:t>
            </a:r>
            <a:r>
              <a:rPr lang="cs-CZ" sz="2400" dirty="0" smtClean="0">
                <a:solidFill>
                  <a:srgbClr val="FF0000"/>
                </a:solidFill>
              </a:rPr>
              <a:t>GML 3. 2. 1. </a:t>
            </a:r>
          </a:p>
          <a:p>
            <a:pPr marL="342900" lvl="4" indent="-342900">
              <a:lnSpc>
                <a:spcPct val="90000"/>
              </a:lnSpc>
              <a:spcBef>
                <a:spcPts val="120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	</a:t>
            </a:r>
            <a:r>
              <a:rPr lang="cs-CZ" sz="2400" dirty="0" smtClean="0"/>
              <a:t>- f</a:t>
            </a:r>
            <a:r>
              <a:rPr lang="en-GB" sz="2400" dirty="0" err="1" smtClean="0"/>
              <a:t>ormat</a:t>
            </a:r>
            <a:r>
              <a:rPr lang="en-GB" sz="2400" dirty="0" smtClean="0"/>
              <a:t> inspired by INSPIRE specification</a:t>
            </a:r>
          </a:p>
          <a:p>
            <a:pPr marL="342900" lvl="4" indent="-342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2400" dirty="0" err="1" smtClean="0"/>
              <a:t>All</a:t>
            </a:r>
            <a:r>
              <a:rPr lang="cs-CZ" sz="2400" dirty="0" smtClean="0"/>
              <a:t> data – </a:t>
            </a:r>
            <a:r>
              <a:rPr lang="cs-CZ" sz="2400" dirty="0" err="1" smtClean="0"/>
              <a:t>provided</a:t>
            </a:r>
            <a:r>
              <a:rPr lang="cs-CZ" sz="2400" dirty="0" smtClean="0"/>
              <a:t> on a </a:t>
            </a:r>
            <a:r>
              <a:rPr lang="cs-CZ" sz="2400" dirty="0" err="1" smtClean="0"/>
              <a:t>monthly</a:t>
            </a:r>
            <a:r>
              <a:rPr lang="cs-CZ" sz="2400" dirty="0" smtClean="0"/>
              <a:t> basis</a:t>
            </a:r>
          </a:p>
          <a:p>
            <a:pPr marL="342900" lvl="4" indent="-342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2400" dirty="0" err="1" smtClean="0"/>
              <a:t>Changes</a:t>
            </a:r>
            <a:r>
              <a:rPr lang="cs-CZ" sz="2400" dirty="0" smtClean="0"/>
              <a:t> – </a:t>
            </a:r>
            <a:r>
              <a:rPr lang="cs-CZ" sz="2400" dirty="0" err="1" smtClean="0"/>
              <a:t>provided</a:t>
            </a:r>
            <a:r>
              <a:rPr lang="cs-CZ" sz="2400" dirty="0" smtClean="0"/>
              <a:t> on a </a:t>
            </a:r>
            <a:r>
              <a:rPr lang="cs-CZ" sz="2400" dirty="0" err="1" smtClean="0"/>
              <a:t>daily</a:t>
            </a:r>
            <a:r>
              <a:rPr lang="cs-CZ" sz="2400" dirty="0" smtClean="0"/>
              <a:t> basis</a:t>
            </a:r>
          </a:p>
          <a:p>
            <a:pPr marL="342900" lvl="4" indent="-342900">
              <a:lnSpc>
                <a:spcPct val="90000"/>
              </a:lnSpc>
              <a:buFont typeface="Wingdings" pitchFamily="2" charset="2"/>
              <a:buChar char="§"/>
            </a:pPr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4" indent="-342900">
              <a:lnSpc>
                <a:spcPct val="90000"/>
              </a:lnSpc>
              <a:buFont typeface="Wingdings" pitchFamily="2" charset="2"/>
              <a:buChar char="§"/>
            </a:pPr>
            <a:endParaRPr lang="cs-CZ" sz="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1187624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365104"/>
            <a:ext cx="1188727" cy="127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051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8. 4. 2014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ISSS 2014</a:t>
            </a:r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8388424" cy="530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2555776" y="764704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err="1" smtClean="0">
                <a:solidFill>
                  <a:srgbClr val="1B4D78"/>
                </a:solidFill>
                <a:latin typeface="+mj-lt"/>
                <a:ea typeface="+mj-ea"/>
                <a:cs typeface="+mj-cs"/>
              </a:rPr>
              <a:t>Download</a:t>
            </a:r>
            <a:r>
              <a:rPr lang="cs-CZ" dirty="0" smtClean="0"/>
              <a:t> </a:t>
            </a:r>
            <a:r>
              <a:rPr lang="cs-CZ" sz="4000" b="1" dirty="0" err="1" smtClean="0">
                <a:solidFill>
                  <a:srgbClr val="1B4D78"/>
                </a:solidFill>
                <a:latin typeface="+mj-lt"/>
                <a:ea typeface="+mj-ea"/>
                <a:cs typeface="+mj-cs"/>
              </a:rPr>
              <a:t>settings</a:t>
            </a:r>
            <a:endParaRPr lang="cs-CZ" sz="4000" b="1" dirty="0" smtClean="0">
              <a:solidFill>
                <a:srgbClr val="1B4D7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140364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>
                <a:solidFill>
                  <a:srgbClr val="1B4D78"/>
                </a:solidFill>
              </a:rPr>
              <a:t>Accesses</a:t>
            </a:r>
            <a:r>
              <a:rPr lang="cs-CZ" sz="4000" b="1" dirty="0" smtClean="0">
                <a:solidFill>
                  <a:srgbClr val="1B4D78"/>
                </a:solidFill>
              </a:rPr>
              <a:t> to RÚIAN - </a:t>
            </a:r>
            <a:r>
              <a:rPr lang="cs-CZ" sz="4000" b="1" dirty="0" err="1" smtClean="0">
                <a:solidFill>
                  <a:srgbClr val="1B4D78"/>
                </a:solidFill>
              </a:rPr>
              <a:t>statistics</a:t>
            </a:r>
            <a:endParaRPr lang="cs-CZ" sz="4000" b="1" dirty="0" smtClean="0">
              <a:solidFill>
                <a:srgbClr val="1B4D78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916832"/>
            <a:ext cx="6980122" cy="418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872"/>
            <a:ext cx="1043608" cy="322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68"/>
            <a:ext cx="9154533" cy="687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3563887" y="4437112"/>
            <a:ext cx="1836000" cy="576064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/>
          <p:cNvSpPr txBox="1"/>
          <p:nvPr/>
        </p:nvSpPr>
        <p:spPr>
          <a:xfrm>
            <a:off x="3653795" y="4571255"/>
            <a:ext cx="1656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err="1" smtClean="0">
                <a:latin typeface="+mn-lt"/>
              </a:rPr>
              <a:t>Buildings</a:t>
            </a:r>
            <a:endParaRPr lang="cs-CZ" sz="1400" b="1" dirty="0">
              <a:latin typeface="+mn-lt"/>
            </a:endParaRPr>
          </a:p>
        </p:txBody>
      </p:sp>
      <p:sp>
        <p:nvSpPr>
          <p:cNvPr id="37" name="Zaoblený obdélník 36"/>
          <p:cNvSpPr/>
          <p:nvPr/>
        </p:nvSpPr>
        <p:spPr>
          <a:xfrm>
            <a:off x="3583039" y="5671120"/>
            <a:ext cx="1836000" cy="576064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3653794" y="5805263"/>
            <a:ext cx="1656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err="1" smtClean="0">
                <a:latin typeface="+mn-lt"/>
              </a:rPr>
              <a:t>Address</a:t>
            </a:r>
            <a:r>
              <a:rPr lang="cs-CZ" sz="1400" b="1" dirty="0" smtClean="0">
                <a:latin typeface="+mn-lt"/>
              </a:rPr>
              <a:t> </a:t>
            </a:r>
            <a:r>
              <a:rPr lang="cs-CZ" sz="1400" b="1" dirty="0" err="1" smtClean="0">
                <a:latin typeface="+mn-lt"/>
              </a:rPr>
              <a:t>Points</a:t>
            </a:r>
            <a:endParaRPr lang="cs-CZ" sz="1400" b="1" dirty="0">
              <a:latin typeface="+mn-lt"/>
            </a:endParaRPr>
          </a:p>
        </p:txBody>
      </p:sp>
      <p:sp>
        <p:nvSpPr>
          <p:cNvPr id="39" name="Zaoblený obdélník 38"/>
          <p:cNvSpPr/>
          <p:nvPr/>
        </p:nvSpPr>
        <p:spPr>
          <a:xfrm>
            <a:off x="3592645" y="548679"/>
            <a:ext cx="1836000" cy="576064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/>
          <p:cNvSpPr txBox="1"/>
          <p:nvPr/>
        </p:nvSpPr>
        <p:spPr>
          <a:xfrm>
            <a:off x="3682553" y="682821"/>
            <a:ext cx="1656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err="1" smtClean="0">
                <a:latin typeface="+mn-lt"/>
              </a:rPr>
              <a:t>towns</a:t>
            </a:r>
            <a:endParaRPr lang="cs-CZ" sz="1400" b="1" dirty="0">
              <a:latin typeface="+mn-lt"/>
            </a:endParaRPr>
          </a:p>
        </p:txBody>
      </p:sp>
      <p:sp>
        <p:nvSpPr>
          <p:cNvPr id="41" name="Zaoblený obdélník 40"/>
          <p:cNvSpPr/>
          <p:nvPr/>
        </p:nvSpPr>
        <p:spPr>
          <a:xfrm>
            <a:off x="3592646" y="3163089"/>
            <a:ext cx="1836000" cy="576064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TextovéPole 41"/>
          <p:cNvSpPr txBox="1"/>
          <p:nvPr/>
        </p:nvSpPr>
        <p:spPr>
          <a:xfrm>
            <a:off x="3700976" y="3297232"/>
            <a:ext cx="1656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smtClean="0">
                <a:latin typeface="+mn-lt"/>
              </a:rPr>
              <a:t>MO/MČ</a:t>
            </a:r>
            <a:endParaRPr lang="cs-CZ" sz="1400" b="1" dirty="0">
              <a:latin typeface="+mn-lt"/>
            </a:endParaRPr>
          </a:p>
        </p:txBody>
      </p:sp>
      <p:sp>
        <p:nvSpPr>
          <p:cNvPr id="43" name="Zaoblený obdélník 42"/>
          <p:cNvSpPr/>
          <p:nvPr/>
        </p:nvSpPr>
        <p:spPr>
          <a:xfrm>
            <a:off x="2526512" y="1844824"/>
            <a:ext cx="1836204" cy="576064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/>
          <p:cNvSpPr txBox="1"/>
          <p:nvPr/>
        </p:nvSpPr>
        <p:spPr>
          <a:xfrm>
            <a:off x="2555776" y="1844824"/>
            <a:ext cx="1836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err="1" smtClean="0">
                <a:latin typeface="+mn-lt"/>
              </a:rPr>
              <a:t>Administrative</a:t>
            </a:r>
            <a:r>
              <a:rPr lang="cs-CZ" sz="1400" b="1" dirty="0" smtClean="0">
                <a:latin typeface="+mn-lt"/>
              </a:rPr>
              <a:t> </a:t>
            </a:r>
            <a:r>
              <a:rPr lang="cs-CZ" sz="1400" b="1" dirty="0" err="1" smtClean="0">
                <a:latin typeface="+mn-lt"/>
              </a:rPr>
              <a:t>units</a:t>
            </a:r>
            <a:r>
              <a:rPr lang="cs-CZ" sz="1400" b="1" dirty="0" smtClean="0">
                <a:latin typeface="+mn-lt"/>
              </a:rPr>
              <a:t>  in </a:t>
            </a:r>
            <a:r>
              <a:rPr lang="cs-CZ" sz="1400" b="1" dirty="0" err="1" smtClean="0">
                <a:latin typeface="+mn-lt"/>
              </a:rPr>
              <a:t>Prague</a:t>
            </a:r>
            <a:endParaRPr lang="cs-CZ" sz="1400" b="1" dirty="0">
              <a:latin typeface="+mn-lt"/>
            </a:endParaRPr>
          </a:p>
        </p:txBody>
      </p:sp>
      <p:sp>
        <p:nvSpPr>
          <p:cNvPr id="45" name="Zaoblený obdélník 44"/>
          <p:cNvSpPr/>
          <p:nvPr/>
        </p:nvSpPr>
        <p:spPr>
          <a:xfrm>
            <a:off x="1331640" y="3161600"/>
            <a:ext cx="1836000" cy="576064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/>
          <p:cNvSpPr txBox="1"/>
          <p:nvPr/>
        </p:nvSpPr>
        <p:spPr>
          <a:xfrm>
            <a:off x="1456505" y="3295743"/>
            <a:ext cx="1656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err="1" smtClean="0">
                <a:latin typeface="+mn-lt"/>
              </a:rPr>
              <a:t>Parts</a:t>
            </a:r>
            <a:r>
              <a:rPr lang="cs-CZ" sz="1400" b="1" dirty="0" smtClean="0">
                <a:latin typeface="+mn-lt"/>
              </a:rPr>
              <a:t> </a:t>
            </a:r>
            <a:r>
              <a:rPr lang="cs-CZ" sz="1400" b="1" dirty="0" err="1" smtClean="0">
                <a:latin typeface="+mn-lt"/>
              </a:rPr>
              <a:t>of</a:t>
            </a:r>
            <a:r>
              <a:rPr lang="cs-CZ" sz="1400" b="1" dirty="0" smtClean="0">
                <a:latin typeface="+mn-lt"/>
              </a:rPr>
              <a:t> </a:t>
            </a:r>
            <a:r>
              <a:rPr lang="cs-CZ" sz="1400" b="1" dirty="0" err="1" smtClean="0">
                <a:latin typeface="+mn-lt"/>
              </a:rPr>
              <a:t>towns</a:t>
            </a:r>
            <a:endParaRPr lang="cs-CZ" sz="1400" b="1" dirty="0">
              <a:latin typeface="+mn-lt"/>
            </a:endParaRPr>
          </a:p>
        </p:txBody>
      </p:sp>
      <p:sp>
        <p:nvSpPr>
          <p:cNvPr id="50" name="Zaoblený obdélník 49"/>
          <p:cNvSpPr/>
          <p:nvPr/>
        </p:nvSpPr>
        <p:spPr>
          <a:xfrm>
            <a:off x="6012160" y="3181345"/>
            <a:ext cx="1836000" cy="576064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TextovéPole 50"/>
          <p:cNvSpPr txBox="1"/>
          <p:nvPr/>
        </p:nvSpPr>
        <p:spPr>
          <a:xfrm>
            <a:off x="6102068" y="3315488"/>
            <a:ext cx="1656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err="1" smtClean="0">
                <a:latin typeface="+mn-lt"/>
              </a:rPr>
              <a:t>Plots</a:t>
            </a:r>
            <a:r>
              <a:rPr lang="cs-CZ" sz="1400" b="1" dirty="0" smtClean="0">
                <a:latin typeface="+mn-lt"/>
              </a:rPr>
              <a:t> </a:t>
            </a:r>
            <a:r>
              <a:rPr lang="cs-CZ" sz="1400" b="1" dirty="0" err="1" smtClean="0">
                <a:latin typeface="+mn-lt"/>
              </a:rPr>
              <a:t>of</a:t>
            </a:r>
            <a:r>
              <a:rPr lang="cs-CZ" sz="1400" b="1" dirty="0" smtClean="0">
                <a:latin typeface="+mn-lt"/>
              </a:rPr>
              <a:t> </a:t>
            </a:r>
            <a:r>
              <a:rPr lang="cs-CZ" sz="1400" b="1" dirty="0" err="1" smtClean="0">
                <a:latin typeface="+mn-lt"/>
              </a:rPr>
              <a:t>land</a:t>
            </a:r>
            <a:endParaRPr lang="cs-CZ" sz="1400" b="1" dirty="0">
              <a:latin typeface="+mn-lt"/>
            </a:endParaRPr>
          </a:p>
        </p:txBody>
      </p:sp>
      <p:sp>
        <p:nvSpPr>
          <p:cNvPr id="52" name="Zaoblený obdélník 51"/>
          <p:cNvSpPr/>
          <p:nvPr/>
        </p:nvSpPr>
        <p:spPr>
          <a:xfrm>
            <a:off x="4714097" y="1841167"/>
            <a:ext cx="1836000" cy="576064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TextovéPole 52"/>
          <p:cNvSpPr txBox="1"/>
          <p:nvPr/>
        </p:nvSpPr>
        <p:spPr>
          <a:xfrm>
            <a:off x="4716016" y="1844824"/>
            <a:ext cx="1872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smtClean="0">
                <a:latin typeface="+mn-lt"/>
              </a:rPr>
              <a:t>Urban </a:t>
            </a:r>
            <a:r>
              <a:rPr lang="cs-CZ" sz="1400" b="1" dirty="0" err="1" smtClean="0">
                <a:latin typeface="+mn-lt"/>
              </a:rPr>
              <a:t>districts</a:t>
            </a:r>
            <a:r>
              <a:rPr lang="cs-CZ" sz="1400" b="1" dirty="0" smtClean="0">
                <a:latin typeface="+mn-lt"/>
              </a:rPr>
              <a:t>  </a:t>
            </a:r>
          </a:p>
          <a:p>
            <a:pPr algn="ctr">
              <a:defRPr/>
            </a:pPr>
            <a:r>
              <a:rPr lang="cs-CZ" sz="1400" b="1" dirty="0" smtClean="0"/>
              <a:t>in </a:t>
            </a:r>
            <a:r>
              <a:rPr lang="cs-CZ" sz="1400" b="1" dirty="0" err="1" smtClean="0"/>
              <a:t>Prague</a:t>
            </a:r>
            <a:endParaRPr lang="cs-CZ" sz="1400" b="1" dirty="0">
              <a:latin typeface="+mn-lt"/>
            </a:endParaRPr>
          </a:p>
        </p:txBody>
      </p:sp>
      <p:sp>
        <p:nvSpPr>
          <p:cNvPr id="54" name="Zaoblený obdélník 53"/>
          <p:cNvSpPr/>
          <p:nvPr/>
        </p:nvSpPr>
        <p:spPr>
          <a:xfrm>
            <a:off x="291148" y="1843335"/>
            <a:ext cx="1836204" cy="576064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TextovéPole 54"/>
          <p:cNvSpPr txBox="1"/>
          <p:nvPr/>
        </p:nvSpPr>
        <p:spPr>
          <a:xfrm>
            <a:off x="291148" y="1977478"/>
            <a:ext cx="18362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err="1" smtClean="0">
                <a:latin typeface="+mn-lt"/>
              </a:rPr>
              <a:t>Streets</a:t>
            </a:r>
            <a:endParaRPr lang="cs-CZ" sz="1400" b="1" dirty="0">
              <a:latin typeface="+mn-lt"/>
            </a:endParaRPr>
          </a:p>
        </p:txBody>
      </p:sp>
      <p:sp>
        <p:nvSpPr>
          <p:cNvPr id="56" name="Zaoblený obdélník 55"/>
          <p:cNvSpPr/>
          <p:nvPr/>
        </p:nvSpPr>
        <p:spPr>
          <a:xfrm>
            <a:off x="6804248" y="1844824"/>
            <a:ext cx="1836000" cy="576064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TextovéPole 56"/>
          <p:cNvSpPr txBox="1"/>
          <p:nvPr/>
        </p:nvSpPr>
        <p:spPr>
          <a:xfrm>
            <a:off x="6863881" y="1978967"/>
            <a:ext cx="18362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err="1" smtClean="0">
                <a:latin typeface="+mn-lt"/>
              </a:rPr>
              <a:t>Cadastral</a:t>
            </a:r>
            <a:r>
              <a:rPr lang="cs-CZ" sz="1400" b="1" dirty="0" smtClean="0">
                <a:latin typeface="+mn-lt"/>
              </a:rPr>
              <a:t> </a:t>
            </a:r>
            <a:r>
              <a:rPr lang="cs-CZ" sz="1400" b="1" dirty="0" err="1" smtClean="0">
                <a:latin typeface="+mn-lt"/>
              </a:rPr>
              <a:t>units</a:t>
            </a:r>
            <a:endParaRPr lang="cs-CZ" sz="1400" b="1" dirty="0">
              <a:latin typeface="+mn-lt"/>
            </a:endParaRPr>
          </a:p>
        </p:txBody>
      </p:sp>
      <p:sp>
        <p:nvSpPr>
          <p:cNvPr id="58" name="Zaoblený obdélník 57"/>
          <p:cNvSpPr/>
          <p:nvPr/>
        </p:nvSpPr>
        <p:spPr>
          <a:xfrm>
            <a:off x="7096129" y="5671118"/>
            <a:ext cx="1836000" cy="576064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TextovéPole 58"/>
          <p:cNvSpPr txBox="1"/>
          <p:nvPr/>
        </p:nvSpPr>
        <p:spPr>
          <a:xfrm>
            <a:off x="7164288" y="5805264"/>
            <a:ext cx="16393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err="1" smtClean="0">
                <a:latin typeface="+mn-lt"/>
              </a:rPr>
              <a:t>Electoral</a:t>
            </a:r>
            <a:r>
              <a:rPr lang="cs-CZ" sz="1400" b="1" dirty="0" smtClean="0">
                <a:latin typeface="+mn-lt"/>
              </a:rPr>
              <a:t> </a:t>
            </a:r>
            <a:r>
              <a:rPr lang="cs-CZ" sz="1400" b="1" dirty="0" err="1" smtClean="0">
                <a:latin typeface="+mn-lt"/>
              </a:rPr>
              <a:t>districts</a:t>
            </a:r>
            <a:endParaRPr lang="cs-CZ" sz="1400" b="1" dirty="0">
              <a:latin typeface="+mn-lt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2284596" y="4751562"/>
            <a:ext cx="1279291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V="1">
            <a:off x="2284596" y="3757409"/>
            <a:ext cx="0" cy="99415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 flipV="1">
            <a:off x="2284596" y="990598"/>
            <a:ext cx="0" cy="217100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 flipH="1">
            <a:off x="2284596" y="984161"/>
            <a:ext cx="1308049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V="1">
            <a:off x="4529067" y="5013177"/>
            <a:ext cx="0" cy="65794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/>
          <p:nvPr/>
        </p:nvCxnSpPr>
        <p:spPr>
          <a:xfrm flipH="1">
            <a:off x="5399887" y="4751562"/>
            <a:ext cx="1279291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/>
          <p:cNvCxnSpPr/>
          <p:nvPr/>
        </p:nvCxnSpPr>
        <p:spPr>
          <a:xfrm flipV="1">
            <a:off x="6693608" y="3757409"/>
            <a:ext cx="0" cy="9941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V="1">
            <a:off x="7380312" y="2417232"/>
            <a:ext cx="0" cy="74436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 flipH="1" flipV="1">
            <a:off x="5429087" y="980898"/>
            <a:ext cx="1961272" cy="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 flipV="1">
            <a:off x="7380312" y="984161"/>
            <a:ext cx="0" cy="85700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 flipH="1">
            <a:off x="1115616" y="5959151"/>
            <a:ext cx="246265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/>
          <p:nvPr/>
        </p:nvCxnSpPr>
        <p:spPr>
          <a:xfrm flipV="1">
            <a:off x="1106295" y="2420888"/>
            <a:ext cx="0" cy="353826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85"/>
          <p:cNvCxnSpPr/>
          <p:nvPr/>
        </p:nvCxnSpPr>
        <p:spPr>
          <a:xfrm flipH="1" flipV="1">
            <a:off x="1115616" y="682821"/>
            <a:ext cx="1894" cy="116200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/>
          <p:cNvCxnSpPr/>
          <p:nvPr/>
        </p:nvCxnSpPr>
        <p:spPr>
          <a:xfrm flipH="1">
            <a:off x="1106295" y="682821"/>
            <a:ext cx="2486352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/>
          <p:cNvCxnSpPr/>
          <p:nvPr/>
        </p:nvCxnSpPr>
        <p:spPr>
          <a:xfrm flipV="1">
            <a:off x="4539860" y="3739154"/>
            <a:ext cx="0" cy="6804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102"/>
          <p:cNvCxnSpPr/>
          <p:nvPr/>
        </p:nvCxnSpPr>
        <p:spPr>
          <a:xfrm flipV="1">
            <a:off x="4539860" y="1124743"/>
            <a:ext cx="0" cy="203685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103"/>
          <p:cNvCxnSpPr/>
          <p:nvPr/>
        </p:nvCxnSpPr>
        <p:spPr>
          <a:xfrm flipV="1">
            <a:off x="3851920" y="2420888"/>
            <a:ext cx="0" cy="74220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nice 104"/>
          <p:cNvCxnSpPr/>
          <p:nvPr/>
        </p:nvCxnSpPr>
        <p:spPr>
          <a:xfrm flipV="1">
            <a:off x="3851920" y="1124743"/>
            <a:ext cx="0" cy="72008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118"/>
          <p:cNvCxnSpPr/>
          <p:nvPr/>
        </p:nvCxnSpPr>
        <p:spPr>
          <a:xfrm flipV="1">
            <a:off x="5220072" y="2414009"/>
            <a:ext cx="0" cy="74220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120"/>
          <p:cNvCxnSpPr/>
          <p:nvPr/>
        </p:nvCxnSpPr>
        <p:spPr>
          <a:xfrm flipV="1">
            <a:off x="5220072" y="1124744"/>
            <a:ext cx="0" cy="71642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nice 125"/>
          <p:cNvCxnSpPr/>
          <p:nvPr/>
        </p:nvCxnSpPr>
        <p:spPr>
          <a:xfrm flipH="1">
            <a:off x="5424936" y="5972139"/>
            <a:ext cx="1671193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/>
          <p:cNvCxnSpPr/>
          <p:nvPr/>
        </p:nvCxnSpPr>
        <p:spPr>
          <a:xfrm flipV="1">
            <a:off x="8833795" y="687196"/>
            <a:ext cx="0" cy="4988297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/>
          <p:cNvCxnSpPr/>
          <p:nvPr/>
        </p:nvCxnSpPr>
        <p:spPr>
          <a:xfrm flipH="1">
            <a:off x="5428646" y="682821"/>
            <a:ext cx="3405149" cy="4561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7547120" y="524415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1.1.2014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3477469" y="5342147"/>
            <a:ext cx="11050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2 910 000</a:t>
            </a:r>
            <a:endParaRPr lang="cs-CZ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3464584" y="4083221"/>
            <a:ext cx="11050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4 010 000</a:t>
            </a:r>
            <a:endParaRPr lang="cs-CZ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100496" y="1482955"/>
            <a:ext cx="11050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80 500</a:t>
            </a:r>
            <a:endParaRPr lang="cs-CZ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6258555" y="2847688"/>
            <a:ext cx="11050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21 050 000</a:t>
            </a:r>
            <a:endParaRPr lang="cs-CZ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1331640" y="2824784"/>
            <a:ext cx="11050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15 070</a:t>
            </a:r>
            <a:endParaRPr lang="cs-CZ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3929352" y="236051"/>
            <a:ext cx="11050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6 253</a:t>
            </a:r>
            <a:endParaRPr lang="cs-CZ" sz="1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40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B4D78"/>
                </a:solidFill>
              </a:rPr>
              <a:t>   </a:t>
            </a:r>
            <a:r>
              <a:rPr lang="cs-CZ" sz="4000" b="1" dirty="0" err="1" smtClean="0">
                <a:solidFill>
                  <a:srgbClr val="1B4D78"/>
                </a:solidFill>
              </a:rPr>
              <a:t>Records in the RÚIAN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475656" y="2174875"/>
            <a:ext cx="2448272" cy="39512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endParaRPr lang="cs-CZ" sz="2400" dirty="0" smtClean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§"/>
            </a:pPr>
            <a:endParaRPr lang="cs-CZ" sz="2400" dirty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§"/>
            </a:pPr>
            <a:endParaRPr lang="cs-CZ" sz="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charset="0"/>
              <a:buNone/>
            </a:pPr>
            <a:endParaRPr lang="cs-CZ" sz="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1421373" y="1340768"/>
            <a:ext cx="7301053" cy="639762"/>
          </a:xfrm>
        </p:spPr>
        <p:txBody>
          <a:bodyPr>
            <a:normAutofit/>
          </a:bodyPr>
          <a:lstStyle/>
          <a:p>
            <a:r>
              <a:rPr lang="cs-CZ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cs-CZ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records</a:t>
            </a:r>
            <a:r>
              <a:rPr lang="cs-CZ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cs-CZ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RÚIAN </a:t>
            </a:r>
            <a:r>
              <a:rPr lang="cs-CZ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</a:t>
            </a:r>
            <a:r>
              <a:rPr lang="cs-CZ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constitutive</a:t>
            </a:r>
            <a:r>
              <a:rPr lang="cs-CZ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  <a:r>
              <a:rPr lang="cs-CZ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cs-CZ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Zástupný symbol pro obsah 14"/>
          <p:cNvSpPr>
            <a:spLocks noGrp="1"/>
          </p:cNvSpPr>
          <p:nvPr>
            <p:ph sz="quarter" idx="4"/>
          </p:nvPr>
        </p:nvSpPr>
        <p:spPr>
          <a:xfrm>
            <a:off x="3995936" y="2492896"/>
            <a:ext cx="4762872" cy="395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Records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concerning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streets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public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areas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parts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towns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are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by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entry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into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smtClean="0">
                <a:solidFill>
                  <a:srgbClr val="A50021"/>
                </a:solidFill>
              </a:rPr>
              <a:t>RÚIAN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cs-CZ" sz="1000" dirty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Allocation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number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by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entry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into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cs-CZ" dirty="0" smtClean="0">
                <a:solidFill>
                  <a:srgbClr val="A50021"/>
                </a:solidFill>
              </a:rPr>
              <a:t>RÚIAN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835696" y="2934816"/>
            <a:ext cx="1836204" cy="576064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835696" y="3068959"/>
            <a:ext cx="18362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err="1" smtClean="0">
                <a:latin typeface="+mn-lt"/>
              </a:rPr>
              <a:t>Streets</a:t>
            </a:r>
            <a:endParaRPr lang="cs-CZ" sz="1400" b="1" dirty="0">
              <a:latin typeface="+mn-lt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847775" y="2276872"/>
            <a:ext cx="1836000" cy="576064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937683" y="2414817"/>
            <a:ext cx="1656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err="1" smtClean="0"/>
              <a:t>Parts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of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towns</a:t>
            </a:r>
            <a:endParaRPr lang="cs-CZ" sz="1400" b="1" dirty="0">
              <a:latin typeface="+mn-lt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1835696" y="4149080"/>
            <a:ext cx="1836000" cy="576064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907704" y="4293096"/>
            <a:ext cx="1656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1" dirty="0" err="1" smtClean="0">
                <a:latin typeface="+mn-lt"/>
              </a:rPr>
              <a:t>Buildings</a:t>
            </a:r>
            <a:endParaRPr lang="cs-CZ" sz="1400" b="1" dirty="0">
              <a:latin typeface="+mn-lt"/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41168"/>
            <a:ext cx="1224136" cy="99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507"/>
            <a:ext cx="133164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8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8498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B4D78"/>
                </a:solidFill>
              </a:rPr>
              <a:t>  </a:t>
            </a:r>
            <a:r>
              <a:rPr lang="cs-CZ" sz="4000" b="1" dirty="0" err="1" smtClean="0">
                <a:solidFill>
                  <a:srgbClr val="1B4D78"/>
                </a:solidFill>
              </a:rPr>
              <a:t>Records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of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the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buildings</a:t>
            </a:r>
            <a:r>
              <a:rPr lang="cs-CZ" sz="4000" b="1" dirty="0" smtClean="0">
                <a:solidFill>
                  <a:srgbClr val="1B4D78"/>
                </a:solidFill>
              </a:rPr>
              <a:t> in RÚIAN</a:t>
            </a:r>
            <a:endParaRPr lang="cs-CZ" sz="4000" b="1" dirty="0">
              <a:solidFill>
                <a:srgbClr val="1B4D7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3496" y="1484784"/>
            <a:ext cx="7478983" cy="4680520"/>
          </a:xfrm>
        </p:spPr>
        <p:txBody>
          <a:bodyPr>
            <a:noAutofit/>
          </a:bodyPr>
          <a:lstStyle/>
          <a:p>
            <a:pPr marL="457200" lvl="4" indent="-457200">
              <a:lnSpc>
                <a:spcPct val="90000"/>
              </a:lnSpc>
              <a:buFont typeface="Wingdings" pitchFamily="2" charset="2"/>
              <a:buChar char="§"/>
            </a:pPr>
            <a:endParaRPr lang="cs-CZ" sz="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RÚIAN </a:t>
            </a:r>
            <a:r>
              <a:rPr lang="cs-CZ" sz="2400" dirty="0" err="1" smtClean="0"/>
              <a:t>contains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records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buildings</a:t>
            </a:r>
            <a:r>
              <a:rPr lang="cs-CZ" sz="2400" dirty="0" smtClean="0"/>
              <a:t> </a:t>
            </a:r>
            <a:r>
              <a:rPr lang="cs-CZ" sz="2400" dirty="0" err="1" smtClean="0"/>
              <a:t>registered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Cadastre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Real </a:t>
            </a:r>
            <a:r>
              <a:rPr lang="cs-CZ" sz="2400" dirty="0" err="1" smtClean="0"/>
              <a:t>Estates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some</a:t>
            </a:r>
            <a:r>
              <a:rPr lang="cs-CZ" sz="2400" dirty="0" smtClean="0"/>
              <a:t> </a:t>
            </a:r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/>
              <a:t>buildings</a:t>
            </a:r>
            <a:r>
              <a:rPr lang="cs-CZ" sz="2400" dirty="0" smtClean="0"/>
              <a:t> </a:t>
            </a:r>
            <a:r>
              <a:rPr lang="cs-CZ" sz="2400" dirty="0" err="1" smtClean="0"/>
              <a:t>according</a:t>
            </a:r>
            <a:r>
              <a:rPr lang="cs-CZ" sz="2400" dirty="0" smtClean="0"/>
              <a:t> to </a:t>
            </a:r>
            <a:r>
              <a:rPr lang="cs-CZ" sz="2400" dirty="0" err="1" smtClean="0"/>
              <a:t>its</a:t>
            </a:r>
            <a:r>
              <a:rPr lang="cs-CZ" sz="2400" dirty="0" smtClean="0"/>
              <a:t> </a:t>
            </a:r>
            <a:r>
              <a:rPr lang="cs-CZ" sz="2400" dirty="0" err="1" smtClean="0"/>
              <a:t>special</a:t>
            </a:r>
            <a:r>
              <a:rPr lang="cs-CZ" sz="2400" dirty="0" smtClean="0"/>
              <a:t> </a:t>
            </a:r>
            <a:r>
              <a:rPr lang="cs-CZ" sz="2400" dirty="0" err="1" smtClean="0"/>
              <a:t>definition</a:t>
            </a:r>
            <a:endParaRPr lang="cs-CZ" sz="2400" dirty="0"/>
          </a:p>
          <a:p>
            <a:pPr marL="0" indent="0">
              <a:buNone/>
            </a:pPr>
            <a:endParaRPr lang="cs-CZ" sz="400" dirty="0"/>
          </a:p>
          <a:p>
            <a:pPr>
              <a:buFont typeface="Wingdings" pitchFamily="2" charset="2"/>
              <a:buChar char="§"/>
            </a:pPr>
            <a:r>
              <a:rPr lang="cs-CZ" sz="2400" dirty="0" err="1" smtClean="0"/>
              <a:t>Records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buildings</a:t>
            </a:r>
            <a:r>
              <a:rPr lang="cs-CZ" sz="2400" dirty="0" smtClean="0"/>
              <a:t> are </a:t>
            </a:r>
            <a:r>
              <a:rPr lang="cs-CZ" sz="2400" dirty="0" err="1" smtClean="0"/>
              <a:t>kept</a:t>
            </a:r>
            <a:r>
              <a:rPr lang="cs-CZ" sz="2400" dirty="0" smtClean="0"/>
              <a:t> by </a:t>
            </a:r>
            <a:r>
              <a:rPr lang="cs-CZ" sz="2400" dirty="0" err="1" smtClean="0"/>
              <a:t>Building</a:t>
            </a:r>
            <a:r>
              <a:rPr lang="cs-CZ" sz="2400" dirty="0" smtClean="0"/>
              <a:t> </a:t>
            </a:r>
            <a:r>
              <a:rPr lang="cs-CZ" sz="2400" dirty="0" err="1" smtClean="0"/>
              <a:t>Authorities</a:t>
            </a:r>
            <a:r>
              <a:rPr lang="cs-CZ" sz="2400" dirty="0" smtClean="0"/>
              <a:t> </a:t>
            </a:r>
            <a:r>
              <a:rPr lang="cs-CZ" sz="2400" dirty="0" err="1" smtClean="0"/>
              <a:t>using</a:t>
            </a:r>
            <a:r>
              <a:rPr lang="cs-CZ" sz="2400" dirty="0" smtClean="0"/>
              <a:t> </a:t>
            </a:r>
            <a:r>
              <a:rPr lang="cs-CZ" sz="2400" dirty="0" err="1" smtClean="0"/>
              <a:t>editing</a:t>
            </a:r>
            <a:r>
              <a:rPr lang="cs-CZ" sz="2400" dirty="0" smtClean="0"/>
              <a:t>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ISÚI</a:t>
            </a:r>
            <a:r>
              <a:rPr lang="cs-CZ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ČÚZK, </a:t>
            </a:r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 smtClean="0"/>
              <a:t>uses</a:t>
            </a:r>
            <a:r>
              <a:rPr lang="cs-CZ" sz="2400" dirty="0" smtClean="0"/>
              <a:t> </a:t>
            </a:r>
            <a:r>
              <a:rPr lang="cs-CZ" sz="2400" dirty="0" err="1" smtClean="0"/>
              <a:t>an</a:t>
            </a:r>
            <a:r>
              <a:rPr lang="cs-CZ" sz="2400" dirty="0" smtClean="0"/>
              <a:t> </a:t>
            </a:r>
            <a:r>
              <a:rPr lang="cs-CZ" sz="2400" dirty="0" err="1" smtClean="0"/>
              <a:t>editing</a:t>
            </a:r>
            <a:r>
              <a:rPr lang="cs-CZ" sz="2400" dirty="0" smtClean="0"/>
              <a:t>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ISKN</a:t>
            </a:r>
            <a:r>
              <a:rPr lang="cs-CZ" sz="2400" dirty="0" smtClean="0"/>
              <a:t>, </a:t>
            </a:r>
            <a:r>
              <a:rPr lang="cs-CZ" sz="2400" dirty="0" err="1" smtClean="0"/>
              <a:t>keeps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following</a:t>
            </a:r>
            <a:r>
              <a:rPr lang="cs-CZ" sz="2400" dirty="0" smtClean="0"/>
              <a:t> </a:t>
            </a:r>
            <a:r>
              <a:rPr lang="cs-CZ" sz="2400" dirty="0" err="1" smtClean="0"/>
              <a:t>records</a:t>
            </a:r>
            <a:r>
              <a:rPr lang="cs-CZ" sz="24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dirty="0" err="1" smtClean="0"/>
              <a:t>outlines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buildings</a:t>
            </a:r>
            <a:r>
              <a:rPr lang="cs-CZ" sz="2000" dirty="0" smtClean="0"/>
              <a:t> </a:t>
            </a:r>
            <a:r>
              <a:rPr lang="cs-CZ" sz="2000" dirty="0" err="1" smtClean="0"/>
              <a:t>according</a:t>
            </a:r>
            <a:r>
              <a:rPr lang="cs-CZ" sz="2000" dirty="0" smtClean="0"/>
              <a:t> to </a:t>
            </a:r>
            <a:r>
              <a:rPr lang="cs-CZ" sz="2000" dirty="0" err="1" smtClean="0"/>
              <a:t>Cadastre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Real </a:t>
            </a:r>
            <a:r>
              <a:rPr lang="cs-CZ" sz="2000" dirty="0" err="1" smtClean="0"/>
              <a:t>Estates</a:t>
            </a:r>
            <a:endParaRPr lang="cs-CZ" sz="2000" dirty="0"/>
          </a:p>
          <a:p>
            <a:pPr lvl="1">
              <a:buFont typeface="Wingdings" pitchFamily="2" charset="2"/>
              <a:buChar char="§"/>
            </a:pPr>
            <a:r>
              <a:rPr lang="cs-CZ" sz="2000" dirty="0" err="1" smtClean="0"/>
              <a:t>land</a:t>
            </a:r>
            <a:r>
              <a:rPr lang="cs-CZ" sz="2000" dirty="0" smtClean="0"/>
              <a:t> use</a:t>
            </a:r>
            <a:endParaRPr lang="cs-CZ" sz="2000" dirty="0"/>
          </a:p>
          <a:p>
            <a:pPr lvl="1">
              <a:buFont typeface="Wingdings" pitchFamily="2" charset="2"/>
              <a:buChar char="§"/>
            </a:pPr>
            <a:r>
              <a:rPr lang="cs-CZ" sz="2000" dirty="0" smtClean="0"/>
              <a:t>type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conservation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land</a:t>
            </a:r>
            <a:endParaRPr lang="cs-CZ" sz="2000" dirty="0"/>
          </a:p>
          <a:p>
            <a:pPr>
              <a:buFont typeface="Wingdings" pitchFamily="2" charset="2"/>
              <a:buChar char="§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11906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38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8498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B4D78"/>
                </a:solidFill>
              </a:rPr>
              <a:t>   </a:t>
            </a:r>
            <a:r>
              <a:rPr lang="cs-CZ" sz="4000" b="1" dirty="0" err="1" smtClean="0">
                <a:solidFill>
                  <a:srgbClr val="1B4D78"/>
                </a:solidFill>
              </a:rPr>
              <a:t>Records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of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the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addresses</a:t>
            </a:r>
            <a:r>
              <a:rPr lang="cs-CZ" sz="4000" b="1" dirty="0" smtClean="0">
                <a:solidFill>
                  <a:srgbClr val="1B4D78"/>
                </a:solidFill>
              </a:rPr>
              <a:t> in RÚIAN</a:t>
            </a:r>
            <a:endParaRPr lang="cs-CZ" sz="4000" b="1" dirty="0">
              <a:solidFill>
                <a:srgbClr val="1B4D7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628800"/>
            <a:ext cx="7560839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endParaRPr lang="cs-CZ" sz="2400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2400" dirty="0" err="1" smtClean="0"/>
              <a:t>Unique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addresses</a:t>
            </a:r>
            <a:r>
              <a:rPr lang="cs-CZ" sz="2400" dirty="0" smtClean="0"/>
              <a:t> </a:t>
            </a:r>
            <a:r>
              <a:rPr lang="cs-CZ" sz="2400" dirty="0" err="1" smtClean="0"/>
              <a:t>according</a:t>
            </a:r>
            <a:r>
              <a:rPr lang="cs-CZ" sz="2400" dirty="0" smtClean="0"/>
              <a:t> to </a:t>
            </a:r>
            <a:r>
              <a:rPr lang="cs-CZ" sz="2400" dirty="0" err="1" smtClean="0"/>
              <a:t>Decree</a:t>
            </a:r>
            <a:r>
              <a:rPr lang="cs-CZ" sz="2400" dirty="0" smtClean="0"/>
              <a:t> </a:t>
            </a:r>
          </a:p>
          <a:p>
            <a:pPr>
              <a:spcBef>
                <a:spcPts val="1200"/>
              </a:spcBef>
              <a:buNone/>
            </a:pPr>
            <a:r>
              <a:rPr lang="cs-CZ" sz="2400" dirty="0" smtClean="0"/>
              <a:t>	No. 359/2011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2400" dirty="0" err="1" smtClean="0"/>
              <a:t>Addresses</a:t>
            </a:r>
            <a:r>
              <a:rPr lang="cs-CZ" sz="2400" dirty="0" smtClean="0"/>
              <a:t> </a:t>
            </a:r>
            <a:r>
              <a:rPr lang="cs-CZ" sz="2400" dirty="0" err="1" smtClean="0"/>
              <a:t>recorded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RÚIAN are </a:t>
            </a:r>
            <a:r>
              <a:rPr lang="cs-CZ" sz="2400" dirty="0" err="1" smtClean="0"/>
              <a:t>binding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whole</a:t>
            </a:r>
            <a:r>
              <a:rPr lang="cs-CZ" sz="2400" dirty="0" smtClean="0"/>
              <a:t> </a:t>
            </a:r>
            <a:r>
              <a:rPr lang="cs-CZ" sz="2400" dirty="0" err="1" smtClean="0"/>
              <a:t>state</a:t>
            </a:r>
            <a:r>
              <a:rPr lang="cs-CZ" sz="2400" dirty="0" smtClean="0"/>
              <a:t> </a:t>
            </a:r>
            <a:r>
              <a:rPr lang="cs-CZ" sz="2400" dirty="0" err="1" smtClean="0"/>
              <a:t>administration</a:t>
            </a:r>
            <a:r>
              <a:rPr lang="cs-CZ" sz="2400" dirty="0" smtClean="0"/>
              <a:t>.</a:t>
            </a:r>
            <a:endParaRPr lang="cs-CZ" sz="2400" dirty="0"/>
          </a:p>
          <a:p>
            <a:pPr marL="0" indent="0">
              <a:buNone/>
            </a:pPr>
            <a:endParaRPr lang="cs-CZ" sz="400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2400" dirty="0" err="1" smtClean="0"/>
              <a:t>Records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addresses</a:t>
            </a:r>
            <a:r>
              <a:rPr lang="cs-CZ" sz="2400" dirty="0" smtClean="0"/>
              <a:t> are </a:t>
            </a:r>
            <a:r>
              <a:rPr lang="cs-CZ" sz="2400" dirty="0" err="1" smtClean="0"/>
              <a:t>carried</a:t>
            </a:r>
            <a:r>
              <a:rPr lang="cs-CZ" sz="2400" dirty="0" smtClean="0"/>
              <a:t> </a:t>
            </a:r>
            <a:r>
              <a:rPr lang="cs-CZ" sz="2400" dirty="0" err="1" smtClean="0"/>
              <a:t>out</a:t>
            </a:r>
            <a:r>
              <a:rPr lang="cs-CZ" sz="2400" dirty="0" smtClean="0"/>
              <a:t> by </a:t>
            </a:r>
            <a:r>
              <a:rPr lang="cs-CZ" sz="2400" dirty="0" err="1" smtClean="0"/>
              <a:t>municipalities</a:t>
            </a:r>
            <a:r>
              <a:rPr lang="cs-CZ" sz="2400" dirty="0" smtClean="0"/>
              <a:t>, </a:t>
            </a:r>
            <a:r>
              <a:rPr lang="cs-CZ" sz="2400" dirty="0" err="1" smtClean="0"/>
              <a:t>which</a:t>
            </a:r>
            <a:r>
              <a:rPr lang="cs-CZ" sz="2400" dirty="0" smtClean="0"/>
              <a:t> use </a:t>
            </a:r>
            <a:r>
              <a:rPr lang="cs-CZ" sz="2400" dirty="0" err="1" smtClean="0"/>
              <a:t>editing</a:t>
            </a:r>
            <a:r>
              <a:rPr lang="cs-CZ" sz="2400" dirty="0" smtClean="0"/>
              <a:t>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ISÚI</a:t>
            </a:r>
            <a:r>
              <a:rPr lang="cs-CZ" sz="2400" dirty="0" smtClean="0"/>
              <a:t>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2400" dirty="0" err="1" smtClean="0"/>
              <a:t>Verification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links</a:t>
            </a:r>
            <a:r>
              <a:rPr lang="cs-CZ" sz="2400" dirty="0" smtClean="0"/>
              <a:t> </a:t>
            </a:r>
            <a:r>
              <a:rPr lang="cs-CZ" sz="2400" dirty="0" err="1" smtClean="0"/>
              <a:t>between</a:t>
            </a:r>
            <a:r>
              <a:rPr lang="cs-CZ" sz="2400" dirty="0" smtClean="0"/>
              <a:t> </a:t>
            </a:r>
            <a:r>
              <a:rPr lang="cs-CZ" sz="2400" dirty="0" err="1" smtClean="0"/>
              <a:t>addresses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buildings</a:t>
            </a:r>
            <a:r>
              <a:rPr lang="cs-CZ" sz="2400" dirty="0" smtClean="0"/>
              <a:t>. </a:t>
            </a:r>
            <a:endParaRPr lang="cs-CZ" sz="400" dirty="0" smtClean="0"/>
          </a:p>
          <a:p>
            <a:pPr>
              <a:buFont typeface="Wingdings" pitchFamily="2" charset="2"/>
              <a:buChar char="§"/>
            </a:pPr>
            <a:endParaRPr lang="cs-CZ" sz="400" dirty="0">
              <a:solidFill>
                <a:srgbClr val="A50021"/>
              </a:solidFill>
            </a:endParaRPr>
          </a:p>
          <a:p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pl-PL" sz="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" y="1340768"/>
            <a:ext cx="11906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82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30" y="0"/>
            <a:ext cx="9152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872208"/>
          </a:xfrm>
        </p:spPr>
        <p:txBody>
          <a:bodyPr>
            <a:noAutofit/>
          </a:bodyPr>
          <a:lstStyle/>
          <a:p>
            <a:r>
              <a:rPr lang="cs-CZ" sz="4000" b="1" dirty="0" err="1" smtClean="0">
                <a:solidFill>
                  <a:srgbClr val="1B4D78"/>
                </a:solidFill>
              </a:rPr>
              <a:t>Thank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you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for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your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attention</a:t>
            </a:r>
            <a:r>
              <a:rPr lang="cs-CZ" sz="4000" b="1" dirty="0" smtClean="0">
                <a:solidFill>
                  <a:srgbClr val="1B4D78"/>
                </a:solidFill>
              </a:rPr>
              <a:t>.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6400800" cy="1752600"/>
          </a:xfrm>
        </p:spPr>
        <p:txBody>
          <a:bodyPr>
            <a:normAutofit/>
          </a:bodyPr>
          <a:lstStyle/>
          <a:p>
            <a:pPr algn="l"/>
            <a:endParaRPr lang="cs-CZ" sz="1500" b="1" dirty="0" smtClean="0"/>
          </a:p>
          <a:p>
            <a:pPr algn="l"/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jaroslav.bacina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@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cuzk.cz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25144"/>
            <a:ext cx="7776864" cy="1143000"/>
          </a:xfrm>
        </p:spPr>
        <p:txBody>
          <a:bodyPr/>
          <a:lstStyle/>
          <a:p>
            <a:r>
              <a:rPr lang="cs-CZ" b="1" dirty="0" smtClean="0"/>
              <a:t>BASIC REGISTERS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509520" cy="311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Šipka dolů 6"/>
          <p:cNvSpPr/>
          <p:nvPr/>
        </p:nvSpPr>
        <p:spPr>
          <a:xfrm>
            <a:off x="4211960" y="37170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B4D78"/>
                </a:solidFill>
              </a:rPr>
              <a:t>   </a:t>
            </a:r>
            <a:r>
              <a:rPr lang="cs-CZ" sz="4000" b="1" dirty="0" err="1" smtClean="0">
                <a:solidFill>
                  <a:srgbClr val="1B4D78"/>
                </a:solidFill>
              </a:rPr>
              <a:t>eGovernment</a:t>
            </a:r>
            <a:r>
              <a:rPr lang="cs-CZ" sz="4000" b="1" dirty="0" smtClean="0">
                <a:solidFill>
                  <a:srgbClr val="1B4D78"/>
                </a:solidFill>
              </a:rPr>
              <a:t> in </a:t>
            </a:r>
            <a:r>
              <a:rPr lang="cs-CZ" sz="4000" b="1" dirty="0" err="1" smtClean="0">
                <a:solidFill>
                  <a:srgbClr val="1B4D78"/>
                </a:solidFill>
              </a:rPr>
              <a:t>the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Czech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Republic</a:t>
            </a:r>
            <a:endParaRPr lang="cs-CZ" sz="4000" b="1" dirty="0">
              <a:solidFill>
                <a:srgbClr val="1B4D78"/>
              </a:solidFill>
            </a:endParaRPr>
          </a:p>
        </p:txBody>
      </p:sp>
      <p:sp>
        <p:nvSpPr>
          <p:cNvPr id="15" name="Zástupný symbol pro obsah 14"/>
          <p:cNvSpPr>
            <a:spLocks noGrp="1"/>
          </p:cNvSpPr>
          <p:nvPr>
            <p:ph sz="quarter" idx="4"/>
          </p:nvPr>
        </p:nvSpPr>
        <p:spPr>
          <a:xfrm>
            <a:off x="3923929" y="2174875"/>
            <a:ext cx="4762872" cy="395128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507"/>
            <a:ext cx="133164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ástupný symbol pro obsah 16"/>
          <p:cNvSpPr>
            <a:spLocks noGrp="1"/>
          </p:cNvSpPr>
          <p:nvPr>
            <p:ph sz="half" idx="2"/>
          </p:nvPr>
        </p:nvSpPr>
        <p:spPr>
          <a:xfrm>
            <a:off x="3923928" y="2708920"/>
            <a:ext cx="3466728" cy="341724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8" name="Obrázek 17" descr="http://www.szrcr.cz/uploads/obrazky/ostatni/aegon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556792"/>
            <a:ext cx="5852492" cy="50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48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498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B4D78"/>
                </a:solidFill>
              </a:rPr>
              <a:t>Basic </a:t>
            </a:r>
            <a:r>
              <a:rPr lang="cs-CZ" sz="4000" b="1" dirty="0" err="1" smtClean="0">
                <a:solidFill>
                  <a:srgbClr val="1B4D78"/>
                </a:solidFill>
              </a:rPr>
              <a:t>registers</a:t>
            </a:r>
            <a:r>
              <a:rPr lang="cs-CZ" sz="4000" b="1" dirty="0" smtClean="0">
                <a:solidFill>
                  <a:srgbClr val="1B4D78"/>
                </a:solidFill>
              </a:rPr>
              <a:t>:</a:t>
            </a:r>
            <a:endParaRPr lang="cs-CZ" sz="4000" b="1" dirty="0">
              <a:solidFill>
                <a:srgbClr val="1B4D7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Autofit/>
          </a:bodyPr>
          <a:lstStyle/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ROB – </a:t>
            </a:r>
            <a:r>
              <a:rPr lang="cs-CZ" sz="2400" dirty="0" err="1" smtClean="0"/>
              <a:t>register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inhabitants</a:t>
            </a:r>
            <a:endParaRPr lang="cs-CZ" sz="2400" dirty="0" smtClean="0"/>
          </a:p>
          <a:p>
            <a:pPr lvl="0"/>
            <a:r>
              <a:rPr lang="cs-CZ" sz="2400" dirty="0" smtClean="0"/>
              <a:t>ROS – </a:t>
            </a:r>
            <a:r>
              <a:rPr lang="cs-CZ" sz="2400" dirty="0" err="1" smtClean="0"/>
              <a:t>register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persons</a:t>
            </a:r>
            <a:r>
              <a:rPr lang="cs-CZ" sz="2400" dirty="0" smtClean="0"/>
              <a:t> </a:t>
            </a:r>
            <a:r>
              <a:rPr lang="cs-CZ" sz="1800" dirty="0" smtClean="0"/>
              <a:t>– </a:t>
            </a:r>
            <a:r>
              <a:rPr lang="cs-CZ" sz="1800" dirty="0" err="1" smtClean="0"/>
              <a:t>holds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data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companies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governmental</a:t>
            </a:r>
            <a:r>
              <a:rPr lang="cs-CZ" sz="1800" dirty="0" smtClean="0"/>
              <a:t> </a:t>
            </a:r>
            <a:r>
              <a:rPr lang="cs-CZ" sz="1800" dirty="0" err="1" smtClean="0"/>
              <a:t>agencies</a:t>
            </a:r>
            <a:endParaRPr lang="cs-CZ" sz="1800" dirty="0" smtClean="0"/>
          </a:p>
          <a:p>
            <a:pPr lvl="0"/>
            <a:r>
              <a:rPr lang="cs-CZ" sz="2400" dirty="0" smtClean="0"/>
              <a:t>RUIAN – </a:t>
            </a:r>
            <a:r>
              <a:rPr lang="cs-CZ" sz="2400" dirty="0" err="1" smtClean="0"/>
              <a:t>register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territorial</a:t>
            </a:r>
            <a:r>
              <a:rPr lang="cs-CZ" sz="2400" dirty="0" smtClean="0"/>
              <a:t> </a:t>
            </a:r>
            <a:r>
              <a:rPr lang="cs-CZ" sz="2400" dirty="0" err="1" smtClean="0"/>
              <a:t>identification</a:t>
            </a:r>
            <a:r>
              <a:rPr lang="cs-CZ" sz="2400" dirty="0" smtClean="0"/>
              <a:t>, </a:t>
            </a:r>
            <a:r>
              <a:rPr lang="cs-CZ" sz="2400" dirty="0" err="1" smtClean="0"/>
              <a:t>addresses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real</a:t>
            </a:r>
            <a:r>
              <a:rPr lang="cs-CZ" sz="2400" dirty="0" smtClean="0"/>
              <a:t> </a:t>
            </a:r>
            <a:r>
              <a:rPr lang="cs-CZ" sz="2400" dirty="0" err="1" smtClean="0"/>
              <a:t>estates</a:t>
            </a:r>
            <a:endParaRPr lang="cs-CZ" sz="2400" dirty="0" smtClean="0"/>
          </a:p>
          <a:p>
            <a:pPr lvl="0"/>
            <a:r>
              <a:rPr lang="cs-CZ" sz="2400" dirty="0" smtClean="0"/>
              <a:t>RPP – </a:t>
            </a:r>
            <a:r>
              <a:rPr lang="cs-CZ" sz="2400" dirty="0" err="1" smtClean="0"/>
              <a:t>register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rights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responsibilities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public </a:t>
            </a:r>
            <a:r>
              <a:rPr lang="cs-CZ" sz="2400" dirty="0" err="1" smtClean="0"/>
              <a:t>authorities</a:t>
            </a:r>
            <a:r>
              <a:rPr lang="cs-CZ" sz="2400" dirty="0" smtClean="0"/>
              <a:t> – </a:t>
            </a:r>
            <a:r>
              <a:rPr lang="cs-CZ" sz="1800" dirty="0" err="1" smtClean="0"/>
              <a:t>holds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data </a:t>
            </a:r>
            <a:r>
              <a:rPr lang="cs-CZ" sz="1800" dirty="0" err="1" smtClean="0"/>
              <a:t>about</a:t>
            </a:r>
            <a:r>
              <a:rPr lang="cs-CZ" sz="1800" dirty="0" smtClean="0"/>
              <a:t> </a:t>
            </a:r>
            <a:r>
              <a:rPr lang="cs-CZ" sz="1800" dirty="0" err="1" smtClean="0"/>
              <a:t>administrative</a:t>
            </a:r>
            <a:r>
              <a:rPr lang="cs-CZ" sz="1800" dirty="0" smtClean="0"/>
              <a:t> </a:t>
            </a:r>
            <a:r>
              <a:rPr lang="cs-CZ" sz="1800" dirty="0" err="1" smtClean="0"/>
              <a:t>decisions</a:t>
            </a:r>
            <a:endParaRPr lang="cs-CZ" sz="1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83768" y="5373216"/>
            <a:ext cx="4680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/>
              <a:t>   </a:t>
            </a:r>
            <a:r>
              <a:rPr lang="cs-CZ" sz="2600" b="1" dirty="0" err="1" smtClean="0">
                <a:solidFill>
                  <a:schemeClr val="accent6">
                    <a:lumMod val="50000"/>
                  </a:schemeClr>
                </a:solidFill>
              </a:rPr>
              <a:t>Financed</a:t>
            </a: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600" b="1" dirty="0" err="1" smtClean="0">
                <a:solidFill>
                  <a:schemeClr val="accent6">
                    <a:lumMod val="50000"/>
                  </a:schemeClr>
                </a:solidFill>
              </a:rPr>
              <a:t>through</a:t>
            </a: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600" b="1" dirty="0" err="1" smtClean="0">
                <a:solidFill>
                  <a:schemeClr val="accent6">
                    <a:lumMod val="50000"/>
                  </a:schemeClr>
                </a:solidFill>
              </a:rPr>
              <a:t>state</a:t>
            </a: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</a:rPr>
              <a:t> budget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118762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95219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498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B4D78"/>
                </a:solidFill>
              </a:rPr>
              <a:t>Basic </a:t>
            </a:r>
            <a:r>
              <a:rPr lang="cs-CZ" sz="4000" b="1" dirty="0" err="1" smtClean="0">
                <a:solidFill>
                  <a:srgbClr val="1B4D78"/>
                </a:solidFill>
              </a:rPr>
              <a:t>registers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characteristics</a:t>
            </a:r>
            <a:r>
              <a:rPr lang="cs-CZ" sz="4000" b="1" dirty="0" smtClean="0">
                <a:solidFill>
                  <a:srgbClr val="1B4D78"/>
                </a:solidFill>
              </a:rPr>
              <a:t>:</a:t>
            </a:r>
            <a:endParaRPr lang="cs-CZ" sz="4000" b="1" dirty="0">
              <a:solidFill>
                <a:srgbClr val="1B4D7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628800"/>
            <a:ext cx="7283152" cy="4525963"/>
          </a:xfrm>
        </p:spPr>
        <p:txBody>
          <a:bodyPr>
            <a:noAutofit/>
          </a:bodyPr>
          <a:lstStyle/>
          <a:p>
            <a:pPr lvl="0"/>
            <a:r>
              <a:rPr lang="cs-CZ" sz="2400" dirty="0" err="1" smtClean="0"/>
              <a:t>Central</a:t>
            </a:r>
            <a:r>
              <a:rPr lang="cs-CZ" sz="2400" dirty="0" smtClean="0"/>
              <a:t>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source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public </a:t>
            </a:r>
            <a:r>
              <a:rPr lang="cs-CZ" sz="2400" dirty="0" err="1" smtClean="0"/>
              <a:t>authorities</a:t>
            </a:r>
            <a:r>
              <a:rPr lang="cs-CZ" sz="2400" dirty="0" smtClean="0"/>
              <a:t>           </a:t>
            </a:r>
            <a:r>
              <a:rPr lang="cs-CZ" sz="1800" dirty="0" smtClean="0"/>
              <a:t>–</a:t>
            </a:r>
            <a:r>
              <a:rPr lang="cs-CZ" sz="2400" dirty="0" smtClean="0"/>
              <a:t>   </a:t>
            </a:r>
            <a:r>
              <a:rPr lang="cs-CZ" sz="1800" dirty="0" err="1" smtClean="0"/>
              <a:t>over</a:t>
            </a:r>
            <a:r>
              <a:rPr lang="cs-CZ" sz="1800" dirty="0" smtClean="0"/>
              <a:t> 2529 public </a:t>
            </a:r>
            <a:r>
              <a:rPr lang="cs-CZ" sz="1800" dirty="0" err="1" smtClean="0"/>
              <a:t>authorities</a:t>
            </a:r>
            <a:r>
              <a:rPr lang="cs-CZ" sz="1800" dirty="0" smtClean="0"/>
              <a:t> </a:t>
            </a:r>
            <a:r>
              <a:rPr lang="cs-CZ" sz="1800" dirty="0" err="1" smtClean="0"/>
              <a:t>connected</a:t>
            </a:r>
            <a:endParaRPr lang="cs-CZ" sz="1800" dirty="0" smtClean="0"/>
          </a:p>
          <a:p>
            <a:pPr lvl="0"/>
            <a:r>
              <a:rPr lang="cs-CZ" sz="2400" dirty="0" smtClean="0"/>
              <a:t>C</a:t>
            </a:r>
            <a:r>
              <a:rPr lang="en-US" sz="2400" dirty="0" err="1" smtClean="0"/>
              <a:t>ollect</a:t>
            </a:r>
            <a:r>
              <a:rPr lang="en-US" sz="2400" dirty="0" smtClean="0"/>
              <a:t> </a:t>
            </a:r>
            <a:r>
              <a:rPr lang="cs-CZ" sz="2400" dirty="0" smtClean="0"/>
              <a:t>data </a:t>
            </a:r>
            <a:r>
              <a:rPr lang="en-US" sz="2400" dirty="0" smtClean="0"/>
              <a:t>once, use many times</a:t>
            </a:r>
            <a:endParaRPr lang="cs-CZ" sz="2400" dirty="0" smtClean="0"/>
          </a:p>
          <a:p>
            <a:pPr lvl="0"/>
            <a:r>
              <a:rPr lang="cs-CZ" sz="2400" dirty="0" err="1" smtClean="0"/>
              <a:t>Elimination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duplicated</a:t>
            </a:r>
            <a:r>
              <a:rPr lang="cs-CZ" sz="2400" dirty="0" smtClean="0"/>
              <a:t> data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discrepencies</a:t>
            </a:r>
            <a:endParaRPr lang="cs-CZ" sz="2400" dirty="0" smtClean="0"/>
          </a:p>
          <a:p>
            <a:pPr lvl="0"/>
            <a:r>
              <a:rPr lang="cs-CZ" sz="2400" dirty="0" err="1" smtClean="0"/>
              <a:t>Shared</a:t>
            </a:r>
            <a:r>
              <a:rPr lang="cs-CZ" sz="2400" dirty="0" smtClean="0"/>
              <a:t> </a:t>
            </a:r>
            <a:r>
              <a:rPr lang="cs-CZ" sz="2400" dirty="0" err="1" smtClean="0"/>
              <a:t>services</a:t>
            </a:r>
            <a:r>
              <a:rPr lang="cs-CZ" sz="2400" dirty="0" smtClean="0"/>
              <a:t> on </a:t>
            </a:r>
            <a:r>
              <a:rPr lang="cs-CZ" sz="2400" dirty="0" err="1" smtClean="0"/>
              <a:t>central</a:t>
            </a:r>
            <a:r>
              <a:rPr lang="cs-CZ" sz="2400" dirty="0" smtClean="0"/>
              <a:t>, </a:t>
            </a:r>
            <a:r>
              <a:rPr lang="cs-CZ" sz="2400" dirty="0" err="1" smtClean="0"/>
              <a:t>regional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local</a:t>
            </a:r>
            <a:r>
              <a:rPr lang="cs-CZ" sz="2400" dirty="0" smtClean="0"/>
              <a:t> </a:t>
            </a:r>
            <a:r>
              <a:rPr lang="cs-CZ" sz="2400" dirty="0" err="1" smtClean="0"/>
              <a:t>levels</a:t>
            </a:r>
            <a:r>
              <a:rPr lang="cs-CZ" sz="2400" dirty="0" smtClean="0"/>
              <a:t> </a:t>
            </a:r>
            <a:r>
              <a:rPr lang="cs-CZ" sz="1800" dirty="0" smtClean="0"/>
              <a:t>-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so</a:t>
            </a:r>
            <a:r>
              <a:rPr lang="cs-CZ" sz="1800" dirty="0" smtClean="0"/>
              <a:t>-</a:t>
            </a:r>
            <a:r>
              <a:rPr lang="cs-CZ" sz="1800" dirty="0" err="1" smtClean="0"/>
              <a:t>called</a:t>
            </a:r>
            <a:r>
              <a:rPr lang="cs-CZ" sz="1800" dirty="0" smtClean="0"/>
              <a:t> reference data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err="1" smtClean="0"/>
              <a:t>adopted</a:t>
            </a:r>
            <a:r>
              <a:rPr lang="cs-CZ" sz="1800" dirty="0" smtClean="0"/>
              <a:t> by </a:t>
            </a:r>
            <a:r>
              <a:rPr lang="cs-CZ" sz="1800" dirty="0" err="1" smtClean="0"/>
              <a:t>all</a:t>
            </a:r>
            <a:r>
              <a:rPr lang="cs-CZ" sz="1800" dirty="0" smtClean="0"/>
              <a:t> </a:t>
            </a:r>
            <a:r>
              <a:rPr lang="cs-CZ" sz="1800" dirty="0" err="1" smtClean="0"/>
              <a:t>authorities</a:t>
            </a:r>
            <a:r>
              <a:rPr lang="cs-CZ" sz="1800" dirty="0" smtClean="0"/>
              <a:t> as </a:t>
            </a:r>
            <a:r>
              <a:rPr lang="cs-CZ" sz="1800" dirty="0" err="1" smtClean="0"/>
              <a:t>verified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up</a:t>
            </a:r>
            <a:r>
              <a:rPr lang="cs-CZ" sz="1800" dirty="0" smtClean="0"/>
              <a:t>-to-</a:t>
            </a:r>
            <a:r>
              <a:rPr lang="cs-CZ" sz="1800" dirty="0" err="1" smtClean="0"/>
              <a:t>date</a:t>
            </a:r>
            <a:r>
              <a:rPr lang="cs-CZ" sz="1800" dirty="0" smtClean="0"/>
              <a:t>. </a:t>
            </a:r>
          </a:p>
          <a:p>
            <a:pPr lvl="0"/>
            <a:r>
              <a:rPr lang="cs-CZ" sz="2400" dirty="0" err="1" smtClean="0"/>
              <a:t>Secure</a:t>
            </a:r>
            <a:r>
              <a:rPr lang="cs-CZ" sz="2400" dirty="0" smtClean="0"/>
              <a:t> data </a:t>
            </a:r>
            <a:r>
              <a:rPr lang="cs-CZ" sz="2400" dirty="0" err="1" smtClean="0"/>
              <a:t>interchange</a:t>
            </a:r>
            <a:r>
              <a:rPr lang="cs-CZ" sz="2400" dirty="0" smtClean="0"/>
              <a:t> </a:t>
            </a:r>
            <a:r>
              <a:rPr lang="cs-CZ" sz="2400" dirty="0" err="1" smtClean="0"/>
              <a:t>between</a:t>
            </a:r>
            <a:r>
              <a:rPr lang="cs-CZ" sz="2400" dirty="0" smtClean="0"/>
              <a:t>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systems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public </a:t>
            </a:r>
            <a:r>
              <a:rPr lang="cs-CZ" sz="2400" dirty="0" err="1" smtClean="0"/>
              <a:t>administration</a:t>
            </a:r>
            <a:endParaRPr lang="cs-CZ" sz="2400" dirty="0" smtClean="0"/>
          </a:p>
          <a:p>
            <a:pPr lvl="0"/>
            <a:endParaRPr lang="cs-CZ" sz="2400" dirty="0" smtClean="0"/>
          </a:p>
          <a:p>
            <a:r>
              <a:rPr lang="cs-CZ" sz="2400" dirty="0" err="1" smtClean="0"/>
              <a:t>Improvement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quality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services</a:t>
            </a:r>
            <a:r>
              <a:rPr lang="cs-CZ" sz="2400" dirty="0" smtClean="0"/>
              <a:t> </a:t>
            </a:r>
            <a:r>
              <a:rPr lang="cs-CZ" sz="2400" dirty="0" err="1" smtClean="0"/>
              <a:t>provided</a:t>
            </a:r>
            <a:r>
              <a:rPr lang="cs-CZ" sz="2400" dirty="0" smtClean="0"/>
              <a:t> by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State</a:t>
            </a:r>
            <a:r>
              <a:rPr lang="cs-CZ" sz="2400" dirty="0" smtClean="0"/>
              <a:t> </a:t>
            </a:r>
            <a:r>
              <a:rPr lang="cs-CZ" sz="2400" dirty="0" err="1" smtClean="0"/>
              <a:t>Administration</a:t>
            </a:r>
            <a:endParaRPr lang="cs-CZ" sz="2400" dirty="0" smtClean="0"/>
          </a:p>
          <a:p>
            <a:pPr lvl="0"/>
            <a:endParaRPr lang="cs-CZ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439"/>
            <a:ext cx="11906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4788024" y="508518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952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4982"/>
          </a:xfrm>
        </p:spPr>
        <p:txBody>
          <a:bodyPr>
            <a:normAutofit/>
          </a:bodyPr>
          <a:lstStyle/>
          <a:p>
            <a:endParaRPr lang="cs-CZ" sz="4000" b="1" dirty="0">
              <a:solidFill>
                <a:srgbClr val="1B4D7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§"/>
            </a:pP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1194816" cy="496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 descr="http://www.szrcr.cz/uploads/obrazky/ostatni/schema.png"/>
          <p:cNvPicPr/>
          <p:nvPr/>
        </p:nvPicPr>
        <p:blipFill>
          <a:blip r:embed="rId5" cstate="print">
            <a:lum bright="-8000" contrast="-10000"/>
          </a:blip>
          <a:srcRect/>
          <a:stretch>
            <a:fillRect/>
          </a:stretch>
        </p:blipFill>
        <p:spPr bwMode="auto">
          <a:xfrm>
            <a:off x="1979712" y="764704"/>
            <a:ext cx="5688632" cy="57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60000"/>
                <a:lumOff val="40000"/>
              </a:schemeClr>
            </a:extrusionClr>
          </a:sp3d>
        </p:spPr>
      </p:pic>
      <p:sp>
        <p:nvSpPr>
          <p:cNvPr id="11" name="TextovéPole 10"/>
          <p:cNvSpPr txBox="1"/>
          <p:nvPr/>
        </p:nvSpPr>
        <p:spPr>
          <a:xfrm>
            <a:off x="2123728" y="620688"/>
            <a:ext cx="30243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Basic </a:t>
            </a:r>
            <a:r>
              <a:rPr lang="cs-CZ" sz="3600" b="1" dirty="0" err="1" smtClean="0"/>
              <a:t>Registers</a:t>
            </a:r>
            <a:endParaRPr lang="cs-CZ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lum bright="40000"/>
          </a:blip>
          <a:srcRect/>
          <a:stretch>
            <a:fillRect/>
          </a:stretch>
        </p:blipFill>
        <p:spPr bwMode="auto">
          <a:xfrm>
            <a:off x="0" y="1268760"/>
            <a:ext cx="118762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496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B4D78"/>
                </a:solidFill>
              </a:rPr>
              <a:t>   </a:t>
            </a:r>
            <a:r>
              <a:rPr lang="cs-CZ" sz="4000" b="1" dirty="0" err="1" smtClean="0">
                <a:solidFill>
                  <a:srgbClr val="1B4D78"/>
                </a:solidFill>
              </a:rPr>
              <a:t>Current</a:t>
            </a:r>
            <a:r>
              <a:rPr lang="cs-CZ" sz="4000" b="1" dirty="0" smtClean="0">
                <a:solidFill>
                  <a:srgbClr val="1B4D78"/>
                </a:solidFill>
              </a:rPr>
              <a:t> status </a:t>
            </a:r>
            <a:r>
              <a:rPr lang="cs-CZ" sz="4000" b="1" dirty="0" err="1" smtClean="0">
                <a:solidFill>
                  <a:srgbClr val="1B4D78"/>
                </a:solidFill>
              </a:rPr>
              <a:t>of</a:t>
            </a:r>
            <a:r>
              <a:rPr lang="cs-CZ" sz="4000" b="1" dirty="0" smtClean="0">
                <a:solidFill>
                  <a:srgbClr val="1B4D78"/>
                </a:solidFill>
              </a:rPr>
              <a:t> Basic </a:t>
            </a:r>
            <a:r>
              <a:rPr lang="cs-CZ" sz="4000" b="1" dirty="0" err="1" smtClean="0">
                <a:solidFill>
                  <a:srgbClr val="1B4D78"/>
                </a:solidFill>
              </a:rPr>
              <a:t>Registers</a:t>
            </a:r>
            <a:r>
              <a:rPr lang="cs-CZ" sz="4000" b="1" dirty="0" smtClean="0">
                <a:solidFill>
                  <a:srgbClr val="1B4D78"/>
                </a:solidFill>
              </a:rPr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1403648" y="1600200"/>
            <a:ext cx="7200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400" dirty="0" err="1" smtClean="0"/>
              <a:t>Legislation</a:t>
            </a:r>
            <a:r>
              <a:rPr lang="cs-CZ" sz="2400" dirty="0" smtClean="0"/>
              <a:t> </a:t>
            </a:r>
            <a:r>
              <a:rPr lang="cs-CZ" sz="2400" dirty="0" err="1" smtClean="0"/>
              <a:t>complete</a:t>
            </a:r>
            <a:r>
              <a:rPr lang="cs-CZ" sz="2400" dirty="0" smtClean="0"/>
              <a:t> - </a:t>
            </a:r>
            <a:r>
              <a:rPr lang="cs-CZ" sz="2400" dirty="0" err="1" smtClean="0"/>
              <a:t>Act</a:t>
            </a:r>
            <a:r>
              <a:rPr lang="cs-CZ" sz="2400" dirty="0" smtClean="0"/>
              <a:t> No. 111/2009 on Basic </a:t>
            </a:r>
            <a:r>
              <a:rPr lang="cs-CZ" sz="2400" dirty="0" err="1" smtClean="0"/>
              <a:t>Registers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implementing</a:t>
            </a:r>
            <a:r>
              <a:rPr lang="cs-CZ" sz="2400" dirty="0" smtClean="0"/>
              <a:t> </a:t>
            </a:r>
            <a:r>
              <a:rPr lang="cs-CZ" sz="2400" dirty="0" err="1" smtClean="0"/>
              <a:t>Decree</a:t>
            </a:r>
            <a:r>
              <a:rPr lang="cs-CZ" sz="2400" dirty="0" smtClean="0"/>
              <a:t> No. 359/2011</a:t>
            </a:r>
          </a:p>
          <a:p>
            <a:pPr lvl="0">
              <a:spcBef>
                <a:spcPts val="1200"/>
              </a:spcBef>
            </a:pPr>
            <a:r>
              <a:rPr lang="cs-CZ" sz="2400" dirty="0" err="1" smtClean="0"/>
              <a:t>Systems</a:t>
            </a:r>
            <a:r>
              <a:rPr lang="cs-CZ" sz="2400" dirty="0" smtClean="0"/>
              <a:t> </a:t>
            </a:r>
            <a:r>
              <a:rPr lang="cs-CZ" sz="2400" dirty="0" err="1" smtClean="0"/>
              <a:t>implemented</a:t>
            </a:r>
            <a:r>
              <a:rPr lang="cs-CZ" sz="2400" dirty="0" smtClean="0"/>
              <a:t>, </a:t>
            </a:r>
            <a:r>
              <a:rPr lang="cs-CZ" sz="2400" dirty="0" err="1" smtClean="0"/>
              <a:t>installed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fully</a:t>
            </a:r>
            <a:r>
              <a:rPr lang="cs-CZ" sz="2400" dirty="0" smtClean="0"/>
              <a:t> </a:t>
            </a:r>
            <a:r>
              <a:rPr lang="cs-CZ" sz="2400" dirty="0" err="1" smtClean="0"/>
              <a:t>operated</a:t>
            </a:r>
            <a:r>
              <a:rPr lang="cs-CZ" sz="2400" dirty="0" smtClean="0"/>
              <a:t> </a:t>
            </a:r>
            <a:r>
              <a:rPr lang="cs-CZ" sz="2400" dirty="0" err="1" smtClean="0"/>
              <a:t>since</a:t>
            </a:r>
            <a:r>
              <a:rPr lang="cs-CZ" sz="2400" dirty="0" smtClean="0"/>
              <a:t> 1. 7. 2013</a:t>
            </a:r>
          </a:p>
          <a:p>
            <a:pPr lvl="0">
              <a:spcBef>
                <a:spcPts val="1200"/>
              </a:spcBef>
            </a:pPr>
            <a:r>
              <a:rPr lang="cs-CZ" sz="2400" dirty="0" err="1" smtClean="0"/>
              <a:t>Editing</a:t>
            </a:r>
            <a:r>
              <a:rPr lang="cs-CZ" sz="2400" dirty="0" smtClean="0"/>
              <a:t> </a:t>
            </a:r>
            <a:r>
              <a:rPr lang="cs-CZ" sz="2400" dirty="0" err="1" smtClean="0"/>
              <a:t>systems</a:t>
            </a:r>
            <a:r>
              <a:rPr lang="cs-CZ" sz="2400" dirty="0" smtClean="0"/>
              <a:t> </a:t>
            </a:r>
            <a:r>
              <a:rPr lang="cs-CZ" sz="2400" dirty="0" err="1" smtClean="0"/>
              <a:t>connected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working</a:t>
            </a:r>
            <a:r>
              <a:rPr lang="cs-CZ" sz="2400" dirty="0" smtClean="0"/>
              <a:t> on </a:t>
            </a:r>
            <a:r>
              <a:rPr lang="cs-CZ" sz="2400" dirty="0" err="1" smtClean="0"/>
              <a:t>near</a:t>
            </a:r>
            <a:r>
              <a:rPr lang="cs-CZ" sz="2400" dirty="0" smtClean="0"/>
              <a:t> </a:t>
            </a:r>
            <a:r>
              <a:rPr lang="cs-CZ" sz="2400" dirty="0" err="1" smtClean="0"/>
              <a:t>real</a:t>
            </a:r>
            <a:r>
              <a:rPr lang="cs-CZ" sz="2400" dirty="0" smtClean="0"/>
              <a:t> </a:t>
            </a:r>
            <a:r>
              <a:rPr lang="cs-CZ" sz="2400" dirty="0" err="1" smtClean="0"/>
              <a:t>time</a:t>
            </a:r>
            <a:r>
              <a:rPr lang="cs-CZ" sz="2400" dirty="0" smtClean="0"/>
              <a:t> base</a:t>
            </a:r>
          </a:p>
          <a:p>
            <a:pPr>
              <a:spcBef>
                <a:spcPts val="1200"/>
              </a:spcBef>
            </a:pPr>
            <a:r>
              <a:rPr lang="cs-CZ" sz="2400" dirty="0" err="1" smtClean="0"/>
              <a:t>reader</a:t>
            </a:r>
            <a:r>
              <a:rPr lang="cs-CZ" sz="2400" dirty="0" smtClean="0"/>
              <a:t> </a:t>
            </a:r>
            <a:r>
              <a:rPr lang="cs-CZ" sz="2400" dirty="0" err="1" smtClean="0"/>
              <a:t>systems</a:t>
            </a:r>
            <a:r>
              <a:rPr lang="cs-CZ" sz="2400" dirty="0" smtClean="0"/>
              <a:t> </a:t>
            </a:r>
            <a:r>
              <a:rPr lang="cs-CZ" sz="2400" dirty="0" err="1" smtClean="0"/>
              <a:t>connected</a:t>
            </a:r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cs-CZ" sz="400" dirty="0"/>
          </a:p>
          <a:p>
            <a:pPr marL="0" indent="0">
              <a:buNone/>
            </a:pPr>
            <a:endParaRPr lang="cs-CZ" sz="2400" dirty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§"/>
            </a:pPr>
            <a:endParaRPr lang="cs-CZ" sz="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8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7293496" cy="1084982"/>
          </a:xfrm>
        </p:spPr>
        <p:txBody>
          <a:bodyPr>
            <a:noAutofit/>
          </a:bodyPr>
          <a:lstStyle/>
          <a:p>
            <a:r>
              <a:rPr lang="cs-CZ" sz="4000" b="1" dirty="0" err="1" smtClean="0">
                <a:solidFill>
                  <a:srgbClr val="1B4D78"/>
                </a:solidFill>
              </a:rPr>
              <a:t>The</a:t>
            </a:r>
            <a:r>
              <a:rPr lang="cs-CZ" sz="4000" b="1" dirty="0" smtClean="0">
                <a:solidFill>
                  <a:srgbClr val="1B4D78"/>
                </a:solidFill>
              </a:rPr>
              <a:t> Registry </a:t>
            </a:r>
            <a:r>
              <a:rPr lang="cs-CZ" sz="4000" b="1" dirty="0" err="1" smtClean="0">
                <a:solidFill>
                  <a:srgbClr val="1B4D78"/>
                </a:solidFill>
              </a:rPr>
              <a:t>of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Territorial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Identification</a:t>
            </a:r>
            <a:r>
              <a:rPr lang="cs-CZ" sz="4000" b="1" dirty="0" smtClean="0">
                <a:solidFill>
                  <a:srgbClr val="1B4D78"/>
                </a:solidFill>
              </a:rPr>
              <a:t>, </a:t>
            </a:r>
            <a:r>
              <a:rPr lang="cs-CZ" sz="4000" b="1" dirty="0" err="1" smtClean="0">
                <a:solidFill>
                  <a:srgbClr val="1B4D78"/>
                </a:solidFill>
              </a:rPr>
              <a:t>Addresses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and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br>
              <a:rPr lang="cs-CZ" sz="4000" b="1" dirty="0" smtClean="0">
                <a:solidFill>
                  <a:srgbClr val="1B4D78"/>
                </a:solidFill>
              </a:rPr>
            </a:br>
            <a:r>
              <a:rPr lang="cs-CZ" sz="4000" b="1" dirty="0" smtClean="0">
                <a:solidFill>
                  <a:srgbClr val="1B4D78"/>
                </a:solidFill>
              </a:rPr>
              <a:t>Real </a:t>
            </a:r>
            <a:r>
              <a:rPr lang="cs-CZ" sz="4000" b="1" dirty="0" err="1" smtClean="0">
                <a:solidFill>
                  <a:srgbClr val="1B4D78"/>
                </a:solidFill>
              </a:rPr>
              <a:t>Estates</a:t>
            </a:r>
            <a:r>
              <a:rPr lang="cs-CZ" sz="4000" b="1" dirty="0" smtClean="0">
                <a:solidFill>
                  <a:srgbClr val="1B4D78"/>
                </a:solidFill>
              </a:rPr>
              <a:t> - RÚIAN </a:t>
            </a:r>
            <a:endParaRPr lang="cs-CZ" sz="4000" b="1" dirty="0">
              <a:solidFill>
                <a:srgbClr val="1B4D7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9672" y="2852936"/>
            <a:ext cx="7283152" cy="3777283"/>
          </a:xfrm>
        </p:spPr>
        <p:txBody>
          <a:bodyPr>
            <a:noAutofit/>
          </a:bodyPr>
          <a:lstStyle/>
          <a:p>
            <a:pPr marL="355600" indent="-355600">
              <a:buFont typeface="Wingdings" pitchFamily="2" charset="2"/>
              <a:buChar char="§"/>
              <a:defRPr/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largest</a:t>
            </a:r>
            <a:r>
              <a:rPr lang="cs-CZ" sz="2400" dirty="0" smtClean="0"/>
              <a:t> Basic </a:t>
            </a:r>
            <a:r>
              <a:rPr lang="cs-CZ" sz="2400" dirty="0" err="1" smtClean="0"/>
              <a:t>Register</a:t>
            </a:r>
            <a:r>
              <a:rPr lang="cs-CZ" sz="2400" dirty="0" smtClean="0"/>
              <a:t> </a:t>
            </a:r>
            <a:r>
              <a:rPr lang="cs-CZ" sz="2400" dirty="0" err="1" smtClean="0"/>
              <a:t>within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eGovernment</a:t>
            </a:r>
            <a:endParaRPr lang="cs-CZ" sz="2400" dirty="0"/>
          </a:p>
          <a:p>
            <a:pPr marL="0" indent="0">
              <a:buNone/>
              <a:defRPr/>
            </a:pPr>
            <a:endParaRPr lang="cs-CZ" sz="400" dirty="0"/>
          </a:p>
          <a:p>
            <a:pPr marL="355600" indent="-355600">
              <a:buFont typeface="Wingdings" pitchFamily="2" charset="2"/>
              <a:buChar char="§"/>
              <a:defRPr/>
            </a:pPr>
            <a:r>
              <a:rPr lang="cs-CZ" sz="2400" dirty="0" err="1" smtClean="0"/>
              <a:t>Responsible</a:t>
            </a:r>
            <a:r>
              <a:rPr lang="cs-CZ" sz="2400" dirty="0" smtClean="0"/>
              <a:t> public </a:t>
            </a:r>
            <a:r>
              <a:rPr lang="cs-CZ" sz="2400" dirty="0" err="1" smtClean="0"/>
              <a:t>authority</a:t>
            </a:r>
            <a:r>
              <a:rPr lang="cs-CZ" sz="2400" dirty="0" smtClean="0"/>
              <a:t>: </a:t>
            </a:r>
            <a:r>
              <a:rPr lang="cs-CZ" sz="2400" dirty="0" err="1" smtClean="0"/>
              <a:t>Czech</a:t>
            </a:r>
            <a:r>
              <a:rPr lang="cs-CZ" sz="2400" dirty="0" smtClean="0"/>
              <a:t> Office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Surveying</a:t>
            </a:r>
            <a:r>
              <a:rPr lang="cs-CZ" sz="2400" dirty="0" smtClean="0"/>
              <a:t>, </a:t>
            </a:r>
            <a:r>
              <a:rPr lang="cs-CZ" sz="2400" dirty="0" err="1" smtClean="0"/>
              <a:t>Mapping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Cadastre</a:t>
            </a:r>
            <a:endParaRPr lang="cs-CZ" sz="400" dirty="0"/>
          </a:p>
          <a:p>
            <a:pPr marL="0" indent="0">
              <a:buNone/>
              <a:defRPr/>
            </a:pPr>
            <a:endParaRPr lang="cs-CZ" sz="400" dirty="0"/>
          </a:p>
          <a:p>
            <a:pPr>
              <a:buFont typeface="Wingdings" pitchFamily="2" charset="2"/>
              <a:buChar char="§"/>
              <a:defRPr/>
            </a:pPr>
            <a:r>
              <a:rPr lang="cs-CZ" sz="2400" dirty="0" smtClean="0"/>
              <a:t>No </a:t>
            </a:r>
            <a:r>
              <a:rPr lang="cs-CZ" sz="2400" dirty="0" err="1" smtClean="0"/>
              <a:t>personal</a:t>
            </a:r>
            <a:r>
              <a:rPr lang="cs-CZ" sz="2400" dirty="0" smtClean="0"/>
              <a:t> data </a:t>
            </a:r>
            <a:r>
              <a:rPr lang="cs-CZ" sz="2400" dirty="0"/>
              <a:t>		 		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err="1" smtClean="0"/>
              <a:t>Unique</a:t>
            </a:r>
            <a:r>
              <a:rPr lang="cs-CZ" sz="2400" dirty="0" smtClean="0"/>
              <a:t> data </a:t>
            </a:r>
            <a:r>
              <a:rPr lang="cs-CZ" sz="2400" dirty="0" err="1" smtClean="0"/>
              <a:t>resource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addresses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state</a:t>
            </a:r>
            <a:r>
              <a:rPr lang="cs-CZ" sz="2400" dirty="0" smtClean="0"/>
              <a:t> </a:t>
            </a:r>
            <a:r>
              <a:rPr lang="cs-CZ" sz="2400" dirty="0" err="1" smtClean="0"/>
              <a:t>administration</a:t>
            </a:r>
            <a:endParaRPr lang="cs-CZ" sz="2400" dirty="0" smtClean="0"/>
          </a:p>
          <a:p>
            <a:pPr>
              <a:buFont typeface="Wingdings" pitchFamily="2" charset="2"/>
              <a:buChar char="§"/>
            </a:pPr>
            <a:r>
              <a:rPr lang="cs-CZ" sz="2400" dirty="0" err="1" smtClean="0"/>
              <a:t>Operated</a:t>
            </a:r>
            <a:r>
              <a:rPr lang="cs-CZ" sz="2400" dirty="0" smtClean="0"/>
              <a:t> </a:t>
            </a:r>
            <a:r>
              <a:rPr lang="cs-CZ" sz="2400" dirty="0" err="1" smtClean="0"/>
              <a:t>since</a:t>
            </a:r>
            <a:r>
              <a:rPr lang="cs-CZ" sz="2400" dirty="0" smtClean="0"/>
              <a:t> 1. 7. 2012</a:t>
            </a:r>
            <a:endParaRPr lang="cs-CZ" sz="2400" dirty="0"/>
          </a:p>
          <a:p>
            <a:pPr lvl="1">
              <a:buFont typeface="Wingdings" pitchFamily="2" charset="2"/>
              <a:buChar char="§"/>
            </a:pP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1194816" cy="496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96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7293496" cy="1084982"/>
          </a:xfrm>
        </p:spPr>
        <p:txBody>
          <a:bodyPr>
            <a:noAutofit/>
          </a:bodyPr>
          <a:lstStyle/>
          <a:p>
            <a:r>
              <a:rPr lang="cs-CZ" sz="4000" b="1" dirty="0" err="1" smtClean="0">
                <a:solidFill>
                  <a:srgbClr val="1B4D78"/>
                </a:solidFill>
              </a:rPr>
              <a:t>The</a:t>
            </a:r>
            <a:r>
              <a:rPr lang="cs-CZ" sz="4000" b="1" dirty="0" smtClean="0">
                <a:solidFill>
                  <a:srgbClr val="1B4D78"/>
                </a:solidFill>
              </a:rPr>
              <a:t> Registry </a:t>
            </a:r>
            <a:r>
              <a:rPr lang="cs-CZ" sz="4000" b="1" dirty="0" err="1" smtClean="0">
                <a:solidFill>
                  <a:srgbClr val="1B4D78"/>
                </a:solidFill>
              </a:rPr>
              <a:t>of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Territorial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Identification</a:t>
            </a:r>
            <a:r>
              <a:rPr lang="cs-CZ" sz="4000" b="1" dirty="0" smtClean="0">
                <a:solidFill>
                  <a:srgbClr val="1B4D78"/>
                </a:solidFill>
              </a:rPr>
              <a:t>, </a:t>
            </a:r>
            <a:r>
              <a:rPr lang="cs-CZ" sz="4000" b="1" dirty="0" err="1" smtClean="0">
                <a:solidFill>
                  <a:srgbClr val="1B4D78"/>
                </a:solidFill>
              </a:rPr>
              <a:t>Addresses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r>
              <a:rPr lang="cs-CZ" sz="4000" b="1" dirty="0" err="1" smtClean="0">
                <a:solidFill>
                  <a:srgbClr val="1B4D78"/>
                </a:solidFill>
              </a:rPr>
              <a:t>and</a:t>
            </a:r>
            <a:r>
              <a:rPr lang="cs-CZ" sz="4000" b="1" dirty="0" smtClean="0">
                <a:solidFill>
                  <a:srgbClr val="1B4D78"/>
                </a:solidFill>
              </a:rPr>
              <a:t> </a:t>
            </a:r>
            <a:br>
              <a:rPr lang="cs-CZ" sz="4000" b="1" dirty="0" smtClean="0">
                <a:solidFill>
                  <a:srgbClr val="1B4D78"/>
                </a:solidFill>
              </a:rPr>
            </a:br>
            <a:r>
              <a:rPr lang="cs-CZ" sz="4000" b="1" dirty="0" smtClean="0">
                <a:solidFill>
                  <a:srgbClr val="1B4D78"/>
                </a:solidFill>
              </a:rPr>
              <a:t>Real </a:t>
            </a:r>
            <a:r>
              <a:rPr lang="cs-CZ" sz="4000" b="1" dirty="0" err="1" smtClean="0">
                <a:solidFill>
                  <a:srgbClr val="1B4D78"/>
                </a:solidFill>
              </a:rPr>
              <a:t>Estates</a:t>
            </a:r>
            <a:r>
              <a:rPr lang="cs-CZ" sz="4000" b="1" dirty="0" smtClean="0">
                <a:solidFill>
                  <a:srgbClr val="1B4D78"/>
                </a:solidFill>
              </a:rPr>
              <a:t> - RÚIAN </a:t>
            </a:r>
            <a:endParaRPr lang="cs-CZ" sz="4000" b="1" dirty="0">
              <a:solidFill>
                <a:srgbClr val="1B4D7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2636912"/>
            <a:ext cx="7283152" cy="37772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err="1" smtClean="0"/>
              <a:t>The</a:t>
            </a:r>
            <a:r>
              <a:rPr lang="cs-CZ" sz="2400" dirty="0" smtClean="0"/>
              <a:t> RÚIAN </a:t>
            </a:r>
            <a:r>
              <a:rPr lang="cs-CZ" sz="2400" dirty="0" err="1" smtClean="0"/>
              <a:t>keeps</a:t>
            </a:r>
            <a:r>
              <a:rPr lang="cs-CZ" sz="2400" dirty="0" smtClean="0"/>
              <a:t>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about</a:t>
            </a:r>
            <a:r>
              <a:rPr lang="cs-CZ" sz="2400" dirty="0" smtClean="0"/>
              <a:t> </a:t>
            </a:r>
            <a:r>
              <a:rPr lang="cs-CZ" sz="2400" dirty="0" err="1" smtClean="0"/>
              <a:t>territorial</a:t>
            </a:r>
            <a:r>
              <a:rPr lang="cs-CZ" sz="2400" dirty="0" smtClean="0"/>
              <a:t> </a:t>
            </a:r>
            <a:r>
              <a:rPr lang="cs-CZ" sz="2400" dirty="0" err="1" smtClean="0"/>
              <a:t>identification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addresses</a:t>
            </a:r>
            <a:r>
              <a:rPr lang="cs-CZ" sz="2400" dirty="0" smtClean="0"/>
              <a:t> </a:t>
            </a:r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binding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whole</a:t>
            </a:r>
            <a:r>
              <a:rPr lang="cs-CZ" sz="2400" dirty="0" smtClean="0"/>
              <a:t> </a:t>
            </a:r>
            <a:r>
              <a:rPr lang="cs-CZ" sz="2400" dirty="0" err="1" smtClean="0"/>
              <a:t>state</a:t>
            </a:r>
            <a:r>
              <a:rPr lang="cs-CZ" sz="2400" dirty="0" smtClean="0"/>
              <a:t> </a:t>
            </a:r>
            <a:r>
              <a:rPr lang="cs-CZ" sz="2400" dirty="0" err="1" smtClean="0"/>
              <a:t>administration</a:t>
            </a:r>
            <a:endParaRPr lang="cs-CZ" sz="2400" dirty="0" smtClean="0"/>
          </a:p>
          <a:p>
            <a:pPr>
              <a:buFont typeface="Wingdings" pitchFamily="2" charset="2"/>
              <a:buChar char="§"/>
            </a:pPr>
            <a:endParaRPr lang="cs-CZ" sz="400" dirty="0" smtClean="0"/>
          </a:p>
          <a:p>
            <a:pPr>
              <a:buFont typeface="Wingdings" pitchFamily="2" charset="2"/>
              <a:buChar char="§"/>
            </a:pPr>
            <a:r>
              <a:rPr lang="cs-CZ" sz="2400" dirty="0" err="1" smtClean="0"/>
              <a:t>Content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RÚIAN: </a:t>
            </a:r>
          </a:p>
          <a:p>
            <a:pPr>
              <a:buNone/>
            </a:pPr>
            <a:r>
              <a:rPr lang="cs-CZ" sz="2400" dirty="0" smtClean="0"/>
              <a:t>	</a:t>
            </a:r>
            <a:r>
              <a:rPr lang="cs-CZ" sz="2400" dirty="0" err="1" smtClean="0"/>
              <a:t>descriptive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location</a:t>
            </a:r>
            <a:r>
              <a:rPr lang="cs-CZ" sz="2400" dirty="0" smtClean="0"/>
              <a:t> data </a:t>
            </a:r>
            <a:r>
              <a:rPr lang="cs-CZ" sz="2400" dirty="0" err="1" smtClean="0"/>
              <a:t>about</a:t>
            </a:r>
            <a:endParaRPr lang="cs-CZ" sz="2400" dirty="0" smtClean="0"/>
          </a:p>
          <a:p>
            <a:pPr lvl="1">
              <a:buFont typeface="Wingdings" pitchFamily="2" charset="2"/>
              <a:buChar char="§"/>
            </a:pPr>
            <a:r>
              <a:rPr lang="cs-CZ" sz="2000" dirty="0" err="1" smtClean="0"/>
              <a:t>territorial</a:t>
            </a:r>
            <a:r>
              <a:rPr lang="cs-CZ" sz="2000" dirty="0" smtClean="0"/>
              <a:t> </a:t>
            </a:r>
            <a:r>
              <a:rPr lang="cs-CZ" sz="2000" dirty="0" err="1" smtClean="0"/>
              <a:t>features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units</a:t>
            </a:r>
            <a:endParaRPr lang="cs-CZ" sz="2000" dirty="0" smtClean="0"/>
          </a:p>
          <a:p>
            <a:pPr lvl="1">
              <a:buFont typeface="Wingdings" pitchFamily="2" charset="2"/>
              <a:buChar char="§"/>
            </a:pPr>
            <a:r>
              <a:rPr lang="cs-CZ" sz="2000" dirty="0" err="1" smtClean="0"/>
              <a:t>purpose</a:t>
            </a:r>
            <a:r>
              <a:rPr lang="cs-CZ" sz="2000" dirty="0" smtClean="0"/>
              <a:t> </a:t>
            </a:r>
            <a:r>
              <a:rPr lang="cs-CZ" sz="2000" dirty="0" err="1" smtClean="0"/>
              <a:t>territorial</a:t>
            </a:r>
            <a:r>
              <a:rPr lang="cs-CZ" sz="2000" dirty="0" smtClean="0"/>
              <a:t> </a:t>
            </a:r>
            <a:r>
              <a:rPr lang="cs-CZ" sz="2000" dirty="0" err="1" smtClean="0"/>
              <a:t>features</a:t>
            </a:r>
            <a:endParaRPr lang="cs-CZ" sz="2000" dirty="0" smtClean="0"/>
          </a:p>
          <a:p>
            <a:pPr lvl="1">
              <a:buFont typeface="Wingdings" pitchFamily="2" charset="2"/>
              <a:buChar char="§"/>
            </a:pPr>
            <a:r>
              <a:rPr lang="cs-CZ" sz="2000" dirty="0" err="1" smtClean="0"/>
              <a:t>addresses</a:t>
            </a:r>
            <a:endParaRPr lang="cs-CZ" sz="2000" dirty="0" smtClean="0"/>
          </a:p>
          <a:p>
            <a:pPr lvl="1">
              <a:buFont typeface="Wingdings" pitchFamily="2" charset="2"/>
              <a:buChar char="§"/>
            </a:pPr>
            <a:r>
              <a:rPr lang="cs-CZ" sz="2000" dirty="0" err="1" smtClean="0"/>
              <a:t>links</a:t>
            </a:r>
            <a:r>
              <a:rPr lang="cs-CZ" sz="2000" dirty="0" smtClean="0"/>
              <a:t>  </a:t>
            </a:r>
            <a:r>
              <a:rPr lang="cs-CZ" sz="2000" dirty="0" err="1" smtClean="0"/>
              <a:t>among</a:t>
            </a:r>
            <a:r>
              <a:rPr lang="cs-CZ" sz="2000" dirty="0" smtClean="0"/>
              <a:t> data</a:t>
            </a:r>
            <a:endParaRPr lang="cs-CZ" sz="400" dirty="0" smtClean="0"/>
          </a:p>
          <a:p>
            <a:pPr>
              <a:buFont typeface="Wingdings" pitchFamily="2" charset="2"/>
              <a:buChar char="§"/>
            </a:pPr>
            <a:endParaRPr lang="cs-CZ" sz="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1196144" cy="497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496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3403</TotalTime>
  <Words>536</Words>
  <Application>Microsoft Office PowerPoint</Application>
  <PresentationFormat>Předvádění na obrazovce (4:3)</PresentationFormat>
  <Paragraphs>154</Paragraphs>
  <Slides>19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 The Registry of Territorial Identification, Addresses and Real Estates </vt:lpstr>
      <vt:lpstr>BASIC REGISTERS</vt:lpstr>
      <vt:lpstr>   eGovernment in the Czech Republic</vt:lpstr>
      <vt:lpstr>Basic registers:</vt:lpstr>
      <vt:lpstr>Basic registers characteristics:</vt:lpstr>
      <vt:lpstr>Snímek 6</vt:lpstr>
      <vt:lpstr>   Current status of Basic Registers:</vt:lpstr>
      <vt:lpstr>The Registry of Territorial Identification, Addresses and  Real Estates - RÚIAN </vt:lpstr>
      <vt:lpstr>The Registry of Territorial Identification, Addresses and  Real Estates - RÚIAN </vt:lpstr>
      <vt:lpstr>RÚIAN </vt:lpstr>
      <vt:lpstr>Snímek 11</vt:lpstr>
      <vt:lpstr>   Exchange format </vt:lpstr>
      <vt:lpstr>Snímek 13</vt:lpstr>
      <vt:lpstr>Accesses to RÚIAN - statistics</vt:lpstr>
      <vt:lpstr>Snímek 15</vt:lpstr>
      <vt:lpstr>   Records in the RÚIAN</vt:lpstr>
      <vt:lpstr>  Records of the buildings in RÚIAN</vt:lpstr>
      <vt:lpstr>   Records of the addresses in RÚIAN</vt:lpstr>
      <vt:lpstr>Thank you for your attention.</vt:lpstr>
    </vt:vector>
  </TitlesOfParts>
  <Company>ČÚZK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ČÚZK</dc:title>
  <dc:creator>Jiří Formánek</dc:creator>
  <cp:keywords>Prezentace, šablona, ČÚZK</cp:keywords>
  <cp:lastModifiedBy>Ing. Jaroslav Bačina</cp:lastModifiedBy>
  <cp:revision>284</cp:revision>
  <dcterms:created xsi:type="dcterms:W3CDTF">2013-10-23T09:18:04Z</dcterms:created>
  <dcterms:modified xsi:type="dcterms:W3CDTF">2014-11-12T13:33:04Z</dcterms:modified>
</cp:coreProperties>
</file>