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305" r:id="rId4"/>
    <p:sldId id="306" r:id="rId5"/>
    <p:sldId id="271" r:id="rId6"/>
    <p:sldId id="272" r:id="rId7"/>
    <p:sldId id="258" r:id="rId8"/>
    <p:sldId id="261"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3" r:id="rId27"/>
    <p:sldId id="304" r:id="rId28"/>
    <p:sldId id="295" r:id="rId29"/>
    <p:sldId id="290" r:id="rId30"/>
    <p:sldId id="307" r:id="rId31"/>
    <p:sldId id="291" r:id="rId32"/>
    <p:sldId id="297" r:id="rId33"/>
    <p:sldId id="292" r:id="rId34"/>
    <p:sldId id="308" r:id="rId35"/>
    <p:sldId id="309" r:id="rId36"/>
    <p:sldId id="310" r:id="rId37"/>
    <p:sldId id="311" r:id="rId38"/>
    <p:sldId id="312" r:id="rId39"/>
    <p:sldId id="313"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660"/>
  </p:normalViewPr>
  <p:slideViewPr>
    <p:cSldViewPr showGuides="1">
      <p:cViewPr>
        <p:scale>
          <a:sx n="100" d="100"/>
          <a:sy n="100" d="100"/>
        </p:scale>
        <p:origin x="-1656" y="8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3BF90-264C-4E6A-8D01-44CC86B66BAD}" type="doc">
      <dgm:prSet loTypeId="urn:microsoft.com/office/officeart/2005/8/layout/cycle4#1" loCatId="relationship" qsTypeId="urn:microsoft.com/office/officeart/2005/8/quickstyle/simple3" qsCatId="simple" csTypeId="urn:microsoft.com/office/officeart/2005/8/colors/accent1_2" csCatId="accent1" phldr="1"/>
      <dgm:spPr/>
      <dgm:t>
        <a:bodyPr/>
        <a:lstStyle/>
        <a:p>
          <a:endParaRPr lang="it-IT"/>
        </a:p>
      </dgm:t>
    </dgm:pt>
    <dgm:pt modelId="{EE294855-7CAD-4ADE-B02C-FC619DA65111}">
      <dgm:prSet phldrT="[Testo]"/>
      <dgm:spPr/>
      <dgm:t>
        <a:bodyPr/>
        <a:lstStyle/>
        <a:p>
          <a:endParaRPr lang="it-IT" b="0"/>
        </a:p>
      </dgm:t>
    </dgm:pt>
    <dgm:pt modelId="{D9C77891-2EF3-4CFC-89ED-85746D560A15}" type="parTrans" cxnId="{80B9583B-3E96-449F-B3BE-D1EB4CC29F2F}">
      <dgm:prSet/>
      <dgm:spPr/>
      <dgm:t>
        <a:bodyPr/>
        <a:lstStyle/>
        <a:p>
          <a:endParaRPr lang="it-IT"/>
        </a:p>
      </dgm:t>
    </dgm:pt>
    <dgm:pt modelId="{8B680E57-223F-452A-BBDB-C8B7760A9AC5}" type="sibTrans" cxnId="{80B9583B-3E96-449F-B3BE-D1EB4CC29F2F}">
      <dgm:prSet/>
      <dgm:spPr/>
      <dgm:t>
        <a:bodyPr/>
        <a:lstStyle/>
        <a:p>
          <a:endParaRPr lang="it-IT"/>
        </a:p>
      </dgm:t>
    </dgm:pt>
    <dgm:pt modelId="{EFD0EFB2-1C85-477A-A935-98F8CE0E25C6}">
      <dgm:prSet phldrT="[Testo]" custT="1"/>
      <dgm:spPr/>
      <dgm:t>
        <a:bodyPr/>
        <a:lstStyle/>
        <a:p>
          <a:r>
            <a:rPr lang="it-IT" sz="2800" dirty="0" smtClean="0"/>
            <a:t>ANSC</a:t>
          </a:r>
          <a:endParaRPr lang="it-IT" sz="2800" dirty="0"/>
        </a:p>
      </dgm:t>
    </dgm:pt>
    <dgm:pt modelId="{6ACEEBE7-DDE3-4AA1-BAF1-BC493E6476B4}" type="parTrans" cxnId="{427DBD33-F364-4341-9AC1-0116793EC2FE}">
      <dgm:prSet/>
      <dgm:spPr/>
      <dgm:t>
        <a:bodyPr/>
        <a:lstStyle/>
        <a:p>
          <a:endParaRPr lang="it-IT"/>
        </a:p>
      </dgm:t>
    </dgm:pt>
    <dgm:pt modelId="{21D6B41D-53CC-4F02-BB23-16990A126A30}" type="sibTrans" cxnId="{427DBD33-F364-4341-9AC1-0116793EC2FE}">
      <dgm:prSet/>
      <dgm:spPr/>
      <dgm:t>
        <a:bodyPr/>
        <a:lstStyle/>
        <a:p>
          <a:endParaRPr lang="it-IT"/>
        </a:p>
      </dgm:t>
    </dgm:pt>
    <dgm:pt modelId="{9F40C04F-BBD1-4801-A1E0-63076A75C911}">
      <dgm:prSet phldrT="[Testo]"/>
      <dgm:spPr/>
      <dgm:t>
        <a:bodyPr/>
        <a:lstStyle/>
        <a:p>
          <a:endParaRPr lang="it-IT"/>
        </a:p>
      </dgm:t>
    </dgm:pt>
    <dgm:pt modelId="{7B47E85B-40CC-4F80-B0BA-E9040D56737B}" type="parTrans" cxnId="{D064CBB1-F54E-486B-AE4F-69A06F790BBC}">
      <dgm:prSet/>
      <dgm:spPr/>
      <dgm:t>
        <a:bodyPr/>
        <a:lstStyle/>
        <a:p>
          <a:endParaRPr lang="it-IT"/>
        </a:p>
      </dgm:t>
    </dgm:pt>
    <dgm:pt modelId="{9A62AB27-B845-4AB6-A17F-2005C0007FA3}" type="sibTrans" cxnId="{D064CBB1-F54E-486B-AE4F-69A06F790BBC}">
      <dgm:prSet/>
      <dgm:spPr/>
      <dgm:t>
        <a:bodyPr/>
        <a:lstStyle/>
        <a:p>
          <a:endParaRPr lang="it-IT"/>
        </a:p>
      </dgm:t>
    </dgm:pt>
    <dgm:pt modelId="{1D3DC809-6962-46CB-8AD9-52055FE3A35A}">
      <dgm:prSet phldrT="[Testo]" custT="1"/>
      <dgm:spPr/>
      <dgm:t>
        <a:bodyPr/>
        <a:lstStyle/>
        <a:p>
          <a:r>
            <a:rPr lang="it-IT" sz="2800" dirty="0" smtClean="0"/>
            <a:t>RNC</a:t>
          </a:r>
        </a:p>
      </dgm:t>
    </dgm:pt>
    <dgm:pt modelId="{D15EED72-7F92-481D-B766-4988C84CD2C2}" type="parTrans" cxnId="{02662BB8-2DC3-4FED-9DA4-2BE70EF067C9}">
      <dgm:prSet/>
      <dgm:spPr/>
      <dgm:t>
        <a:bodyPr/>
        <a:lstStyle/>
        <a:p>
          <a:endParaRPr lang="it-IT"/>
        </a:p>
      </dgm:t>
    </dgm:pt>
    <dgm:pt modelId="{3305E25C-1B80-4EE0-A161-7D8DB6592B99}" type="sibTrans" cxnId="{02662BB8-2DC3-4FED-9DA4-2BE70EF067C9}">
      <dgm:prSet/>
      <dgm:spPr/>
      <dgm:t>
        <a:bodyPr/>
        <a:lstStyle/>
        <a:p>
          <a:endParaRPr lang="it-IT"/>
        </a:p>
      </dgm:t>
    </dgm:pt>
    <dgm:pt modelId="{887583E5-68AE-43A6-93F0-60640AC85E73}">
      <dgm:prSet phldrT="[Testo]"/>
      <dgm:spPr/>
      <dgm:t>
        <a:bodyPr/>
        <a:lstStyle/>
        <a:p>
          <a:r>
            <a:rPr lang="it-IT" smtClean="0"/>
            <a:t> </a:t>
          </a:r>
          <a:endParaRPr lang="it-IT"/>
        </a:p>
      </dgm:t>
    </dgm:pt>
    <dgm:pt modelId="{B21D88BD-736E-4AF6-AD36-37ED9DDE341E}" type="parTrans" cxnId="{F157895C-8A82-424A-9AE6-41A401C02878}">
      <dgm:prSet/>
      <dgm:spPr/>
      <dgm:t>
        <a:bodyPr/>
        <a:lstStyle/>
        <a:p>
          <a:endParaRPr lang="it-IT"/>
        </a:p>
      </dgm:t>
    </dgm:pt>
    <dgm:pt modelId="{889DEC60-6AFF-4E1E-9DEF-9180DA9CEAF6}" type="sibTrans" cxnId="{F157895C-8A82-424A-9AE6-41A401C02878}">
      <dgm:prSet/>
      <dgm:spPr/>
      <dgm:t>
        <a:bodyPr/>
        <a:lstStyle/>
        <a:p>
          <a:endParaRPr lang="it-IT"/>
        </a:p>
      </dgm:t>
    </dgm:pt>
    <dgm:pt modelId="{F006F846-62C9-4DA9-8709-6DEB1E31B0FF}">
      <dgm:prSet phldrT="[Testo]" custT="1"/>
      <dgm:spPr/>
      <dgm:t>
        <a:bodyPr/>
        <a:lstStyle/>
        <a:p>
          <a:r>
            <a:rPr lang="it-IT" sz="2800" smtClean="0"/>
            <a:t>EDI</a:t>
          </a:r>
          <a:endParaRPr lang="it-IT" sz="2800"/>
        </a:p>
      </dgm:t>
    </dgm:pt>
    <dgm:pt modelId="{6F1975DB-23D0-4656-8082-733C335F1797}" type="parTrans" cxnId="{82AEC954-CC0E-4179-8411-2F677C891444}">
      <dgm:prSet/>
      <dgm:spPr/>
      <dgm:t>
        <a:bodyPr/>
        <a:lstStyle/>
        <a:p>
          <a:endParaRPr lang="it-IT"/>
        </a:p>
      </dgm:t>
    </dgm:pt>
    <dgm:pt modelId="{94E4D048-99E3-4083-B4C5-3C66AB48C105}" type="sibTrans" cxnId="{82AEC954-CC0E-4179-8411-2F677C891444}">
      <dgm:prSet/>
      <dgm:spPr/>
      <dgm:t>
        <a:bodyPr/>
        <a:lstStyle/>
        <a:p>
          <a:endParaRPr lang="it-IT"/>
        </a:p>
      </dgm:t>
    </dgm:pt>
    <dgm:pt modelId="{1CDDA85D-12F2-4DBE-8F4B-04C33DEA114D}">
      <dgm:prSet phldrT="[Testo]"/>
      <dgm:spPr/>
      <dgm:t>
        <a:bodyPr/>
        <a:lstStyle/>
        <a:p>
          <a:r>
            <a:rPr lang="it-IT" smtClean="0"/>
            <a:t> </a:t>
          </a:r>
          <a:endParaRPr lang="it-IT"/>
        </a:p>
      </dgm:t>
    </dgm:pt>
    <dgm:pt modelId="{A96AEB50-427F-4A79-9E33-49C818164D2F}" type="parTrans" cxnId="{D30E9BD4-927D-4538-93AC-82C348FEF8F1}">
      <dgm:prSet/>
      <dgm:spPr/>
      <dgm:t>
        <a:bodyPr/>
        <a:lstStyle/>
        <a:p>
          <a:endParaRPr lang="it-IT"/>
        </a:p>
      </dgm:t>
    </dgm:pt>
    <dgm:pt modelId="{D42439BC-4357-4F6B-B9AF-7F7F6134458D}" type="sibTrans" cxnId="{D30E9BD4-927D-4538-93AC-82C348FEF8F1}">
      <dgm:prSet/>
      <dgm:spPr/>
      <dgm:t>
        <a:bodyPr/>
        <a:lstStyle/>
        <a:p>
          <a:endParaRPr lang="it-IT"/>
        </a:p>
      </dgm:t>
    </dgm:pt>
    <dgm:pt modelId="{17C0E477-B21E-47B6-BBB1-88152444C34A}">
      <dgm:prSet phldrT="[Testo]" custT="1"/>
      <dgm:spPr/>
      <dgm:t>
        <a:bodyPr/>
        <a:lstStyle/>
        <a:p>
          <a:r>
            <a:rPr lang="it-IT" sz="2800" smtClean="0"/>
            <a:t>SGR</a:t>
          </a:r>
        </a:p>
      </dgm:t>
    </dgm:pt>
    <dgm:pt modelId="{DE5CB974-A813-4E76-A77C-1345DB115C81}" type="parTrans" cxnId="{3B888A87-CA9B-4E1E-807C-A126B1711B35}">
      <dgm:prSet/>
      <dgm:spPr/>
      <dgm:t>
        <a:bodyPr/>
        <a:lstStyle/>
        <a:p>
          <a:endParaRPr lang="it-IT"/>
        </a:p>
      </dgm:t>
    </dgm:pt>
    <dgm:pt modelId="{24DB67C4-F659-497D-83FE-4A715F04ADF4}" type="sibTrans" cxnId="{3B888A87-CA9B-4E1E-807C-A126B1711B35}">
      <dgm:prSet/>
      <dgm:spPr/>
      <dgm:t>
        <a:bodyPr/>
        <a:lstStyle/>
        <a:p>
          <a:endParaRPr lang="it-IT"/>
        </a:p>
      </dgm:t>
    </dgm:pt>
    <dgm:pt modelId="{D9786C6F-928C-4E99-99D1-EF2F55823C69}" type="pres">
      <dgm:prSet presAssocID="{6F53BF90-264C-4E6A-8D01-44CC86B66BAD}" presName="cycleMatrixDiagram" presStyleCnt="0">
        <dgm:presLayoutVars>
          <dgm:chMax val="1"/>
          <dgm:dir/>
          <dgm:animLvl val="lvl"/>
          <dgm:resizeHandles val="exact"/>
        </dgm:presLayoutVars>
      </dgm:prSet>
      <dgm:spPr/>
      <dgm:t>
        <a:bodyPr/>
        <a:lstStyle/>
        <a:p>
          <a:endParaRPr lang="it-IT"/>
        </a:p>
      </dgm:t>
    </dgm:pt>
    <dgm:pt modelId="{DEDEBF92-4912-4F3E-B56E-B8808C04FE2F}" type="pres">
      <dgm:prSet presAssocID="{6F53BF90-264C-4E6A-8D01-44CC86B66BAD}" presName="children" presStyleCnt="0"/>
      <dgm:spPr/>
    </dgm:pt>
    <dgm:pt modelId="{3966D9AA-9295-47CC-B817-3E290F8ECF1A}" type="pres">
      <dgm:prSet presAssocID="{6F53BF90-264C-4E6A-8D01-44CC86B66BAD}" presName="child1group" presStyleCnt="0"/>
      <dgm:spPr/>
    </dgm:pt>
    <dgm:pt modelId="{F2170201-DCE3-4512-9CC9-A8522BEA085B}" type="pres">
      <dgm:prSet presAssocID="{6F53BF90-264C-4E6A-8D01-44CC86B66BAD}" presName="child1" presStyleLbl="bgAcc1" presStyleIdx="0" presStyleCnt="4"/>
      <dgm:spPr/>
      <dgm:t>
        <a:bodyPr/>
        <a:lstStyle/>
        <a:p>
          <a:endParaRPr lang="it-IT"/>
        </a:p>
      </dgm:t>
    </dgm:pt>
    <dgm:pt modelId="{EC3BB15E-25CC-4016-9BC3-04599F9F2FE7}" type="pres">
      <dgm:prSet presAssocID="{6F53BF90-264C-4E6A-8D01-44CC86B66BAD}" presName="child1Text" presStyleLbl="bgAcc1" presStyleIdx="0" presStyleCnt="4">
        <dgm:presLayoutVars>
          <dgm:bulletEnabled val="1"/>
        </dgm:presLayoutVars>
      </dgm:prSet>
      <dgm:spPr/>
      <dgm:t>
        <a:bodyPr/>
        <a:lstStyle/>
        <a:p>
          <a:endParaRPr lang="it-IT"/>
        </a:p>
      </dgm:t>
    </dgm:pt>
    <dgm:pt modelId="{6EC5452D-A1AA-40FA-83E6-B07602C7B803}" type="pres">
      <dgm:prSet presAssocID="{6F53BF90-264C-4E6A-8D01-44CC86B66BAD}" presName="child2group" presStyleCnt="0"/>
      <dgm:spPr/>
    </dgm:pt>
    <dgm:pt modelId="{4F53E6D4-6FDD-4496-9DC7-375687102948}" type="pres">
      <dgm:prSet presAssocID="{6F53BF90-264C-4E6A-8D01-44CC86B66BAD}" presName="child2" presStyleLbl="bgAcc1" presStyleIdx="1" presStyleCnt="4"/>
      <dgm:spPr/>
      <dgm:t>
        <a:bodyPr/>
        <a:lstStyle/>
        <a:p>
          <a:endParaRPr lang="it-IT"/>
        </a:p>
      </dgm:t>
    </dgm:pt>
    <dgm:pt modelId="{9C761334-4BE8-43E6-A26C-BA2C02ABFD1E}" type="pres">
      <dgm:prSet presAssocID="{6F53BF90-264C-4E6A-8D01-44CC86B66BAD}" presName="child2Text" presStyleLbl="bgAcc1" presStyleIdx="1" presStyleCnt="4">
        <dgm:presLayoutVars>
          <dgm:bulletEnabled val="1"/>
        </dgm:presLayoutVars>
      </dgm:prSet>
      <dgm:spPr/>
      <dgm:t>
        <a:bodyPr/>
        <a:lstStyle/>
        <a:p>
          <a:endParaRPr lang="it-IT"/>
        </a:p>
      </dgm:t>
    </dgm:pt>
    <dgm:pt modelId="{A75E414F-E120-4CE3-BEE2-0B01DBDAE045}" type="pres">
      <dgm:prSet presAssocID="{6F53BF90-264C-4E6A-8D01-44CC86B66BAD}" presName="child3group" presStyleCnt="0"/>
      <dgm:spPr/>
    </dgm:pt>
    <dgm:pt modelId="{D0EC4649-542D-4D4B-B9E0-691438CCAD5F}" type="pres">
      <dgm:prSet presAssocID="{6F53BF90-264C-4E6A-8D01-44CC86B66BAD}" presName="child3" presStyleLbl="bgAcc1" presStyleIdx="2" presStyleCnt="4"/>
      <dgm:spPr/>
      <dgm:t>
        <a:bodyPr/>
        <a:lstStyle/>
        <a:p>
          <a:endParaRPr lang="it-IT"/>
        </a:p>
      </dgm:t>
    </dgm:pt>
    <dgm:pt modelId="{8B912EA2-E717-4BD3-968F-75BD5C23BF3F}" type="pres">
      <dgm:prSet presAssocID="{6F53BF90-264C-4E6A-8D01-44CC86B66BAD}" presName="child3Text" presStyleLbl="bgAcc1" presStyleIdx="2" presStyleCnt="4">
        <dgm:presLayoutVars>
          <dgm:bulletEnabled val="1"/>
        </dgm:presLayoutVars>
      </dgm:prSet>
      <dgm:spPr/>
      <dgm:t>
        <a:bodyPr/>
        <a:lstStyle/>
        <a:p>
          <a:endParaRPr lang="it-IT"/>
        </a:p>
      </dgm:t>
    </dgm:pt>
    <dgm:pt modelId="{C32854E3-A306-474F-A930-EF974530F47D}" type="pres">
      <dgm:prSet presAssocID="{6F53BF90-264C-4E6A-8D01-44CC86B66BAD}" presName="child4group" presStyleCnt="0"/>
      <dgm:spPr/>
    </dgm:pt>
    <dgm:pt modelId="{A1C6359F-F96A-426F-B6A2-F3D4D4CF7ED6}" type="pres">
      <dgm:prSet presAssocID="{6F53BF90-264C-4E6A-8D01-44CC86B66BAD}" presName="child4" presStyleLbl="bgAcc1" presStyleIdx="3" presStyleCnt="4"/>
      <dgm:spPr/>
      <dgm:t>
        <a:bodyPr/>
        <a:lstStyle/>
        <a:p>
          <a:endParaRPr lang="it-IT"/>
        </a:p>
      </dgm:t>
    </dgm:pt>
    <dgm:pt modelId="{6B09199C-01EE-4B59-9BEA-54703FED0257}" type="pres">
      <dgm:prSet presAssocID="{6F53BF90-264C-4E6A-8D01-44CC86B66BAD}" presName="child4Text" presStyleLbl="bgAcc1" presStyleIdx="3" presStyleCnt="4">
        <dgm:presLayoutVars>
          <dgm:bulletEnabled val="1"/>
        </dgm:presLayoutVars>
      </dgm:prSet>
      <dgm:spPr/>
      <dgm:t>
        <a:bodyPr/>
        <a:lstStyle/>
        <a:p>
          <a:endParaRPr lang="it-IT"/>
        </a:p>
      </dgm:t>
    </dgm:pt>
    <dgm:pt modelId="{D8312A55-BF0F-420A-80A6-E01D97A692AE}" type="pres">
      <dgm:prSet presAssocID="{6F53BF90-264C-4E6A-8D01-44CC86B66BAD}" presName="childPlaceholder" presStyleCnt="0"/>
      <dgm:spPr/>
    </dgm:pt>
    <dgm:pt modelId="{6C16A792-B485-40DE-AC02-42613E27E695}" type="pres">
      <dgm:prSet presAssocID="{6F53BF90-264C-4E6A-8D01-44CC86B66BAD}" presName="circle" presStyleCnt="0"/>
      <dgm:spPr/>
    </dgm:pt>
    <dgm:pt modelId="{3146602C-F291-488E-9E75-6058FBC49CAD}" type="pres">
      <dgm:prSet presAssocID="{6F53BF90-264C-4E6A-8D01-44CC86B66BAD}" presName="quadrant1" presStyleLbl="node1" presStyleIdx="0" presStyleCnt="4">
        <dgm:presLayoutVars>
          <dgm:chMax val="1"/>
          <dgm:bulletEnabled val="1"/>
        </dgm:presLayoutVars>
      </dgm:prSet>
      <dgm:spPr/>
      <dgm:t>
        <a:bodyPr/>
        <a:lstStyle/>
        <a:p>
          <a:endParaRPr lang="it-IT"/>
        </a:p>
      </dgm:t>
    </dgm:pt>
    <dgm:pt modelId="{5C58B086-EB6A-41CF-AA36-388DB60D4B60}" type="pres">
      <dgm:prSet presAssocID="{6F53BF90-264C-4E6A-8D01-44CC86B66BAD}" presName="quadrant2" presStyleLbl="node1" presStyleIdx="1" presStyleCnt="4">
        <dgm:presLayoutVars>
          <dgm:chMax val="1"/>
          <dgm:bulletEnabled val="1"/>
        </dgm:presLayoutVars>
      </dgm:prSet>
      <dgm:spPr/>
      <dgm:t>
        <a:bodyPr/>
        <a:lstStyle/>
        <a:p>
          <a:endParaRPr lang="it-IT"/>
        </a:p>
      </dgm:t>
    </dgm:pt>
    <dgm:pt modelId="{54B3DC3F-D9AA-47EB-AD51-57ECE2E1D6AC}" type="pres">
      <dgm:prSet presAssocID="{6F53BF90-264C-4E6A-8D01-44CC86B66BAD}" presName="quadrant3" presStyleLbl="node1" presStyleIdx="2" presStyleCnt="4">
        <dgm:presLayoutVars>
          <dgm:chMax val="1"/>
          <dgm:bulletEnabled val="1"/>
        </dgm:presLayoutVars>
      </dgm:prSet>
      <dgm:spPr/>
      <dgm:t>
        <a:bodyPr/>
        <a:lstStyle/>
        <a:p>
          <a:endParaRPr lang="it-IT"/>
        </a:p>
      </dgm:t>
    </dgm:pt>
    <dgm:pt modelId="{12732BB4-7CB1-40C6-BB82-833C098C4B81}" type="pres">
      <dgm:prSet presAssocID="{6F53BF90-264C-4E6A-8D01-44CC86B66BAD}" presName="quadrant4" presStyleLbl="node1" presStyleIdx="3" presStyleCnt="4">
        <dgm:presLayoutVars>
          <dgm:chMax val="1"/>
          <dgm:bulletEnabled val="1"/>
        </dgm:presLayoutVars>
      </dgm:prSet>
      <dgm:spPr/>
      <dgm:t>
        <a:bodyPr/>
        <a:lstStyle/>
        <a:p>
          <a:endParaRPr lang="it-IT"/>
        </a:p>
      </dgm:t>
    </dgm:pt>
    <dgm:pt modelId="{30BAEFE0-88AA-419C-A2FC-12C2B0D11D14}" type="pres">
      <dgm:prSet presAssocID="{6F53BF90-264C-4E6A-8D01-44CC86B66BAD}" presName="quadrantPlaceholder" presStyleCnt="0"/>
      <dgm:spPr/>
    </dgm:pt>
    <dgm:pt modelId="{0AA5EEA9-E542-4B1E-B197-8EB893852DBF}" type="pres">
      <dgm:prSet presAssocID="{6F53BF90-264C-4E6A-8D01-44CC86B66BAD}" presName="center1" presStyleLbl="fgShp" presStyleIdx="0" presStyleCnt="2"/>
      <dgm:spPr/>
    </dgm:pt>
    <dgm:pt modelId="{8A799232-D2B5-4A6E-B788-8AC9F92D1A72}" type="pres">
      <dgm:prSet presAssocID="{6F53BF90-264C-4E6A-8D01-44CC86B66BAD}" presName="center2" presStyleLbl="fgShp" presStyleIdx="1" presStyleCnt="2"/>
      <dgm:spPr/>
    </dgm:pt>
  </dgm:ptLst>
  <dgm:cxnLst>
    <dgm:cxn modelId="{C69766E3-67A7-4CC2-B316-A7FA9CFBF947}" type="presOf" srcId="{887583E5-68AE-43A6-93F0-60640AC85E73}" destId="{54B3DC3F-D9AA-47EB-AD51-57ECE2E1D6AC}" srcOrd="0" destOrd="0" presId="urn:microsoft.com/office/officeart/2005/8/layout/cycle4#1"/>
    <dgm:cxn modelId="{F02B1B45-CE34-4FB5-8AC6-C7F0CB0AADFB}" type="presOf" srcId="{EFD0EFB2-1C85-477A-A935-98F8CE0E25C6}" destId="{EC3BB15E-25CC-4016-9BC3-04599F9F2FE7}" srcOrd="1" destOrd="0" presId="urn:microsoft.com/office/officeart/2005/8/layout/cycle4#1"/>
    <dgm:cxn modelId="{FAF98DE5-33C4-4129-9876-7C820F30B443}" type="presOf" srcId="{1CDDA85D-12F2-4DBE-8F4B-04C33DEA114D}" destId="{12732BB4-7CB1-40C6-BB82-833C098C4B81}" srcOrd="0" destOrd="0" presId="urn:microsoft.com/office/officeart/2005/8/layout/cycle4#1"/>
    <dgm:cxn modelId="{427DBD33-F364-4341-9AC1-0116793EC2FE}" srcId="{EE294855-7CAD-4ADE-B02C-FC619DA65111}" destId="{EFD0EFB2-1C85-477A-A935-98F8CE0E25C6}" srcOrd="0" destOrd="0" parTransId="{6ACEEBE7-DDE3-4AA1-BAF1-BC493E6476B4}" sibTransId="{21D6B41D-53CC-4F02-BB23-16990A126A30}"/>
    <dgm:cxn modelId="{3B888A87-CA9B-4E1E-807C-A126B1711B35}" srcId="{1CDDA85D-12F2-4DBE-8F4B-04C33DEA114D}" destId="{17C0E477-B21E-47B6-BBB1-88152444C34A}" srcOrd="0" destOrd="0" parTransId="{DE5CB974-A813-4E76-A77C-1345DB115C81}" sibTransId="{24DB67C4-F659-497D-83FE-4A715F04ADF4}"/>
    <dgm:cxn modelId="{ABFD0F8B-A392-4416-B809-6D54BA082CF0}" type="presOf" srcId="{9F40C04F-BBD1-4801-A1E0-63076A75C911}" destId="{5C58B086-EB6A-41CF-AA36-388DB60D4B60}" srcOrd="0" destOrd="0" presId="urn:microsoft.com/office/officeart/2005/8/layout/cycle4#1"/>
    <dgm:cxn modelId="{1E13C22D-D573-4A57-9A21-FFFAA7CB96BF}" type="presOf" srcId="{1D3DC809-6962-46CB-8AD9-52055FE3A35A}" destId="{9C761334-4BE8-43E6-A26C-BA2C02ABFD1E}" srcOrd="1" destOrd="0" presId="urn:microsoft.com/office/officeart/2005/8/layout/cycle4#1"/>
    <dgm:cxn modelId="{C21BA3DD-EA43-46D2-ABDE-4AAE527C0753}" type="presOf" srcId="{17C0E477-B21E-47B6-BBB1-88152444C34A}" destId="{A1C6359F-F96A-426F-B6A2-F3D4D4CF7ED6}" srcOrd="0" destOrd="0" presId="urn:microsoft.com/office/officeart/2005/8/layout/cycle4#1"/>
    <dgm:cxn modelId="{82AEC954-CC0E-4179-8411-2F677C891444}" srcId="{887583E5-68AE-43A6-93F0-60640AC85E73}" destId="{F006F846-62C9-4DA9-8709-6DEB1E31B0FF}" srcOrd="0" destOrd="0" parTransId="{6F1975DB-23D0-4656-8082-733C335F1797}" sibTransId="{94E4D048-99E3-4083-B4C5-3C66AB48C105}"/>
    <dgm:cxn modelId="{5B7DDFC9-B9A0-441C-91AE-439CD63203B2}" type="presOf" srcId="{1D3DC809-6962-46CB-8AD9-52055FE3A35A}" destId="{4F53E6D4-6FDD-4496-9DC7-375687102948}" srcOrd="0" destOrd="0" presId="urn:microsoft.com/office/officeart/2005/8/layout/cycle4#1"/>
    <dgm:cxn modelId="{80B9583B-3E96-449F-B3BE-D1EB4CC29F2F}" srcId="{6F53BF90-264C-4E6A-8D01-44CC86B66BAD}" destId="{EE294855-7CAD-4ADE-B02C-FC619DA65111}" srcOrd="0" destOrd="0" parTransId="{D9C77891-2EF3-4CFC-89ED-85746D560A15}" sibTransId="{8B680E57-223F-452A-BBDB-C8B7760A9AC5}"/>
    <dgm:cxn modelId="{734790F2-2ECD-4A40-9422-5E17A697EA94}" type="presOf" srcId="{17C0E477-B21E-47B6-BBB1-88152444C34A}" destId="{6B09199C-01EE-4B59-9BEA-54703FED0257}" srcOrd="1" destOrd="0" presId="urn:microsoft.com/office/officeart/2005/8/layout/cycle4#1"/>
    <dgm:cxn modelId="{D064CBB1-F54E-486B-AE4F-69A06F790BBC}" srcId="{6F53BF90-264C-4E6A-8D01-44CC86B66BAD}" destId="{9F40C04F-BBD1-4801-A1E0-63076A75C911}" srcOrd="1" destOrd="0" parTransId="{7B47E85B-40CC-4F80-B0BA-E9040D56737B}" sibTransId="{9A62AB27-B845-4AB6-A17F-2005C0007FA3}"/>
    <dgm:cxn modelId="{02662BB8-2DC3-4FED-9DA4-2BE70EF067C9}" srcId="{9F40C04F-BBD1-4801-A1E0-63076A75C911}" destId="{1D3DC809-6962-46CB-8AD9-52055FE3A35A}" srcOrd="0" destOrd="0" parTransId="{D15EED72-7F92-481D-B766-4988C84CD2C2}" sibTransId="{3305E25C-1B80-4EE0-A161-7D8DB6592B99}"/>
    <dgm:cxn modelId="{CA7D8153-7E42-4171-8C7E-C3E4D077AE24}" type="presOf" srcId="{F006F846-62C9-4DA9-8709-6DEB1E31B0FF}" destId="{8B912EA2-E717-4BD3-968F-75BD5C23BF3F}" srcOrd="1" destOrd="0" presId="urn:microsoft.com/office/officeart/2005/8/layout/cycle4#1"/>
    <dgm:cxn modelId="{76AEE3F8-F47C-465A-ACE7-82267913DCAD}" type="presOf" srcId="{EFD0EFB2-1C85-477A-A935-98F8CE0E25C6}" destId="{F2170201-DCE3-4512-9CC9-A8522BEA085B}" srcOrd="0" destOrd="0" presId="urn:microsoft.com/office/officeart/2005/8/layout/cycle4#1"/>
    <dgm:cxn modelId="{38E92E15-F691-4CC3-B189-E2B005349C22}" type="presOf" srcId="{EE294855-7CAD-4ADE-B02C-FC619DA65111}" destId="{3146602C-F291-488E-9E75-6058FBC49CAD}" srcOrd="0" destOrd="0" presId="urn:microsoft.com/office/officeart/2005/8/layout/cycle4#1"/>
    <dgm:cxn modelId="{F157895C-8A82-424A-9AE6-41A401C02878}" srcId="{6F53BF90-264C-4E6A-8D01-44CC86B66BAD}" destId="{887583E5-68AE-43A6-93F0-60640AC85E73}" srcOrd="2" destOrd="0" parTransId="{B21D88BD-736E-4AF6-AD36-37ED9DDE341E}" sibTransId="{889DEC60-6AFF-4E1E-9DEF-9180DA9CEAF6}"/>
    <dgm:cxn modelId="{D30E9BD4-927D-4538-93AC-82C348FEF8F1}" srcId="{6F53BF90-264C-4E6A-8D01-44CC86B66BAD}" destId="{1CDDA85D-12F2-4DBE-8F4B-04C33DEA114D}" srcOrd="3" destOrd="0" parTransId="{A96AEB50-427F-4A79-9E33-49C818164D2F}" sibTransId="{D42439BC-4357-4F6B-B9AF-7F7F6134458D}"/>
    <dgm:cxn modelId="{F2E07117-03C0-4680-B89A-89A90D7FE688}" type="presOf" srcId="{F006F846-62C9-4DA9-8709-6DEB1E31B0FF}" destId="{D0EC4649-542D-4D4B-B9E0-691438CCAD5F}" srcOrd="0" destOrd="0" presId="urn:microsoft.com/office/officeart/2005/8/layout/cycle4#1"/>
    <dgm:cxn modelId="{BE7DF5D9-AC96-4141-90DB-616DA26A8196}" type="presOf" srcId="{6F53BF90-264C-4E6A-8D01-44CC86B66BAD}" destId="{D9786C6F-928C-4E99-99D1-EF2F55823C69}" srcOrd="0" destOrd="0" presId="urn:microsoft.com/office/officeart/2005/8/layout/cycle4#1"/>
    <dgm:cxn modelId="{47AB6D4F-EABB-4F0E-A3FF-83616ED1551F}" type="presParOf" srcId="{D9786C6F-928C-4E99-99D1-EF2F55823C69}" destId="{DEDEBF92-4912-4F3E-B56E-B8808C04FE2F}" srcOrd="0" destOrd="0" presId="urn:microsoft.com/office/officeart/2005/8/layout/cycle4#1"/>
    <dgm:cxn modelId="{53327417-DD41-4AB7-96F7-20D3E63093DF}" type="presParOf" srcId="{DEDEBF92-4912-4F3E-B56E-B8808C04FE2F}" destId="{3966D9AA-9295-47CC-B817-3E290F8ECF1A}" srcOrd="0" destOrd="0" presId="urn:microsoft.com/office/officeart/2005/8/layout/cycle4#1"/>
    <dgm:cxn modelId="{8D0347EA-E017-4626-85A6-E052DBE47FD9}" type="presParOf" srcId="{3966D9AA-9295-47CC-B817-3E290F8ECF1A}" destId="{F2170201-DCE3-4512-9CC9-A8522BEA085B}" srcOrd="0" destOrd="0" presId="urn:microsoft.com/office/officeart/2005/8/layout/cycle4#1"/>
    <dgm:cxn modelId="{2171A16D-7564-41AB-9275-A7E9FF938895}" type="presParOf" srcId="{3966D9AA-9295-47CC-B817-3E290F8ECF1A}" destId="{EC3BB15E-25CC-4016-9BC3-04599F9F2FE7}" srcOrd="1" destOrd="0" presId="urn:microsoft.com/office/officeart/2005/8/layout/cycle4#1"/>
    <dgm:cxn modelId="{266AF131-1582-479D-86C7-BFDA0C9090C8}" type="presParOf" srcId="{DEDEBF92-4912-4F3E-B56E-B8808C04FE2F}" destId="{6EC5452D-A1AA-40FA-83E6-B07602C7B803}" srcOrd="1" destOrd="0" presId="urn:microsoft.com/office/officeart/2005/8/layout/cycle4#1"/>
    <dgm:cxn modelId="{343A02E4-E034-466A-9D2F-A2B2AE3764AE}" type="presParOf" srcId="{6EC5452D-A1AA-40FA-83E6-B07602C7B803}" destId="{4F53E6D4-6FDD-4496-9DC7-375687102948}" srcOrd="0" destOrd="0" presId="urn:microsoft.com/office/officeart/2005/8/layout/cycle4#1"/>
    <dgm:cxn modelId="{4F3005E2-A29A-4B6E-810B-35CCAE05D6E9}" type="presParOf" srcId="{6EC5452D-A1AA-40FA-83E6-B07602C7B803}" destId="{9C761334-4BE8-43E6-A26C-BA2C02ABFD1E}" srcOrd="1" destOrd="0" presId="urn:microsoft.com/office/officeart/2005/8/layout/cycle4#1"/>
    <dgm:cxn modelId="{01BC2AD2-8C2F-4815-96F6-417217B8301F}" type="presParOf" srcId="{DEDEBF92-4912-4F3E-B56E-B8808C04FE2F}" destId="{A75E414F-E120-4CE3-BEE2-0B01DBDAE045}" srcOrd="2" destOrd="0" presId="urn:microsoft.com/office/officeart/2005/8/layout/cycle4#1"/>
    <dgm:cxn modelId="{B310FE1D-9239-4069-8754-6F176DBA6ACD}" type="presParOf" srcId="{A75E414F-E120-4CE3-BEE2-0B01DBDAE045}" destId="{D0EC4649-542D-4D4B-B9E0-691438CCAD5F}" srcOrd="0" destOrd="0" presId="urn:microsoft.com/office/officeart/2005/8/layout/cycle4#1"/>
    <dgm:cxn modelId="{F71D940D-29FE-4FFD-88E7-43603F3EAC28}" type="presParOf" srcId="{A75E414F-E120-4CE3-BEE2-0B01DBDAE045}" destId="{8B912EA2-E717-4BD3-968F-75BD5C23BF3F}" srcOrd="1" destOrd="0" presId="urn:microsoft.com/office/officeart/2005/8/layout/cycle4#1"/>
    <dgm:cxn modelId="{20709ADE-FC83-4F7A-9AA9-CF1D44C3D4B4}" type="presParOf" srcId="{DEDEBF92-4912-4F3E-B56E-B8808C04FE2F}" destId="{C32854E3-A306-474F-A930-EF974530F47D}" srcOrd="3" destOrd="0" presId="urn:microsoft.com/office/officeart/2005/8/layout/cycle4#1"/>
    <dgm:cxn modelId="{1A1AD633-DA73-41E7-A270-AD4BDE8AC6EE}" type="presParOf" srcId="{C32854E3-A306-474F-A930-EF974530F47D}" destId="{A1C6359F-F96A-426F-B6A2-F3D4D4CF7ED6}" srcOrd="0" destOrd="0" presId="urn:microsoft.com/office/officeart/2005/8/layout/cycle4#1"/>
    <dgm:cxn modelId="{233438C0-2426-4E07-B2D2-9ABBADDCA2BC}" type="presParOf" srcId="{C32854E3-A306-474F-A930-EF974530F47D}" destId="{6B09199C-01EE-4B59-9BEA-54703FED0257}" srcOrd="1" destOrd="0" presId="urn:microsoft.com/office/officeart/2005/8/layout/cycle4#1"/>
    <dgm:cxn modelId="{071181A7-2AF4-462A-8DFE-30C66AA90B0F}" type="presParOf" srcId="{DEDEBF92-4912-4F3E-B56E-B8808C04FE2F}" destId="{D8312A55-BF0F-420A-80A6-E01D97A692AE}" srcOrd="4" destOrd="0" presId="urn:microsoft.com/office/officeart/2005/8/layout/cycle4#1"/>
    <dgm:cxn modelId="{2B6D7AC7-8C58-4934-A868-63DA448F9CD6}" type="presParOf" srcId="{D9786C6F-928C-4E99-99D1-EF2F55823C69}" destId="{6C16A792-B485-40DE-AC02-42613E27E695}" srcOrd="1" destOrd="0" presId="urn:microsoft.com/office/officeart/2005/8/layout/cycle4#1"/>
    <dgm:cxn modelId="{0EA516F7-AE1F-4A9E-9A3E-3A72CF4F3427}" type="presParOf" srcId="{6C16A792-B485-40DE-AC02-42613E27E695}" destId="{3146602C-F291-488E-9E75-6058FBC49CAD}" srcOrd="0" destOrd="0" presId="urn:microsoft.com/office/officeart/2005/8/layout/cycle4#1"/>
    <dgm:cxn modelId="{6C8ECB1E-A9A7-4AAB-A981-CCEC58B8E5C9}" type="presParOf" srcId="{6C16A792-B485-40DE-AC02-42613E27E695}" destId="{5C58B086-EB6A-41CF-AA36-388DB60D4B60}" srcOrd="1" destOrd="0" presId="urn:microsoft.com/office/officeart/2005/8/layout/cycle4#1"/>
    <dgm:cxn modelId="{E2798453-9E65-45A0-B08E-1F2B5FC3162A}" type="presParOf" srcId="{6C16A792-B485-40DE-AC02-42613E27E695}" destId="{54B3DC3F-D9AA-47EB-AD51-57ECE2E1D6AC}" srcOrd="2" destOrd="0" presId="urn:microsoft.com/office/officeart/2005/8/layout/cycle4#1"/>
    <dgm:cxn modelId="{9234AF0C-A297-4CD2-9E70-6ED063FB269D}" type="presParOf" srcId="{6C16A792-B485-40DE-AC02-42613E27E695}" destId="{12732BB4-7CB1-40C6-BB82-833C098C4B81}" srcOrd="3" destOrd="0" presId="urn:microsoft.com/office/officeart/2005/8/layout/cycle4#1"/>
    <dgm:cxn modelId="{D3733A17-CDCE-4EB1-9137-CCA5EB76558D}" type="presParOf" srcId="{6C16A792-B485-40DE-AC02-42613E27E695}" destId="{30BAEFE0-88AA-419C-A2FC-12C2B0D11D14}" srcOrd="4" destOrd="0" presId="urn:microsoft.com/office/officeart/2005/8/layout/cycle4#1"/>
    <dgm:cxn modelId="{4E665C74-3F9E-4DE6-A8D1-12FA8FDE6DAD}" type="presParOf" srcId="{D9786C6F-928C-4E99-99D1-EF2F55823C69}" destId="{0AA5EEA9-E542-4B1E-B197-8EB893852DBF}" srcOrd="2" destOrd="0" presId="urn:microsoft.com/office/officeart/2005/8/layout/cycle4#1"/>
    <dgm:cxn modelId="{25EB21A3-DF76-4312-B426-55C1A2A80171}" type="presParOf" srcId="{D9786C6F-928C-4E99-99D1-EF2F55823C69}" destId="{8A799232-D2B5-4A6E-B788-8AC9F92D1A72}"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BC1C1-2E11-47D0-95BE-EC2D04CDE160}"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it-IT"/>
        </a:p>
      </dgm:t>
    </dgm:pt>
    <dgm:pt modelId="{FFB47C72-CB51-4500-9225-E0267F8F0A8A}">
      <dgm:prSet phldrT="[Testo]"/>
      <dgm:spPr/>
      <dgm:t>
        <a:bodyPr/>
        <a:lstStyle/>
        <a:p>
          <a:r>
            <a:rPr lang="it-IT" smtClean="0"/>
            <a:t> </a:t>
          </a:r>
          <a:endParaRPr lang="it-IT"/>
        </a:p>
      </dgm:t>
    </dgm:pt>
    <dgm:pt modelId="{579C2D4F-318A-4C5F-887F-FED6CF922C6B}" type="parTrans" cxnId="{D118D86E-45D8-4FF5-817C-28F58FC0578A}">
      <dgm:prSet/>
      <dgm:spPr/>
      <dgm:t>
        <a:bodyPr/>
        <a:lstStyle/>
        <a:p>
          <a:endParaRPr lang="it-IT"/>
        </a:p>
      </dgm:t>
    </dgm:pt>
    <dgm:pt modelId="{AF5A1A63-579C-41B8-9233-6CB72FE3AE29}" type="sibTrans" cxnId="{D118D86E-45D8-4FF5-817C-28F58FC0578A}">
      <dgm:prSet/>
      <dgm:spPr/>
      <dgm:t>
        <a:bodyPr/>
        <a:lstStyle/>
        <a:p>
          <a:endParaRPr lang="it-IT"/>
        </a:p>
      </dgm:t>
    </dgm:pt>
    <dgm:pt modelId="{4A0ABC5F-6045-49D5-BA78-414772DFAE77}">
      <dgm:prSet phldrT="[Testo]"/>
      <dgm:spPr/>
      <dgm:t>
        <a:bodyPr/>
        <a:lstStyle/>
        <a:p>
          <a:r>
            <a:rPr lang="it-IT" smtClean="0"/>
            <a:t> </a:t>
          </a:r>
          <a:endParaRPr lang="it-IT"/>
        </a:p>
      </dgm:t>
    </dgm:pt>
    <dgm:pt modelId="{124FFC1C-E5F7-44B2-BAF5-6DE89E610ED4}" type="parTrans" cxnId="{78936602-5044-4233-882E-2AC3DA9471B7}">
      <dgm:prSet/>
      <dgm:spPr/>
      <dgm:t>
        <a:bodyPr/>
        <a:lstStyle/>
        <a:p>
          <a:endParaRPr lang="it-IT"/>
        </a:p>
      </dgm:t>
    </dgm:pt>
    <dgm:pt modelId="{AE9AADE3-F349-4FD6-A473-347B76E3A52A}" type="sibTrans" cxnId="{78936602-5044-4233-882E-2AC3DA9471B7}">
      <dgm:prSet/>
      <dgm:spPr/>
      <dgm:t>
        <a:bodyPr/>
        <a:lstStyle/>
        <a:p>
          <a:endParaRPr lang="it-IT"/>
        </a:p>
      </dgm:t>
    </dgm:pt>
    <dgm:pt modelId="{BDCA4E19-6A90-4129-98A6-83DE43B29525}">
      <dgm:prSet phldrT="[Testo]"/>
      <dgm:spPr/>
      <dgm:t>
        <a:bodyPr/>
        <a:lstStyle/>
        <a:p>
          <a:r>
            <a:rPr lang="it-IT" smtClean="0"/>
            <a:t> </a:t>
          </a:r>
          <a:endParaRPr lang="it-IT"/>
        </a:p>
      </dgm:t>
    </dgm:pt>
    <dgm:pt modelId="{8310FBD0-0811-4D12-ABF8-8F397D9B0FF1}" type="parTrans" cxnId="{CC75EC2F-EF32-4016-B763-7F576175DC3B}">
      <dgm:prSet/>
      <dgm:spPr/>
      <dgm:t>
        <a:bodyPr/>
        <a:lstStyle/>
        <a:p>
          <a:endParaRPr lang="it-IT"/>
        </a:p>
      </dgm:t>
    </dgm:pt>
    <dgm:pt modelId="{2F7DB2E1-4F71-40AA-A82C-02E7C5047DFC}" type="sibTrans" cxnId="{CC75EC2F-EF32-4016-B763-7F576175DC3B}">
      <dgm:prSet/>
      <dgm:spPr/>
      <dgm:t>
        <a:bodyPr/>
        <a:lstStyle/>
        <a:p>
          <a:endParaRPr lang="it-IT"/>
        </a:p>
      </dgm:t>
    </dgm:pt>
    <dgm:pt modelId="{322959F9-B3E8-40F3-85D4-6C2E5680ED11}" type="pres">
      <dgm:prSet presAssocID="{A44BC1C1-2E11-47D0-95BE-EC2D04CDE160}" presName="outerComposite" presStyleCnt="0">
        <dgm:presLayoutVars>
          <dgm:chMax val="5"/>
          <dgm:dir/>
          <dgm:resizeHandles val="exact"/>
        </dgm:presLayoutVars>
      </dgm:prSet>
      <dgm:spPr/>
      <dgm:t>
        <a:bodyPr/>
        <a:lstStyle/>
        <a:p>
          <a:endParaRPr lang="it-IT"/>
        </a:p>
      </dgm:t>
    </dgm:pt>
    <dgm:pt modelId="{6B153916-698E-44D2-BEE1-E3F3C51DA069}" type="pres">
      <dgm:prSet presAssocID="{A44BC1C1-2E11-47D0-95BE-EC2D04CDE160}" presName="dummyMaxCanvas" presStyleCnt="0">
        <dgm:presLayoutVars/>
      </dgm:prSet>
      <dgm:spPr/>
    </dgm:pt>
    <dgm:pt modelId="{05230602-17CF-4D81-A61A-3F6A5C31F7B2}" type="pres">
      <dgm:prSet presAssocID="{A44BC1C1-2E11-47D0-95BE-EC2D04CDE160}" presName="ThreeNodes_1" presStyleLbl="node1" presStyleIdx="0" presStyleCnt="3">
        <dgm:presLayoutVars>
          <dgm:bulletEnabled val="1"/>
        </dgm:presLayoutVars>
      </dgm:prSet>
      <dgm:spPr/>
      <dgm:t>
        <a:bodyPr/>
        <a:lstStyle/>
        <a:p>
          <a:endParaRPr lang="it-IT"/>
        </a:p>
      </dgm:t>
    </dgm:pt>
    <dgm:pt modelId="{F3880E4C-DF00-4F3C-8DED-726B5E624407}" type="pres">
      <dgm:prSet presAssocID="{A44BC1C1-2E11-47D0-95BE-EC2D04CDE160}" presName="ThreeNodes_2" presStyleLbl="node1" presStyleIdx="1" presStyleCnt="3">
        <dgm:presLayoutVars>
          <dgm:bulletEnabled val="1"/>
        </dgm:presLayoutVars>
      </dgm:prSet>
      <dgm:spPr/>
      <dgm:t>
        <a:bodyPr/>
        <a:lstStyle/>
        <a:p>
          <a:endParaRPr lang="it-IT"/>
        </a:p>
      </dgm:t>
    </dgm:pt>
    <dgm:pt modelId="{E4E4FC42-76CC-4B53-A46E-B4B04318BEEB}" type="pres">
      <dgm:prSet presAssocID="{A44BC1C1-2E11-47D0-95BE-EC2D04CDE160}" presName="ThreeNodes_3" presStyleLbl="node1" presStyleIdx="2" presStyleCnt="3">
        <dgm:presLayoutVars>
          <dgm:bulletEnabled val="1"/>
        </dgm:presLayoutVars>
      </dgm:prSet>
      <dgm:spPr/>
      <dgm:t>
        <a:bodyPr/>
        <a:lstStyle/>
        <a:p>
          <a:endParaRPr lang="it-IT"/>
        </a:p>
      </dgm:t>
    </dgm:pt>
    <dgm:pt modelId="{4B7CBDAB-EE20-4D63-85BD-5506730520C0}" type="pres">
      <dgm:prSet presAssocID="{A44BC1C1-2E11-47D0-95BE-EC2D04CDE160}" presName="ThreeConn_1-2" presStyleLbl="fgAccFollowNode1" presStyleIdx="0" presStyleCnt="2">
        <dgm:presLayoutVars>
          <dgm:bulletEnabled val="1"/>
        </dgm:presLayoutVars>
      </dgm:prSet>
      <dgm:spPr/>
      <dgm:t>
        <a:bodyPr/>
        <a:lstStyle/>
        <a:p>
          <a:endParaRPr lang="it-IT"/>
        </a:p>
      </dgm:t>
    </dgm:pt>
    <dgm:pt modelId="{6005B31A-36CE-489A-A774-4FFE42AA163C}" type="pres">
      <dgm:prSet presAssocID="{A44BC1C1-2E11-47D0-95BE-EC2D04CDE160}" presName="ThreeConn_2-3" presStyleLbl="fgAccFollowNode1" presStyleIdx="1" presStyleCnt="2">
        <dgm:presLayoutVars>
          <dgm:bulletEnabled val="1"/>
        </dgm:presLayoutVars>
      </dgm:prSet>
      <dgm:spPr/>
      <dgm:t>
        <a:bodyPr/>
        <a:lstStyle/>
        <a:p>
          <a:endParaRPr lang="it-IT"/>
        </a:p>
      </dgm:t>
    </dgm:pt>
    <dgm:pt modelId="{D0AFFAB8-B9E4-49C6-A678-46DE9C96A98C}" type="pres">
      <dgm:prSet presAssocID="{A44BC1C1-2E11-47D0-95BE-EC2D04CDE160}" presName="ThreeNodes_1_text" presStyleLbl="node1" presStyleIdx="2" presStyleCnt="3">
        <dgm:presLayoutVars>
          <dgm:bulletEnabled val="1"/>
        </dgm:presLayoutVars>
      </dgm:prSet>
      <dgm:spPr/>
      <dgm:t>
        <a:bodyPr/>
        <a:lstStyle/>
        <a:p>
          <a:endParaRPr lang="it-IT"/>
        </a:p>
      </dgm:t>
    </dgm:pt>
    <dgm:pt modelId="{B866D020-F4FE-4FB9-BEAC-92C8212CE70D}" type="pres">
      <dgm:prSet presAssocID="{A44BC1C1-2E11-47D0-95BE-EC2D04CDE160}" presName="ThreeNodes_2_text" presStyleLbl="node1" presStyleIdx="2" presStyleCnt="3">
        <dgm:presLayoutVars>
          <dgm:bulletEnabled val="1"/>
        </dgm:presLayoutVars>
      </dgm:prSet>
      <dgm:spPr/>
      <dgm:t>
        <a:bodyPr/>
        <a:lstStyle/>
        <a:p>
          <a:endParaRPr lang="it-IT"/>
        </a:p>
      </dgm:t>
    </dgm:pt>
    <dgm:pt modelId="{9861CAC0-013D-4CC9-BBC1-5968BF384D6C}" type="pres">
      <dgm:prSet presAssocID="{A44BC1C1-2E11-47D0-95BE-EC2D04CDE160}" presName="ThreeNodes_3_text" presStyleLbl="node1" presStyleIdx="2" presStyleCnt="3">
        <dgm:presLayoutVars>
          <dgm:bulletEnabled val="1"/>
        </dgm:presLayoutVars>
      </dgm:prSet>
      <dgm:spPr/>
      <dgm:t>
        <a:bodyPr/>
        <a:lstStyle/>
        <a:p>
          <a:endParaRPr lang="it-IT"/>
        </a:p>
      </dgm:t>
    </dgm:pt>
  </dgm:ptLst>
  <dgm:cxnLst>
    <dgm:cxn modelId="{CC75EC2F-EF32-4016-B763-7F576175DC3B}" srcId="{A44BC1C1-2E11-47D0-95BE-EC2D04CDE160}" destId="{BDCA4E19-6A90-4129-98A6-83DE43B29525}" srcOrd="2" destOrd="0" parTransId="{8310FBD0-0811-4D12-ABF8-8F397D9B0FF1}" sibTransId="{2F7DB2E1-4F71-40AA-A82C-02E7C5047DFC}"/>
    <dgm:cxn modelId="{EADD8ECA-66BD-456B-AD86-21F0B396EFD5}" type="presOf" srcId="{BDCA4E19-6A90-4129-98A6-83DE43B29525}" destId="{9861CAC0-013D-4CC9-BBC1-5968BF384D6C}" srcOrd="1" destOrd="0" presId="urn:microsoft.com/office/officeart/2005/8/layout/vProcess5"/>
    <dgm:cxn modelId="{DC41B369-91D0-4382-8CB3-EAC5976F7618}" type="presOf" srcId="{AF5A1A63-579C-41B8-9233-6CB72FE3AE29}" destId="{4B7CBDAB-EE20-4D63-85BD-5506730520C0}" srcOrd="0" destOrd="0" presId="urn:microsoft.com/office/officeart/2005/8/layout/vProcess5"/>
    <dgm:cxn modelId="{B9AFB221-3AE6-4B64-AA61-E228AD4220A4}" type="presOf" srcId="{4A0ABC5F-6045-49D5-BA78-414772DFAE77}" destId="{B866D020-F4FE-4FB9-BEAC-92C8212CE70D}" srcOrd="1" destOrd="0" presId="urn:microsoft.com/office/officeart/2005/8/layout/vProcess5"/>
    <dgm:cxn modelId="{90AE8991-4DA9-4106-ACD2-59D6CF49AE5D}" type="presOf" srcId="{BDCA4E19-6A90-4129-98A6-83DE43B29525}" destId="{E4E4FC42-76CC-4B53-A46E-B4B04318BEEB}" srcOrd="0" destOrd="0" presId="urn:microsoft.com/office/officeart/2005/8/layout/vProcess5"/>
    <dgm:cxn modelId="{683C0210-CEC4-4498-BADE-86BFD39E7DF4}" type="presOf" srcId="{AE9AADE3-F349-4FD6-A473-347B76E3A52A}" destId="{6005B31A-36CE-489A-A774-4FFE42AA163C}" srcOrd="0" destOrd="0" presId="urn:microsoft.com/office/officeart/2005/8/layout/vProcess5"/>
    <dgm:cxn modelId="{E53279B2-A1D6-419A-AABE-4B4C002E107E}" type="presOf" srcId="{4A0ABC5F-6045-49D5-BA78-414772DFAE77}" destId="{F3880E4C-DF00-4F3C-8DED-726B5E624407}" srcOrd="0" destOrd="0" presId="urn:microsoft.com/office/officeart/2005/8/layout/vProcess5"/>
    <dgm:cxn modelId="{78936602-5044-4233-882E-2AC3DA9471B7}" srcId="{A44BC1C1-2E11-47D0-95BE-EC2D04CDE160}" destId="{4A0ABC5F-6045-49D5-BA78-414772DFAE77}" srcOrd="1" destOrd="0" parTransId="{124FFC1C-E5F7-44B2-BAF5-6DE89E610ED4}" sibTransId="{AE9AADE3-F349-4FD6-A473-347B76E3A52A}"/>
    <dgm:cxn modelId="{8159390A-E830-4E74-AF24-52E36D7216F9}" type="presOf" srcId="{FFB47C72-CB51-4500-9225-E0267F8F0A8A}" destId="{05230602-17CF-4D81-A61A-3F6A5C31F7B2}" srcOrd="0" destOrd="0" presId="urn:microsoft.com/office/officeart/2005/8/layout/vProcess5"/>
    <dgm:cxn modelId="{D118D86E-45D8-4FF5-817C-28F58FC0578A}" srcId="{A44BC1C1-2E11-47D0-95BE-EC2D04CDE160}" destId="{FFB47C72-CB51-4500-9225-E0267F8F0A8A}" srcOrd="0" destOrd="0" parTransId="{579C2D4F-318A-4C5F-887F-FED6CF922C6B}" sibTransId="{AF5A1A63-579C-41B8-9233-6CB72FE3AE29}"/>
    <dgm:cxn modelId="{FD8C4180-98ED-4A8A-B639-9DB8320154CA}" type="presOf" srcId="{FFB47C72-CB51-4500-9225-E0267F8F0A8A}" destId="{D0AFFAB8-B9E4-49C6-A678-46DE9C96A98C}" srcOrd="1" destOrd="0" presId="urn:microsoft.com/office/officeart/2005/8/layout/vProcess5"/>
    <dgm:cxn modelId="{D5FE786D-E80A-4B66-A74A-89004F0B06EE}" type="presOf" srcId="{A44BC1C1-2E11-47D0-95BE-EC2D04CDE160}" destId="{322959F9-B3E8-40F3-85D4-6C2E5680ED11}" srcOrd="0" destOrd="0" presId="urn:microsoft.com/office/officeart/2005/8/layout/vProcess5"/>
    <dgm:cxn modelId="{F97666FF-EB5E-4376-A048-1EAF84817027}" type="presParOf" srcId="{322959F9-B3E8-40F3-85D4-6C2E5680ED11}" destId="{6B153916-698E-44D2-BEE1-E3F3C51DA069}" srcOrd="0" destOrd="0" presId="urn:microsoft.com/office/officeart/2005/8/layout/vProcess5"/>
    <dgm:cxn modelId="{849A8FC2-ABD1-4FAB-A69E-DD7618883797}" type="presParOf" srcId="{322959F9-B3E8-40F3-85D4-6C2E5680ED11}" destId="{05230602-17CF-4D81-A61A-3F6A5C31F7B2}" srcOrd="1" destOrd="0" presId="urn:microsoft.com/office/officeart/2005/8/layout/vProcess5"/>
    <dgm:cxn modelId="{9CED4D4B-ADAC-4CE5-8692-E5668EE5C1A3}" type="presParOf" srcId="{322959F9-B3E8-40F3-85D4-6C2E5680ED11}" destId="{F3880E4C-DF00-4F3C-8DED-726B5E624407}" srcOrd="2" destOrd="0" presId="urn:microsoft.com/office/officeart/2005/8/layout/vProcess5"/>
    <dgm:cxn modelId="{38E29062-1E7F-407C-805E-8252F4EA3419}" type="presParOf" srcId="{322959F9-B3E8-40F3-85D4-6C2E5680ED11}" destId="{E4E4FC42-76CC-4B53-A46E-B4B04318BEEB}" srcOrd="3" destOrd="0" presId="urn:microsoft.com/office/officeart/2005/8/layout/vProcess5"/>
    <dgm:cxn modelId="{3DA51FCE-09E0-4FEC-8EA3-DF36CEAFA768}" type="presParOf" srcId="{322959F9-B3E8-40F3-85D4-6C2E5680ED11}" destId="{4B7CBDAB-EE20-4D63-85BD-5506730520C0}" srcOrd="4" destOrd="0" presId="urn:microsoft.com/office/officeart/2005/8/layout/vProcess5"/>
    <dgm:cxn modelId="{B170C6A4-1FC9-417C-9CC1-1E264A29CC22}" type="presParOf" srcId="{322959F9-B3E8-40F3-85D4-6C2E5680ED11}" destId="{6005B31A-36CE-489A-A774-4FFE42AA163C}" srcOrd="5" destOrd="0" presId="urn:microsoft.com/office/officeart/2005/8/layout/vProcess5"/>
    <dgm:cxn modelId="{AEBB76F1-20C0-4BBE-AA40-D0468BAEE5A8}" type="presParOf" srcId="{322959F9-B3E8-40F3-85D4-6C2E5680ED11}" destId="{D0AFFAB8-B9E4-49C6-A678-46DE9C96A98C}" srcOrd="6" destOrd="0" presId="urn:microsoft.com/office/officeart/2005/8/layout/vProcess5"/>
    <dgm:cxn modelId="{410587C7-03A1-435F-88E6-AA91A873C94C}" type="presParOf" srcId="{322959F9-B3E8-40F3-85D4-6C2E5680ED11}" destId="{B866D020-F4FE-4FB9-BEAC-92C8212CE70D}" srcOrd="7" destOrd="0" presId="urn:microsoft.com/office/officeart/2005/8/layout/vProcess5"/>
    <dgm:cxn modelId="{AAD6FEB5-B061-4BD5-B759-8C100841E0DE}" type="presParOf" srcId="{322959F9-B3E8-40F3-85D4-6C2E5680ED11}" destId="{9861CAC0-013D-4CC9-BBC1-5968BF384D6C}"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C4649-542D-4D4B-B9E0-691438CCAD5F}">
      <dsp:nvSpPr>
        <dsp:cNvPr id="0" name=""/>
        <dsp:cNvSpPr/>
      </dsp:nvSpPr>
      <dsp:spPr>
        <a:xfrm>
          <a:off x="3681984" y="2763519"/>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it-IT" sz="2800" kern="1200" smtClean="0"/>
            <a:t>EDI</a:t>
          </a:r>
          <a:endParaRPr lang="it-IT" sz="2800" kern="1200"/>
        </a:p>
      </dsp:txBody>
      <dsp:txXfrm>
        <a:off x="4312835" y="3117207"/>
        <a:ext cx="1348197" cy="918226"/>
      </dsp:txXfrm>
    </dsp:sp>
    <dsp:sp modelId="{A1C6359F-F96A-426F-B6A2-F3D4D4CF7ED6}">
      <dsp:nvSpPr>
        <dsp:cNvPr id="0" name=""/>
        <dsp:cNvSpPr/>
      </dsp:nvSpPr>
      <dsp:spPr>
        <a:xfrm>
          <a:off x="406400" y="2763519"/>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it-IT" sz="2800" kern="1200" smtClean="0"/>
            <a:t>SGR</a:t>
          </a:r>
        </a:p>
      </dsp:txBody>
      <dsp:txXfrm>
        <a:off x="434967" y="3117207"/>
        <a:ext cx="1348197" cy="918226"/>
      </dsp:txXfrm>
    </dsp:sp>
    <dsp:sp modelId="{4F53E6D4-6FDD-4496-9DC7-375687102948}">
      <dsp:nvSpPr>
        <dsp:cNvPr id="0" name=""/>
        <dsp:cNvSpPr/>
      </dsp:nvSpPr>
      <dsp:spPr>
        <a:xfrm>
          <a:off x="3681984" y="0"/>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it-IT" sz="2800" kern="1200" dirty="0" smtClean="0"/>
            <a:t>RNC</a:t>
          </a:r>
        </a:p>
      </dsp:txBody>
      <dsp:txXfrm>
        <a:off x="4312835" y="28567"/>
        <a:ext cx="1348197" cy="918226"/>
      </dsp:txXfrm>
    </dsp:sp>
    <dsp:sp modelId="{F2170201-DCE3-4512-9CC9-A8522BEA085B}">
      <dsp:nvSpPr>
        <dsp:cNvPr id="0" name=""/>
        <dsp:cNvSpPr/>
      </dsp:nvSpPr>
      <dsp:spPr>
        <a:xfrm>
          <a:off x="406400" y="0"/>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285750" lvl="1" indent="-285750" algn="l" defTabSz="1244600">
            <a:lnSpc>
              <a:spcPct val="90000"/>
            </a:lnSpc>
            <a:spcBef>
              <a:spcPct val="0"/>
            </a:spcBef>
            <a:spcAft>
              <a:spcPct val="15000"/>
            </a:spcAft>
            <a:buChar char="••"/>
          </a:pPr>
          <a:r>
            <a:rPr lang="it-IT" sz="2800" kern="1200" dirty="0" smtClean="0"/>
            <a:t>ANSC</a:t>
          </a:r>
          <a:endParaRPr lang="it-IT" sz="2800" kern="1200" dirty="0"/>
        </a:p>
      </dsp:txBody>
      <dsp:txXfrm>
        <a:off x="434967" y="28567"/>
        <a:ext cx="1348197" cy="918226"/>
      </dsp:txXfrm>
    </dsp:sp>
    <dsp:sp modelId="{3146602C-F291-488E-9E75-6058FBC49CAD}">
      <dsp:nvSpPr>
        <dsp:cNvPr id="0" name=""/>
        <dsp:cNvSpPr/>
      </dsp:nvSpPr>
      <dsp:spPr>
        <a:xfrm>
          <a:off x="1247648" y="231647"/>
          <a:ext cx="1759712" cy="1759712"/>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it-IT" sz="4400" b="0" kern="1200"/>
        </a:p>
      </dsp:txBody>
      <dsp:txXfrm>
        <a:off x="1763056" y="747055"/>
        <a:ext cx="1244304" cy="1244304"/>
      </dsp:txXfrm>
    </dsp:sp>
    <dsp:sp modelId="{5C58B086-EB6A-41CF-AA36-388DB60D4B60}">
      <dsp:nvSpPr>
        <dsp:cNvPr id="0" name=""/>
        <dsp:cNvSpPr/>
      </dsp:nvSpPr>
      <dsp:spPr>
        <a:xfrm rot="5400000">
          <a:off x="3088640" y="231647"/>
          <a:ext cx="1759712" cy="1759712"/>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endParaRPr lang="it-IT" sz="4400" kern="1200"/>
        </a:p>
      </dsp:txBody>
      <dsp:txXfrm rot="-5400000">
        <a:off x="3088640" y="747055"/>
        <a:ext cx="1244304" cy="1244304"/>
      </dsp:txXfrm>
    </dsp:sp>
    <dsp:sp modelId="{54B3DC3F-D9AA-47EB-AD51-57ECE2E1D6AC}">
      <dsp:nvSpPr>
        <dsp:cNvPr id="0" name=""/>
        <dsp:cNvSpPr/>
      </dsp:nvSpPr>
      <dsp:spPr>
        <a:xfrm rot="10800000">
          <a:off x="3088640" y="2072640"/>
          <a:ext cx="1759712" cy="1759712"/>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it-IT" sz="4400" kern="1200" smtClean="0"/>
            <a:t> </a:t>
          </a:r>
          <a:endParaRPr lang="it-IT" sz="4400" kern="1200"/>
        </a:p>
      </dsp:txBody>
      <dsp:txXfrm rot="10800000">
        <a:off x="3088640" y="2072640"/>
        <a:ext cx="1244304" cy="1244304"/>
      </dsp:txXfrm>
    </dsp:sp>
    <dsp:sp modelId="{12732BB4-7CB1-40C6-BB82-833C098C4B81}">
      <dsp:nvSpPr>
        <dsp:cNvPr id="0" name=""/>
        <dsp:cNvSpPr/>
      </dsp:nvSpPr>
      <dsp:spPr>
        <a:xfrm rot="16200000">
          <a:off x="1247648" y="2072640"/>
          <a:ext cx="1759712" cy="1759712"/>
        </a:xfrm>
        <a:prstGeom prst="pieWedg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it-IT" sz="4400" kern="1200" smtClean="0"/>
            <a:t> </a:t>
          </a:r>
          <a:endParaRPr lang="it-IT" sz="4400" kern="1200"/>
        </a:p>
      </dsp:txBody>
      <dsp:txXfrm rot="5400000">
        <a:off x="1763056" y="2072640"/>
        <a:ext cx="1244304" cy="1244304"/>
      </dsp:txXfrm>
    </dsp:sp>
    <dsp:sp modelId="{0AA5EEA9-E542-4B1E-B197-8EB893852DBF}">
      <dsp:nvSpPr>
        <dsp:cNvPr id="0" name=""/>
        <dsp:cNvSpPr/>
      </dsp:nvSpPr>
      <dsp:spPr>
        <a:xfrm>
          <a:off x="2744216" y="1666240"/>
          <a:ext cx="607568" cy="528320"/>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8A799232-D2B5-4A6E-B788-8AC9F92D1A72}">
      <dsp:nvSpPr>
        <dsp:cNvPr id="0" name=""/>
        <dsp:cNvSpPr/>
      </dsp:nvSpPr>
      <dsp:spPr>
        <a:xfrm rot="10800000">
          <a:off x="2744216" y="1869440"/>
          <a:ext cx="607568" cy="528320"/>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30602-17CF-4D81-A61A-3F6A5C31F7B2}">
      <dsp:nvSpPr>
        <dsp:cNvPr id="0" name=""/>
        <dsp:cNvSpPr/>
      </dsp:nvSpPr>
      <dsp:spPr>
        <a:xfrm>
          <a:off x="0" y="0"/>
          <a:ext cx="5181600" cy="12192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it-IT" sz="5300" kern="1200" smtClean="0"/>
            <a:t> </a:t>
          </a:r>
          <a:endParaRPr lang="it-IT" sz="5300" kern="1200"/>
        </a:p>
      </dsp:txBody>
      <dsp:txXfrm>
        <a:off x="35709" y="35709"/>
        <a:ext cx="3865988" cy="1147782"/>
      </dsp:txXfrm>
    </dsp:sp>
    <dsp:sp modelId="{F3880E4C-DF00-4F3C-8DED-726B5E624407}">
      <dsp:nvSpPr>
        <dsp:cNvPr id="0" name=""/>
        <dsp:cNvSpPr/>
      </dsp:nvSpPr>
      <dsp:spPr>
        <a:xfrm>
          <a:off x="457199" y="1422399"/>
          <a:ext cx="5181600" cy="12192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it-IT" sz="5300" kern="1200" smtClean="0"/>
            <a:t> </a:t>
          </a:r>
          <a:endParaRPr lang="it-IT" sz="5300" kern="1200"/>
        </a:p>
      </dsp:txBody>
      <dsp:txXfrm>
        <a:off x="492908" y="1458108"/>
        <a:ext cx="3860502" cy="1147782"/>
      </dsp:txXfrm>
    </dsp:sp>
    <dsp:sp modelId="{E4E4FC42-76CC-4B53-A46E-B4B04318BEEB}">
      <dsp:nvSpPr>
        <dsp:cNvPr id="0" name=""/>
        <dsp:cNvSpPr/>
      </dsp:nvSpPr>
      <dsp:spPr>
        <a:xfrm>
          <a:off x="914399" y="2844799"/>
          <a:ext cx="5181600" cy="12192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it-IT" sz="5300" kern="1200" smtClean="0"/>
            <a:t> </a:t>
          </a:r>
          <a:endParaRPr lang="it-IT" sz="5300" kern="1200"/>
        </a:p>
      </dsp:txBody>
      <dsp:txXfrm>
        <a:off x="950108" y="2880508"/>
        <a:ext cx="3860502" cy="1147782"/>
      </dsp:txXfrm>
    </dsp:sp>
    <dsp:sp modelId="{4B7CBDAB-EE20-4D63-85BD-5506730520C0}">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4567428" y="924560"/>
        <a:ext cx="435864" cy="596341"/>
      </dsp:txXfrm>
    </dsp:sp>
    <dsp:sp modelId="{6005B31A-36CE-489A-A774-4FFE42AA163C}">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25581-2CBB-4F59-A989-3608F205E321}" type="datetimeFigureOut">
              <a:rPr lang="it-IT" smtClean="0"/>
              <a:pPr/>
              <a:t>20/11/14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514D1-00B0-4A06-AA1E-4AB8C16D2F3A}" type="slidenum">
              <a:rPr lang="it-IT" smtClean="0"/>
              <a:pPr/>
              <a:t>‹n.›</a:t>
            </a:fld>
            <a:endParaRPr lang="it-IT"/>
          </a:p>
        </p:txBody>
      </p:sp>
    </p:spTree>
    <p:extLst>
      <p:ext uri="{BB962C8B-B14F-4D97-AF65-F5344CB8AC3E}">
        <p14:creationId xmlns:p14="http://schemas.microsoft.com/office/powerpoint/2010/main" val="440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71600" y="116632"/>
            <a:ext cx="7772400" cy="432048"/>
          </a:xfrm>
        </p:spPr>
        <p:txBody>
          <a:bodyPr>
            <a:normAutofit/>
          </a:bodyPr>
          <a:lstStyle>
            <a:lvl1pPr algn="r">
              <a:defRPr sz="2000">
                <a:latin typeface="Times New Roman" pitchFamily="18" charset="0"/>
                <a:cs typeface="Times New Roman" pitchFamily="18" charset="0"/>
              </a:defRPr>
            </a:lvl1pPr>
          </a:lstStyle>
          <a:p>
            <a:r>
              <a:rPr lang="it-IT" dirty="0" smtClean="0"/>
              <a:t>Fare clic per modificare lo stile del titolo</a:t>
            </a:r>
            <a:endParaRPr lang="it-IT" dirty="0"/>
          </a:p>
        </p:txBody>
      </p:sp>
      <p:sp>
        <p:nvSpPr>
          <p:cNvPr id="4" name="Segnaposto data 3"/>
          <p:cNvSpPr>
            <a:spLocks noGrp="1"/>
          </p:cNvSpPr>
          <p:nvPr>
            <p:ph type="dt" sz="half" idx="10"/>
          </p:nvPr>
        </p:nvSpPr>
        <p:spPr/>
        <p:txBody>
          <a:bodyPr/>
          <a:lstStyle/>
          <a:p>
            <a:fld id="{A1E19A58-BCD7-4A39-BACA-99F6C5060BE3}" type="datetimeFigureOut">
              <a:rPr lang="it-IT" smtClean="0"/>
              <a:pPr/>
              <a:t>20/11/14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BF5B2-028F-4E29-A8FB-D914875C6F2F}" type="slidenum">
              <a:rPr lang="it-IT" smtClean="0"/>
              <a:pPr/>
              <a:t>‹n.›</a:t>
            </a:fld>
            <a:endParaRPr lang="it-IT"/>
          </a:p>
        </p:txBody>
      </p:sp>
      <p:sp>
        <p:nvSpPr>
          <p:cNvPr id="10" name="Segnaposto contenuto 2"/>
          <p:cNvSpPr>
            <a:spLocks noGrp="1"/>
          </p:cNvSpPr>
          <p:nvPr>
            <p:ph idx="1"/>
          </p:nvPr>
        </p:nvSpPr>
        <p:spPr>
          <a:xfrm>
            <a:off x="457200" y="991269"/>
            <a:ext cx="8229600" cy="4525963"/>
          </a:xfrm>
          <a:prstGeom prst="rect">
            <a:avLst/>
          </a:prstGeom>
        </p:spPr>
        <p:txBody>
          <a:bodyPr/>
          <a:lstStyle>
            <a:lvl1pPr>
              <a:defRPr sz="2400"/>
            </a:lvl1pPr>
            <a:lvl2pPr>
              <a:defRPr sz="2000"/>
            </a:lvl2pPr>
            <a:lvl3pPr>
              <a:defRPr sz="1800"/>
            </a:lvl3pPr>
            <a:lvl4pPr>
              <a:defRPr sz="1600"/>
            </a:lvl4pPr>
            <a:lvl5pPr>
              <a:defRPr sz="16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cxnSp>
        <p:nvCxnSpPr>
          <p:cNvPr id="11" name="Connettore 1 10"/>
          <p:cNvCxnSpPr/>
          <p:nvPr userDrawn="1"/>
        </p:nvCxnSpPr>
        <p:spPr>
          <a:xfrm>
            <a:off x="395536" y="620688"/>
            <a:ext cx="828092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Line 9"/>
          <p:cNvSpPr>
            <a:spLocks noChangeShapeType="1"/>
          </p:cNvSpPr>
          <p:nvPr userDrawn="1"/>
        </p:nvSpPr>
        <p:spPr bwMode="auto">
          <a:xfrm>
            <a:off x="71920" y="6381204"/>
            <a:ext cx="3780000" cy="0"/>
          </a:xfrm>
          <a:prstGeom prst="line">
            <a:avLst/>
          </a:prstGeom>
          <a:noFill/>
          <a:ln w="25400">
            <a:solidFill>
              <a:srgbClr val="E3600F"/>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14"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84600" y="6165304"/>
            <a:ext cx="1560513" cy="576263"/>
          </a:xfrm>
          <a:prstGeom prst="rect">
            <a:avLst/>
          </a:prstGeom>
          <a:solidFill>
            <a:srgbClr val="CDD1D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Line 11"/>
          <p:cNvSpPr>
            <a:spLocks noChangeShapeType="1"/>
          </p:cNvSpPr>
          <p:nvPr userDrawn="1"/>
        </p:nvSpPr>
        <p:spPr bwMode="auto">
          <a:xfrm>
            <a:off x="5267325" y="6670129"/>
            <a:ext cx="3780000" cy="0"/>
          </a:xfrm>
          <a:prstGeom prst="line">
            <a:avLst/>
          </a:prstGeom>
          <a:noFill/>
          <a:ln w="25400">
            <a:solidFill>
              <a:srgbClr val="073C6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2" name="CasellaDiTesto 2"/>
          <p:cNvSpPr txBox="1">
            <a:spLocks noChangeArrowheads="1"/>
          </p:cNvSpPr>
          <p:nvPr userDrawn="1"/>
        </p:nvSpPr>
        <p:spPr bwMode="auto">
          <a:xfrm>
            <a:off x="107504" y="6481018"/>
            <a:ext cx="1073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eaLnBrk="0" hangingPunct="0">
              <a:defRPr sz="2400">
                <a:solidFill>
                  <a:schemeClr val="tx1"/>
                </a:solidFill>
                <a:latin typeface="Arial" charset="0"/>
                <a:ea typeface="ＭＳ Ｐゴシック" pitchFamily="1" charset="-128"/>
              </a:defRPr>
            </a:lvl1pPr>
            <a:lvl2pPr marL="33254950" indent="-32854900" eaLnBrk="0" hangingPunct="0">
              <a:defRPr sz="2400">
                <a:solidFill>
                  <a:schemeClr val="tx1"/>
                </a:solidFill>
                <a:latin typeface="Arial" charset="0"/>
                <a:ea typeface="ＭＳ Ｐゴシック" pitchFamily="1" charset="-128"/>
              </a:defRPr>
            </a:lvl2pPr>
            <a:lvl3pPr marL="45326300" indent="-44524613"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l" eaLnBrk="1" hangingPunct="1"/>
            <a:r>
              <a:rPr lang="it-IT" altLang="it-IT" sz="1100" dirty="0" err="1">
                <a:latin typeface="Arial Narrow" pitchFamily="34" charset="0"/>
              </a:rPr>
              <a:t>Pag</a:t>
            </a:r>
            <a:r>
              <a:rPr lang="it-IT" altLang="it-IT" sz="1100" dirty="0">
                <a:latin typeface="Arial Narrow" pitchFamily="34" charset="0"/>
              </a:rPr>
              <a:t> </a:t>
            </a:r>
            <a:fld id="{1555AB16-9B9F-4BDA-B237-4780032D5A1C}" type="slidenum">
              <a:rPr lang="it-IT" altLang="it-IT" sz="1100">
                <a:latin typeface="Arial Narrow" pitchFamily="34" charset="0"/>
              </a:rPr>
              <a:pPr algn="l" eaLnBrk="1" hangingPunct="1"/>
              <a:t>‹n.›</a:t>
            </a:fld>
            <a:endParaRPr lang="it-IT" altLang="it-IT" sz="1100" dirty="0">
              <a:latin typeface="Arial Narrow" pitchFamily="34" charset="0"/>
            </a:endParaRPr>
          </a:p>
        </p:txBody>
      </p:sp>
    </p:spTree>
    <p:extLst>
      <p:ext uri="{BB962C8B-B14F-4D97-AF65-F5344CB8AC3E}">
        <p14:creationId xmlns:p14="http://schemas.microsoft.com/office/powerpoint/2010/main" val="208308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E19A58-BCD7-4A39-BACA-99F6C5060BE3}" type="datetimeFigureOut">
              <a:rPr lang="it-IT" smtClean="0"/>
              <a:pPr/>
              <a:t>20/11/14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323192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1E19A58-BCD7-4A39-BACA-99F6C5060BE3}" type="datetimeFigureOut">
              <a:rPr lang="it-IT" smtClean="0"/>
              <a:pPr/>
              <a:t>20/11/14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401602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A1E19A58-BCD7-4A39-BACA-99F6C5060BE3}" type="datetimeFigureOut">
              <a:rPr lang="it-IT" smtClean="0"/>
              <a:pPr/>
              <a:t>20/11/14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263596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1E19A58-BCD7-4A39-BACA-99F6C5060BE3}" type="datetimeFigureOut">
              <a:rPr lang="it-IT" smtClean="0"/>
              <a:pPr/>
              <a:t>20/11/14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41556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1E19A58-BCD7-4A39-BACA-99F6C5060BE3}" type="datetimeFigureOut">
              <a:rPr lang="it-IT" smtClean="0"/>
              <a:pPr/>
              <a:t>20/11/14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4411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1E19A58-BCD7-4A39-BACA-99F6C5060BE3}" type="datetimeFigureOut">
              <a:rPr lang="it-IT" smtClean="0"/>
              <a:pPr/>
              <a:t>20/11/14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4233547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1E19A58-BCD7-4A39-BACA-99F6C5060BE3}" type="datetimeFigureOut">
              <a:rPr lang="it-IT" smtClean="0"/>
              <a:pPr/>
              <a:t>20/11/14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363208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1E19A58-BCD7-4A39-BACA-99F6C5060BE3}" type="datetimeFigureOut">
              <a:rPr lang="it-IT" smtClean="0"/>
              <a:pPr/>
              <a:t>20/11/14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202319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E19A58-BCD7-4A39-BACA-99F6C5060BE3}" type="datetimeFigureOut">
              <a:rPr lang="it-IT" smtClean="0"/>
              <a:pPr/>
              <a:t>20/11/14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211711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E19A58-BCD7-4A39-BACA-99F6C5060BE3}" type="datetimeFigureOut">
              <a:rPr lang="it-IT" smtClean="0"/>
              <a:pPr/>
              <a:t>20/11/14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8CBF5B2-028F-4E29-A8FB-D914875C6F2F}" type="slidenum">
              <a:rPr lang="it-IT" smtClean="0"/>
              <a:pPr/>
              <a:t>‹n.›</a:t>
            </a:fld>
            <a:endParaRPr lang="it-IT"/>
          </a:p>
        </p:txBody>
      </p:sp>
    </p:spTree>
    <p:extLst>
      <p:ext uri="{BB962C8B-B14F-4D97-AF65-F5344CB8AC3E}">
        <p14:creationId xmlns:p14="http://schemas.microsoft.com/office/powerpoint/2010/main" val="24301264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204864"/>
            <a:ext cx="8229600" cy="1143000"/>
          </a:xfrm>
          <a:prstGeom prst="rect">
            <a:avLst/>
          </a:prstGeom>
        </p:spPr>
        <p:txBody>
          <a:bodyPr vert="horz" lIns="91440" tIns="45720" rIns="91440" bIns="45720" rtlCol="0" anchor="ctr">
            <a:noAutofit/>
          </a:bodyPr>
          <a:lstStyle/>
          <a:p>
            <a:r>
              <a:rPr lang="it-IT" dirty="0" smtClean="0"/>
              <a:t>Fare clic per modificare lo stile del titolo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19A58-BCD7-4A39-BACA-99F6C5060BE3}" type="datetimeFigureOut">
              <a:rPr lang="it-IT" smtClean="0"/>
              <a:pPr/>
              <a:t>20/11/14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F5B2-028F-4E29-A8FB-D914875C6F2F}" type="slidenum">
              <a:rPr lang="it-IT" smtClean="0"/>
              <a:pPr/>
              <a:t>‹n.›</a:t>
            </a:fld>
            <a:endParaRPr lang="it-IT"/>
          </a:p>
        </p:txBody>
      </p:sp>
    </p:spTree>
    <p:extLst>
      <p:ext uri="{BB962C8B-B14F-4D97-AF65-F5344CB8AC3E}">
        <p14:creationId xmlns:p14="http://schemas.microsoft.com/office/powerpoint/2010/main" val="98723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9.emf"/><Relationship Id="rId6" Type="http://schemas.openxmlformats.org/officeDocument/2006/relationships/image" Target="../media/image11.emf"/><Relationship Id="rId7" Type="http://schemas.openxmlformats.org/officeDocument/2006/relationships/image" Target="../media/image13.emf"/><Relationship Id="rId8" Type="http://schemas.openxmlformats.org/officeDocument/2006/relationships/image" Target="../media/image14.gif"/><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3.png"/><Relationship Id="rId6" Type="http://schemas.openxmlformats.org/officeDocument/2006/relationships/image" Target="../media/image18.jpeg"/><Relationship Id="rId7" Type="http://schemas.openxmlformats.org/officeDocument/2006/relationships/image" Target="../media/image19.emf"/><Relationship Id="rId8" Type="http://schemas.openxmlformats.org/officeDocument/2006/relationships/image" Target="../media/image20.jpeg"/><Relationship Id="rId9" Type="http://schemas.openxmlformats.org/officeDocument/2006/relationships/image" Target="../media/image14.gif"/><Relationship Id="rId10"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png"/><Relationship Id="rId9" Type="http://schemas.openxmlformats.org/officeDocument/2006/relationships/image" Target="../media/image27.emf"/><Relationship Id="rId10" Type="http://schemas.openxmlformats.org/officeDocument/2006/relationships/image" Target="../media/image19.emf"/><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3.x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image" Target="../media/image30.png"/><Relationship Id="rId13"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28.jpeg"/><Relationship Id="rId3" Type="http://schemas.openxmlformats.org/officeDocument/2006/relationships/image" Target="../media/image18.jpeg"/><Relationship Id="rId4" Type="http://schemas.openxmlformats.org/officeDocument/2006/relationships/image" Target="../media/image22.jpeg"/><Relationship Id="rId5" Type="http://schemas.openxmlformats.org/officeDocument/2006/relationships/image" Target="../media/image29.jpeg"/><Relationship Id="rId6" Type="http://schemas.openxmlformats.org/officeDocument/2006/relationships/image" Target="../media/image27.emf"/><Relationship Id="rId7" Type="http://schemas.openxmlformats.org/officeDocument/2006/relationships/image" Target="../media/image19.emf"/><Relationship Id="rId8" Type="http://schemas.openxmlformats.org/officeDocument/2006/relationships/image" Target="../media/image9.emf"/><Relationship Id="rId9" Type="http://schemas.openxmlformats.org/officeDocument/2006/relationships/image" Target="../media/image11.emf"/><Relationship Id="rId10"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18.jpeg"/><Relationship Id="rId6" Type="http://schemas.openxmlformats.org/officeDocument/2006/relationships/image" Target="../media/image27.emf"/><Relationship Id="rId7" Type="http://schemas.openxmlformats.org/officeDocument/2006/relationships/image" Target="../media/image19.emf"/><Relationship Id="rId8" Type="http://schemas.openxmlformats.org/officeDocument/2006/relationships/image" Target="../media/image34.png"/><Relationship Id="rId9"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19.emf"/><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7.jpeg"/><Relationship Id="rId6" Type="http://schemas.openxmlformats.org/officeDocument/2006/relationships/image" Target="../media/image13.emf"/><Relationship Id="rId7" Type="http://schemas.openxmlformats.org/officeDocument/2006/relationships/image" Target="../media/image18.jpeg"/><Relationship Id="rId8" Type="http://schemas.openxmlformats.org/officeDocument/2006/relationships/image" Target="../media/image19.emf"/><Relationship Id="rId9"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0.emf"/><Relationship Id="rId5" Type="http://schemas.openxmlformats.org/officeDocument/2006/relationships/image" Target="../media/image34.png"/><Relationship Id="rId6" Type="http://schemas.openxmlformats.org/officeDocument/2006/relationships/image" Target="../media/image38.png"/><Relationship Id="rId7" Type="http://schemas.openxmlformats.org/officeDocument/2006/relationships/image" Target="../media/image18.jpeg"/><Relationship Id="rId8"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7.emf"/><Relationship Id="rId5" Type="http://schemas.openxmlformats.org/officeDocument/2006/relationships/image" Target="../media/image19.emf"/><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19.emf"/><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png"/><Relationship Id="rId10" Type="http://schemas.openxmlformats.org/officeDocument/2006/relationships/image" Target="../media/image21.jpeg"/><Relationship Id="rId11"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18.jpe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jpe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13.emf"/><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3.png"/><Relationship Id="rId1" Type="http://schemas.openxmlformats.org/officeDocument/2006/relationships/slideLayout" Target="../slideLayouts/slideLayout1.xml"/><Relationship Id="rId2"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46.png"/><Relationship Id="rId5" Type="http://schemas.openxmlformats.org/officeDocument/2006/relationships/image" Target="../media/image44.jpeg"/><Relationship Id="rId6" Type="http://schemas.openxmlformats.org/officeDocument/2006/relationships/image" Target="../media/image18.jpe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5.png"/><Relationship Id="rId10" Type="http://schemas.openxmlformats.org/officeDocument/2006/relationships/image" Target="../media/image19.emf"/><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amp;url=http://mestieri.acolore.com/informatica/internet.html&amp;ei=RGdlVJnwDIzfaqmOgagC&amp;bvm=bv.79400599,d.d2s&amp;psig=AFQjCNH2odtQThjKAO_5C12pC2F81r9MEQ&amp;ust=1416018116514903" TargetMode="External"/><Relationship Id="rId4" Type="http://schemas.openxmlformats.org/officeDocument/2006/relationships/image" Target="../media/image4.png"/><Relationship Id="rId5" Type="http://schemas.openxmlformats.org/officeDocument/2006/relationships/hyperlink" Target="http://www.google.it/url?sa=i&amp;rct=j&amp;q=&amp;esrc=s&amp;source=images&amp;cd=&amp;cad=rja&amp;uact=8&amp;ved=0CAQQjRw&amp;url=http://scienzamarcia.blogspot.com/2011/10/che-strano-mondo-le-scie-chimiche-il.html&amp;ei=RGdlVJnwDIzfaqmOgagC&amp;bvm=bv.79400599,d.d2s&amp;psig=AFQjCNFuBarCH-16ccplHsJNjH84o8rIiQ&amp;ust=1416018116236474" TargetMode="External"/><Relationship Id="rId6" Type="http://schemas.openxmlformats.org/officeDocument/2006/relationships/image" Target="../media/image5.jpeg"/><Relationship Id="rId7" Type="http://schemas.openxmlformats.org/officeDocument/2006/relationships/image" Target="../media/image6.emf"/><Relationship Id="rId8" Type="http://schemas.openxmlformats.org/officeDocument/2006/relationships/image" Target="../media/image7.emf"/><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gif"/><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72008" y="44624"/>
            <a:ext cx="9036496" cy="6696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720" y="404664"/>
            <a:ext cx="3048000" cy="719328"/>
          </a:xfrm>
          <a:prstGeom prst="rect">
            <a:avLst/>
          </a:prstGeom>
        </p:spPr>
      </p:pic>
      <p:sp>
        <p:nvSpPr>
          <p:cNvPr id="7" name="Rettangolo 14"/>
          <p:cNvSpPr>
            <a:spLocks noChangeArrowheads="1"/>
          </p:cNvSpPr>
          <p:nvPr/>
        </p:nvSpPr>
        <p:spPr bwMode="auto">
          <a:xfrm>
            <a:off x="4566272" y="6234831"/>
            <a:ext cx="44100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p>
            <a:pPr defTabSz="457200" eaLnBrk="1" hangingPunct="1"/>
            <a:r>
              <a:rPr lang="it-IT" sz="1300" dirty="0">
                <a:latin typeface="Arial Narrow" pitchFamily="34" charset="0"/>
                <a:ea typeface="ＭＳ Ｐゴシック" pitchFamily="1" charset="-128"/>
              </a:rPr>
              <a:t>Agenzia </a:t>
            </a:r>
            <a:r>
              <a:rPr lang="it-IT" sz="1300" dirty="0" smtClean="0">
                <a:latin typeface="Arial Narrow" pitchFamily="34" charset="0"/>
                <a:ea typeface="ＭＳ Ｐゴシック" pitchFamily="1" charset="-128"/>
              </a:rPr>
              <a:t>delle Entrate </a:t>
            </a:r>
            <a:r>
              <a:rPr lang="it-IT" sz="1300" dirty="0">
                <a:latin typeface="Arial Narrow" pitchFamily="34" charset="0"/>
                <a:ea typeface="ＭＳ Ｐゴシック" pitchFamily="1" charset="-128"/>
              </a:rPr>
              <a:t>– Largo Leopardi, 5    00185 – Roma</a:t>
            </a:r>
          </a:p>
        </p:txBody>
      </p:sp>
      <p:sp>
        <p:nvSpPr>
          <p:cNvPr id="3" name="Sottotitolo 2"/>
          <p:cNvSpPr>
            <a:spLocks noGrp="1"/>
          </p:cNvSpPr>
          <p:nvPr>
            <p:ph type="subTitle" idx="4294967295"/>
          </p:nvPr>
        </p:nvSpPr>
        <p:spPr>
          <a:xfrm>
            <a:off x="683568" y="2852936"/>
            <a:ext cx="7776864" cy="1944216"/>
          </a:xfrm>
          <a:prstGeom prst="rect">
            <a:avLst/>
          </a:prstGeom>
        </p:spPr>
        <p:txBody>
          <a:bodyPr/>
          <a:lstStyle/>
          <a:p>
            <a:pPr marL="0" indent="0" algn="ctr">
              <a:buNone/>
            </a:pPr>
            <a:r>
              <a:rPr lang="it-IT" sz="2800" dirty="0" smtClean="0">
                <a:solidFill>
                  <a:schemeClr val="tx2">
                    <a:lumMod val="60000"/>
                    <a:lumOff val="40000"/>
                  </a:schemeClr>
                </a:solidFill>
                <a:latin typeface="Times New Roman" pitchFamily="18" charset="0"/>
                <a:cs typeface="Times New Roman" pitchFamily="18" charset="0"/>
              </a:rPr>
              <a:t>The </a:t>
            </a:r>
            <a:r>
              <a:rPr lang="it-IT" sz="2800" dirty="0" err="1" smtClean="0">
                <a:solidFill>
                  <a:schemeClr val="tx2">
                    <a:lumMod val="60000"/>
                    <a:lumOff val="40000"/>
                  </a:schemeClr>
                </a:solidFill>
                <a:latin typeface="Times New Roman" pitchFamily="18" charset="0"/>
                <a:cs typeface="Times New Roman" pitchFamily="18" charset="0"/>
              </a:rPr>
              <a:t>national</a:t>
            </a:r>
            <a:r>
              <a:rPr lang="it-IT" sz="2800" dirty="0" smtClean="0">
                <a:solidFill>
                  <a:schemeClr val="tx2">
                    <a:lumMod val="60000"/>
                    <a:lumOff val="40000"/>
                  </a:schemeClr>
                </a:solidFill>
                <a:latin typeface="Times New Roman" pitchFamily="18" charset="0"/>
                <a:cs typeface="Times New Roman" pitchFamily="18" charset="0"/>
              </a:rPr>
              <a:t> </a:t>
            </a:r>
            <a:r>
              <a:rPr lang="it-IT" sz="2800" dirty="0" err="1" smtClean="0">
                <a:solidFill>
                  <a:schemeClr val="tx2">
                    <a:lumMod val="60000"/>
                    <a:lumOff val="40000"/>
                  </a:schemeClr>
                </a:solidFill>
                <a:latin typeface="Times New Roman" pitchFamily="18" charset="0"/>
                <a:cs typeface="Times New Roman" pitchFamily="18" charset="0"/>
              </a:rPr>
              <a:t>archive</a:t>
            </a:r>
            <a:r>
              <a:rPr lang="it-IT" sz="2800" dirty="0" smtClean="0">
                <a:solidFill>
                  <a:schemeClr val="tx2">
                    <a:lumMod val="60000"/>
                    <a:lumOff val="40000"/>
                  </a:schemeClr>
                </a:solidFill>
                <a:latin typeface="Times New Roman" pitchFamily="18" charset="0"/>
                <a:cs typeface="Times New Roman" pitchFamily="18" charset="0"/>
              </a:rPr>
              <a:t> of </a:t>
            </a:r>
            <a:r>
              <a:rPr lang="it-IT" sz="2800" dirty="0" err="1" smtClean="0">
                <a:solidFill>
                  <a:schemeClr val="tx2">
                    <a:lumMod val="60000"/>
                    <a:lumOff val="40000"/>
                  </a:schemeClr>
                </a:solidFill>
                <a:latin typeface="Times New Roman" pitchFamily="18" charset="0"/>
                <a:cs typeface="Times New Roman" pitchFamily="18" charset="0"/>
              </a:rPr>
              <a:t>urban</a:t>
            </a:r>
            <a:r>
              <a:rPr lang="it-IT" sz="2800" dirty="0" smtClean="0">
                <a:solidFill>
                  <a:schemeClr val="tx2">
                    <a:lumMod val="60000"/>
                    <a:lumOff val="40000"/>
                  </a:schemeClr>
                </a:solidFill>
                <a:latin typeface="Times New Roman" pitchFamily="18" charset="0"/>
                <a:cs typeface="Times New Roman" pitchFamily="18" charset="0"/>
              </a:rPr>
              <a:t> </a:t>
            </a:r>
            <a:r>
              <a:rPr lang="it-IT" sz="2800" dirty="0" err="1" smtClean="0">
                <a:solidFill>
                  <a:schemeClr val="tx2">
                    <a:lumMod val="60000"/>
                    <a:lumOff val="40000"/>
                  </a:schemeClr>
                </a:solidFill>
                <a:latin typeface="Times New Roman" pitchFamily="18" charset="0"/>
                <a:cs typeface="Times New Roman" pitchFamily="18" charset="0"/>
              </a:rPr>
              <a:t>street</a:t>
            </a:r>
            <a:r>
              <a:rPr lang="it-IT" sz="2800" dirty="0" smtClean="0">
                <a:solidFill>
                  <a:schemeClr val="tx2">
                    <a:lumMod val="60000"/>
                    <a:lumOff val="40000"/>
                  </a:schemeClr>
                </a:solidFill>
                <a:latin typeface="Times New Roman" pitchFamily="18" charset="0"/>
                <a:cs typeface="Times New Roman" pitchFamily="18" charset="0"/>
              </a:rPr>
              <a:t> </a:t>
            </a:r>
            <a:r>
              <a:rPr lang="it-IT" sz="2800" dirty="0" err="1" smtClean="0">
                <a:solidFill>
                  <a:schemeClr val="tx2">
                    <a:lumMod val="60000"/>
                    <a:lumOff val="40000"/>
                  </a:schemeClr>
                </a:solidFill>
                <a:latin typeface="Times New Roman" pitchFamily="18" charset="0"/>
                <a:cs typeface="Times New Roman" pitchFamily="18" charset="0"/>
              </a:rPr>
              <a:t>numbers</a:t>
            </a:r>
            <a:r>
              <a:rPr lang="it-IT" sz="2800" dirty="0" smtClean="0">
                <a:solidFill>
                  <a:schemeClr val="tx2">
                    <a:lumMod val="60000"/>
                    <a:lumOff val="40000"/>
                  </a:schemeClr>
                </a:solidFill>
                <a:latin typeface="Times New Roman" pitchFamily="18" charset="0"/>
                <a:cs typeface="Times New Roman" pitchFamily="18" charset="0"/>
              </a:rPr>
              <a:t> </a:t>
            </a:r>
            <a:r>
              <a:rPr lang="it-IT" sz="2800" dirty="0" smtClean="0">
                <a:solidFill>
                  <a:schemeClr val="tx2">
                    <a:lumMod val="60000"/>
                    <a:lumOff val="40000"/>
                  </a:schemeClr>
                </a:solidFill>
                <a:latin typeface="Times New Roman" pitchFamily="18" charset="0"/>
                <a:cs typeface="Times New Roman" pitchFamily="18" charset="0"/>
              </a:rPr>
              <a:t>(</a:t>
            </a:r>
            <a:r>
              <a:rPr lang="it-IT" sz="2800" dirty="0" smtClean="0">
                <a:solidFill>
                  <a:schemeClr val="tx2">
                    <a:lumMod val="60000"/>
                    <a:lumOff val="40000"/>
                  </a:schemeClr>
                </a:solidFill>
                <a:latin typeface="Times New Roman" pitchFamily="18" charset="0"/>
                <a:cs typeface="Times New Roman" pitchFamily="18" charset="0"/>
              </a:rPr>
              <a:t>ANNCSU)</a:t>
            </a:r>
          </a:p>
          <a:p>
            <a:pPr marL="0" indent="0" algn="r">
              <a:buNone/>
            </a:pPr>
            <a:endParaRPr lang="it-IT" sz="2800" dirty="0">
              <a:latin typeface="Times New Roman" pitchFamily="18" charset="0"/>
              <a:cs typeface="Times New Roman" pitchFamily="18" charset="0"/>
            </a:endParaRPr>
          </a:p>
          <a:p>
            <a:pPr marL="0" indent="0" algn="r">
              <a:buNone/>
            </a:pPr>
            <a:r>
              <a:rPr lang="it-IT" sz="2000" i="1" dirty="0" smtClean="0">
                <a:latin typeface="Times New Roman" pitchFamily="18" charset="0"/>
                <a:cs typeface="Times New Roman" pitchFamily="18" charset="0"/>
              </a:rPr>
              <a:t>Rome, 21/11/2014</a:t>
            </a:r>
            <a:endParaRPr lang="it-IT"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14129787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dirty="0" smtClean="0"/>
              <a:t>Use </a:t>
            </a:r>
            <a:r>
              <a:rPr lang="it-IT" dirty="0"/>
              <a:t>by Agenzia delle </a:t>
            </a:r>
            <a:r>
              <a:rPr lang="it-IT" dirty="0" smtClean="0"/>
              <a:t>Entrate of </a:t>
            </a:r>
            <a:r>
              <a:rPr lang="it-IT" dirty="0" err="1"/>
              <a:t>street</a:t>
            </a:r>
            <a:r>
              <a:rPr lang="it-IT" dirty="0"/>
              <a:t> </a:t>
            </a:r>
            <a:r>
              <a:rPr lang="it-IT" dirty="0" err="1"/>
              <a:t>names</a:t>
            </a:r>
            <a:r>
              <a:rPr lang="it-IT" dirty="0" smtClean="0"/>
              <a:t>’ </a:t>
            </a:r>
            <a:r>
              <a:rPr lang="it-IT" dirty="0" err="1" smtClean="0"/>
              <a:t>registers</a:t>
            </a:r>
            <a:endParaRPr lang="it-IT" dirty="0"/>
          </a:p>
        </p:txBody>
      </p:sp>
      <p:sp>
        <p:nvSpPr>
          <p:cNvPr id="12" name="Rectangle 3"/>
          <p:cNvSpPr>
            <a:spLocks noChangeArrowheads="1"/>
          </p:cNvSpPr>
          <p:nvPr/>
        </p:nvSpPr>
        <p:spPr bwMode="auto">
          <a:xfrm>
            <a:off x="323528" y="1484784"/>
            <a:ext cx="8352928" cy="1296144"/>
          </a:xfrm>
          <a:prstGeom prst="rect">
            <a:avLst/>
          </a:prstGeom>
          <a:solidFill>
            <a:schemeClr val="bg1"/>
          </a:solidFill>
          <a:ln w="12700">
            <a:noFill/>
            <a:miter lim="800000"/>
            <a:headEnd/>
            <a:tailEnd/>
          </a:ln>
          <a:effectLst/>
        </p:spPr>
        <p:txBody>
          <a:bodyPr vert="horz" wrap="square" lIns="91440" tIns="0" rIns="91440" bIns="0" numCol="1" anchor="ctr" anchorCtr="0" compatLnSpc="1">
            <a:prstTxWarp prst="textNoShape">
              <a:avLst/>
            </a:prstTxWarp>
          </a:bodyPr>
          <a:lstStyle/>
          <a:p>
            <a:pPr>
              <a:buClr>
                <a:srgbClr val="000000"/>
              </a:buClr>
              <a:buSzPts val="1400"/>
            </a:pPr>
            <a:r>
              <a:rPr lang="it-IT" dirty="0" smtClean="0">
                <a:latin typeface="Times New Roman" pitchFamily="18" charset="0"/>
                <a:cs typeface="Times New Roman" pitchFamily="18" charset="0"/>
              </a:rPr>
              <a:t>The «Agenzia delle Entrate»</a:t>
            </a:r>
            <a:r>
              <a:rPr lang="it-IT" dirty="0" smtClean="0"/>
              <a:t> </a:t>
            </a:r>
            <a:r>
              <a:rPr lang="it-IT" dirty="0" err="1" smtClean="0">
                <a:latin typeface="Times New Roman" pitchFamily="18" charset="0"/>
                <a:cs typeface="Times New Roman" pitchFamily="18" charset="0"/>
              </a:rPr>
              <a:t>started</a:t>
            </a:r>
            <a:r>
              <a:rPr lang="it-IT" dirty="0" smtClean="0">
                <a:latin typeface="Times New Roman" pitchFamily="18" charset="0"/>
                <a:cs typeface="Times New Roman" pitchFamily="18" charset="0"/>
              </a:rPr>
              <a:t> a </a:t>
            </a:r>
            <a:r>
              <a:rPr lang="it-IT" dirty="0" err="1" smtClean="0">
                <a:latin typeface="Times New Roman" pitchFamily="18" charset="0"/>
                <a:cs typeface="Times New Roman" pitchFamily="18" charset="0"/>
              </a:rPr>
              <a:t>programme</a:t>
            </a:r>
            <a:r>
              <a:rPr lang="it-IT" dirty="0" smtClean="0">
                <a:latin typeface="Times New Roman" pitchFamily="18" charset="0"/>
                <a:cs typeface="Times New Roman" pitchFamily="18" charset="0"/>
              </a:rPr>
              <a:t> of </a:t>
            </a:r>
            <a:r>
              <a:rPr lang="it-IT" dirty="0" err="1" smtClean="0">
                <a:latin typeface="Times New Roman" pitchFamily="18" charset="0"/>
                <a:cs typeface="Times New Roman" pitchFamily="18" charset="0"/>
              </a:rPr>
              <a:t>activities</a:t>
            </a:r>
            <a:r>
              <a:rPr lang="it-IT" dirty="0" smtClean="0">
                <a:latin typeface="Times New Roman" pitchFamily="18" charset="0"/>
                <a:cs typeface="Times New Roman" pitchFamily="18" charset="0"/>
              </a:rPr>
              <a:t> for the </a:t>
            </a:r>
            <a:r>
              <a:rPr lang="it-IT" dirty="0" err="1" smtClean="0">
                <a:latin typeface="Times New Roman" pitchFamily="18" charset="0"/>
                <a:cs typeface="Times New Roman" pitchFamily="18" charset="0"/>
              </a:rPr>
              <a:t>quality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improvement</a:t>
            </a:r>
            <a:r>
              <a:rPr lang="it-IT" dirty="0" smtClean="0">
                <a:latin typeface="Times New Roman" pitchFamily="18" charset="0"/>
                <a:cs typeface="Times New Roman" pitchFamily="18" charset="0"/>
              </a:rPr>
              <a:t> of the </a:t>
            </a:r>
            <a:r>
              <a:rPr lang="it-IT" dirty="0" err="1" smtClean="0">
                <a:latin typeface="Times New Roman" pitchFamily="18" charset="0"/>
                <a:cs typeface="Times New Roman" pitchFamily="18" charset="0"/>
              </a:rPr>
              <a:t>Cadastral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system</a:t>
            </a:r>
            <a:r>
              <a:rPr lang="it-IT" dirty="0" smtClean="0">
                <a:latin typeface="Times New Roman" pitchFamily="18" charset="0"/>
                <a:cs typeface="Times New Roman" pitchFamily="18" charset="0"/>
              </a:rPr>
              <a:t> data with </a:t>
            </a:r>
            <a:r>
              <a:rPr lang="it-IT" dirty="0" err="1" smtClean="0">
                <a:latin typeface="Times New Roman" pitchFamily="18" charset="0"/>
                <a:cs typeface="Times New Roman" pitchFamily="18" charset="0"/>
              </a:rPr>
              <a:t>processes</a:t>
            </a:r>
            <a:r>
              <a:rPr lang="it-IT" dirty="0" smtClean="0">
                <a:latin typeface="Times New Roman" pitchFamily="18" charset="0"/>
                <a:cs typeface="Times New Roman" pitchFamily="18" charset="0"/>
              </a:rPr>
              <a:t> of information </a:t>
            </a:r>
            <a:r>
              <a:rPr lang="it-IT" dirty="0" err="1" smtClean="0">
                <a:latin typeface="Times New Roman" pitchFamily="18" charset="0"/>
                <a:cs typeface="Times New Roman" pitchFamily="18" charset="0"/>
              </a:rPr>
              <a:t>standardization</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certification</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order</a:t>
            </a:r>
            <a:r>
              <a:rPr lang="it-IT" dirty="0" smtClean="0">
                <a:latin typeface="Times New Roman" pitchFamily="18" charset="0"/>
                <a:cs typeface="Times New Roman" pitchFamily="18" charset="0"/>
              </a:rPr>
              <a:t> to </a:t>
            </a:r>
            <a:r>
              <a:rPr lang="it-IT" dirty="0" err="1" smtClean="0">
                <a:latin typeface="Times New Roman" pitchFamily="18" charset="0"/>
                <a:cs typeface="Times New Roman" pitchFamily="18" charset="0"/>
              </a:rPr>
              <a:t>improve</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quality</a:t>
            </a:r>
            <a:r>
              <a:rPr lang="it-IT" dirty="0" smtClean="0">
                <a:latin typeface="Times New Roman" pitchFamily="18" charset="0"/>
                <a:cs typeface="Times New Roman" pitchFamily="18" charset="0"/>
              </a:rPr>
              <a:t> of </a:t>
            </a:r>
            <a:r>
              <a:rPr lang="it-IT" dirty="0" err="1" smtClean="0">
                <a:latin typeface="Times New Roman" pitchFamily="18" charset="0"/>
                <a:cs typeface="Times New Roman" pitchFamily="18" charset="0"/>
              </a:rPr>
              <a:t>cadastral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addresses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included</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updated</a:t>
            </a:r>
            <a:r>
              <a:rPr lang="it-IT" dirty="0" smtClean="0">
                <a:latin typeface="Times New Roman" pitchFamily="18" charset="0"/>
                <a:cs typeface="Times New Roman" pitchFamily="18" charset="0"/>
              </a:rPr>
              <a:t> in the database by </a:t>
            </a:r>
            <a:r>
              <a:rPr lang="it-IT" dirty="0" err="1" smtClean="0">
                <a:latin typeface="Times New Roman" pitchFamily="18" charset="0"/>
                <a:cs typeface="Times New Roman" pitchFamily="18" charset="0"/>
              </a:rPr>
              <a:t>professionals</a:t>
            </a:r>
            <a:r>
              <a:rPr lang="it-IT" dirty="0" smtClean="0">
                <a:latin typeface="Times New Roman" pitchFamily="18" charset="0"/>
                <a:cs typeface="Times New Roman" pitchFamily="18" charset="0"/>
              </a:rPr>
              <a:t>).</a:t>
            </a:r>
          </a:p>
          <a:p>
            <a:pPr>
              <a:buClr>
                <a:srgbClr val="000000"/>
              </a:buClr>
              <a:buSzPts val="1400"/>
            </a:pPr>
            <a:r>
              <a:rPr lang="it-IT" dirty="0" err="1" smtClean="0">
                <a:latin typeface="Times New Roman" pitchFamily="18" charset="0"/>
                <a:cs typeface="Times New Roman" pitchFamily="18" charset="0"/>
              </a:rPr>
              <a:t>Since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referential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Municipal</a:t>
            </a:r>
            <a:r>
              <a:rPr lang="it-IT" dirty="0" smtClean="0">
                <a:latin typeface="Times New Roman" pitchFamily="18" charset="0"/>
                <a:cs typeface="Times New Roman" pitchFamily="18" charset="0"/>
              </a:rPr>
              <a:t> Street </a:t>
            </a:r>
            <a:r>
              <a:rPr lang="it-IT" dirty="0" err="1" smtClean="0">
                <a:latin typeface="Times New Roman" pitchFamily="18" charset="0"/>
                <a:cs typeface="Times New Roman" pitchFamily="18" charset="0"/>
              </a:rPr>
              <a:t>names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registers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were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generally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unavailable</a:t>
            </a:r>
            <a:r>
              <a:rPr lang="it-IT" dirty="0" smtClean="0">
                <a:latin typeface="Times New Roman" pitchFamily="18" charset="0"/>
                <a:cs typeface="Times New Roman" pitchFamily="18" charset="0"/>
              </a:rPr>
              <a:t>, Agenzia delle Entrate </a:t>
            </a:r>
            <a:r>
              <a:rPr lang="it-IT" dirty="0" err="1" smtClean="0">
                <a:latin typeface="Times New Roman" pitchFamily="18" charset="0"/>
                <a:cs typeface="Times New Roman" pitchFamily="18" charset="0"/>
              </a:rPr>
              <a:t>has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carried</a:t>
            </a:r>
            <a:r>
              <a:rPr lang="it-IT" dirty="0" smtClean="0">
                <a:latin typeface="Times New Roman" pitchFamily="18" charset="0"/>
                <a:cs typeface="Times New Roman" pitchFamily="18" charset="0"/>
              </a:rPr>
              <a:t> out </a:t>
            </a:r>
            <a:r>
              <a:rPr lang="it-IT" dirty="0" err="1" smtClean="0">
                <a:latin typeface="Times New Roman" pitchFamily="18" charset="0"/>
                <a:cs typeface="Times New Roman" pitchFamily="18" charset="0"/>
              </a:rPr>
              <a:t>periodical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checks</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updates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also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through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comparison</a:t>
            </a:r>
            <a:r>
              <a:rPr lang="it-IT" dirty="0" smtClean="0">
                <a:latin typeface="Times New Roman" pitchFamily="18" charset="0"/>
                <a:cs typeface="Times New Roman" pitchFamily="18" charset="0"/>
              </a:rPr>
              <a:t> with </a:t>
            </a:r>
            <a:r>
              <a:rPr lang="it-IT" dirty="0" err="1" smtClean="0">
                <a:latin typeface="Times New Roman" pitchFamily="18" charset="0"/>
                <a:cs typeface="Times New Roman" pitchFamily="18" charset="0"/>
              </a:rPr>
              <a:t>street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names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registers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bought</a:t>
            </a:r>
            <a:r>
              <a:rPr lang="it-IT" dirty="0" smtClean="0">
                <a:latin typeface="Times New Roman" pitchFamily="18" charset="0"/>
                <a:cs typeface="Times New Roman" pitchFamily="18" charset="0"/>
              </a:rPr>
              <a:t> on the market.</a:t>
            </a:r>
          </a:p>
          <a:p>
            <a:pPr>
              <a:buClr>
                <a:srgbClr val="000000"/>
              </a:buClr>
              <a:buSzPts val="1400"/>
            </a:pPr>
            <a:endParaRPr lang="it-IT" dirty="0" smtClean="0">
              <a:latin typeface="Times New Roman" pitchFamily="18" charset="0"/>
              <a:cs typeface="Times New Roman" pitchFamily="18" charset="0"/>
            </a:endParaRPr>
          </a:p>
          <a:p>
            <a:pPr>
              <a:buClr>
                <a:srgbClr val="000000"/>
              </a:buClr>
              <a:buSzPts val="1400"/>
            </a:pPr>
            <a:endParaRPr lang="it-IT" dirty="0" smtClean="0">
              <a:latin typeface="Times New Roman" pitchFamily="18" charset="0"/>
              <a:cs typeface="Times New Roman" pitchFamily="18" charset="0"/>
            </a:endParaRPr>
          </a:p>
          <a:p>
            <a:pPr>
              <a:buClr>
                <a:srgbClr val="000000"/>
              </a:buClr>
              <a:buSzPts val="1400"/>
            </a:pPr>
            <a:endParaRPr lang="it-IT" dirty="0" smtClean="0">
              <a:latin typeface="Times New Roman" pitchFamily="18" charset="0"/>
              <a:cs typeface="Times New Roman" pitchFamily="18" charset="0"/>
            </a:endParaRPr>
          </a:p>
        </p:txBody>
      </p:sp>
      <p:sp>
        <p:nvSpPr>
          <p:cNvPr id="13" name="Rectangle 3"/>
          <p:cNvSpPr>
            <a:spLocks noChangeArrowheads="1"/>
          </p:cNvSpPr>
          <p:nvPr/>
        </p:nvSpPr>
        <p:spPr bwMode="auto">
          <a:xfrm>
            <a:off x="395536" y="2924944"/>
            <a:ext cx="8172400" cy="1080120"/>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a:buClr>
                <a:srgbClr val="000000"/>
              </a:buClr>
              <a:buSzPts val="1400"/>
            </a:pPr>
            <a:endParaRPr lang="it-IT" dirty="0" smtClean="0">
              <a:latin typeface="Times New Roman" pitchFamily="18" charset="0"/>
              <a:cs typeface="Times New Roman" pitchFamily="18" charset="0"/>
            </a:endParaRPr>
          </a:p>
          <a:p>
            <a:pPr>
              <a:buClr>
                <a:srgbClr val="000000"/>
              </a:buClr>
              <a:buSzPts val="1400"/>
            </a:pPr>
            <a:r>
              <a:rPr lang="it-IT" dirty="0" err="1" smtClean="0">
                <a:latin typeface="Times New Roman" pitchFamily="18" charset="0"/>
                <a:cs typeface="Times New Roman" pitchFamily="18" charset="0"/>
              </a:rPr>
              <a:t>This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activity</a:t>
            </a:r>
            <a:r>
              <a:rPr lang="it-IT" dirty="0" smtClean="0">
                <a:latin typeface="Times New Roman" pitchFamily="18" charset="0"/>
                <a:cs typeface="Times New Roman" pitchFamily="18" charset="0"/>
              </a:rPr>
              <a:t> led to the </a:t>
            </a:r>
            <a:r>
              <a:rPr lang="it-IT" dirty="0" err="1" smtClean="0">
                <a:latin typeface="Times New Roman" pitchFamily="18" charset="0"/>
                <a:cs typeface="Times New Roman" pitchFamily="18" charset="0"/>
              </a:rPr>
              <a:t>creation</a:t>
            </a:r>
            <a:r>
              <a:rPr lang="it-IT" dirty="0" smtClean="0">
                <a:latin typeface="Times New Roman" pitchFamily="18" charset="0"/>
                <a:cs typeface="Times New Roman" pitchFamily="18" charset="0"/>
              </a:rPr>
              <a:t> of </a:t>
            </a:r>
            <a:r>
              <a:rPr lang="it-IT" dirty="0" err="1" smtClean="0">
                <a:latin typeface="Times New Roman" pitchFamily="18" charset="0"/>
                <a:cs typeface="Times New Roman" pitchFamily="18" charset="0"/>
              </a:rPr>
              <a:t>referential</a:t>
            </a:r>
            <a:r>
              <a:rPr lang="it-IT" dirty="0" smtClean="0">
                <a:latin typeface="Times New Roman" pitchFamily="18" charset="0"/>
                <a:cs typeface="Times New Roman" pitchFamily="18" charset="0"/>
              </a:rPr>
              <a:t> Street </a:t>
            </a:r>
            <a:r>
              <a:rPr lang="it-IT" dirty="0" err="1" smtClean="0">
                <a:latin typeface="Times New Roman" pitchFamily="18" charset="0"/>
                <a:cs typeface="Times New Roman" pitchFamily="18" charset="0"/>
              </a:rPr>
              <a:t>names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registers</a:t>
            </a:r>
            <a:r>
              <a:rPr lang="it-IT" dirty="0" smtClean="0">
                <a:latin typeface="Times New Roman" pitchFamily="18" charset="0"/>
                <a:cs typeface="Times New Roman" pitchFamily="18" charset="0"/>
              </a:rPr>
              <a:t> for </a:t>
            </a:r>
            <a:r>
              <a:rPr lang="it-IT" dirty="0" err="1" smtClean="0">
                <a:latin typeface="Times New Roman" pitchFamily="18" charset="0"/>
                <a:cs typeface="Times New Roman" pitchFamily="18" charset="0"/>
              </a:rPr>
              <a:t>internal</a:t>
            </a:r>
            <a:r>
              <a:rPr lang="it-IT" dirty="0" smtClean="0">
                <a:latin typeface="Times New Roman" pitchFamily="18" charset="0"/>
                <a:cs typeface="Times New Roman" pitchFamily="18" charset="0"/>
              </a:rPr>
              <a:t> use and for the </a:t>
            </a:r>
            <a:r>
              <a:rPr lang="it-IT" dirty="0" err="1" smtClean="0">
                <a:latin typeface="Times New Roman" pitchFamily="18" charset="0"/>
                <a:cs typeface="Times New Roman" pitchFamily="18" charset="0"/>
              </a:rPr>
              <a:t>provision</a:t>
            </a:r>
            <a:r>
              <a:rPr lang="it-IT" dirty="0" smtClean="0">
                <a:latin typeface="Times New Roman" pitchFamily="18" charset="0"/>
                <a:cs typeface="Times New Roman" pitchFamily="18" charset="0"/>
              </a:rPr>
              <a:t> to the </a:t>
            </a:r>
            <a:r>
              <a:rPr lang="it-IT" dirty="0" err="1" smtClean="0">
                <a:latin typeface="Times New Roman" pitchFamily="18" charset="0"/>
                <a:cs typeface="Times New Roman" pitchFamily="18" charset="0"/>
              </a:rPr>
              <a:t>professionals</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charge</a:t>
            </a:r>
            <a:r>
              <a:rPr lang="it-IT" dirty="0" smtClean="0">
                <a:latin typeface="Times New Roman" pitchFamily="18" charset="0"/>
                <a:cs typeface="Times New Roman" pitchFamily="18" charset="0"/>
              </a:rPr>
              <a:t> of </a:t>
            </a:r>
            <a:r>
              <a:rPr lang="it-IT" dirty="0" err="1" smtClean="0">
                <a:latin typeface="Times New Roman" pitchFamily="18" charset="0"/>
                <a:cs typeface="Times New Roman" pitchFamily="18" charset="0"/>
              </a:rPr>
              <a:t>drawing</a:t>
            </a:r>
            <a:r>
              <a:rPr lang="it-IT" dirty="0" smtClean="0">
                <a:latin typeface="Times New Roman" pitchFamily="18" charset="0"/>
                <a:cs typeface="Times New Roman" pitchFamily="18" charset="0"/>
              </a:rPr>
              <a:t> up </a:t>
            </a:r>
            <a:r>
              <a:rPr lang="it-IT" dirty="0" err="1" smtClean="0">
                <a:latin typeface="Times New Roman" pitchFamily="18" charset="0"/>
                <a:cs typeface="Times New Roman" pitchFamily="18" charset="0"/>
              </a:rPr>
              <a:t>cadastral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updating</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documents</a:t>
            </a:r>
            <a:r>
              <a:rPr lang="it-IT"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Docfa</a:t>
            </a:r>
            <a:r>
              <a:rPr lang="it-IT" dirty="0" smtClean="0">
                <a:latin typeface="Times New Roman" pitchFamily="18" charset="0"/>
                <a:cs typeface="Times New Roman" pitchFamily="18" charset="0"/>
              </a:rPr>
              <a:t>).</a:t>
            </a:r>
          </a:p>
          <a:p>
            <a:pPr>
              <a:buClr>
                <a:srgbClr val="000000"/>
              </a:buClr>
              <a:buSzPts val="1400"/>
            </a:pPr>
            <a:endParaRPr lang="it-IT" dirty="0" smtClean="0">
              <a:latin typeface="Times New Roman" pitchFamily="18" charset="0"/>
              <a:cs typeface="Times New Roman" pitchFamily="18" charset="0"/>
            </a:endParaRPr>
          </a:p>
        </p:txBody>
      </p:sp>
      <p:grpSp>
        <p:nvGrpSpPr>
          <p:cNvPr id="25" name="Gruppo 24"/>
          <p:cNvGrpSpPr/>
          <p:nvPr/>
        </p:nvGrpSpPr>
        <p:grpSpPr>
          <a:xfrm>
            <a:off x="1043608" y="3789040"/>
            <a:ext cx="6768752" cy="2563168"/>
            <a:chOff x="214282" y="2928934"/>
            <a:chExt cx="7643410" cy="3423274"/>
          </a:xfrm>
        </p:grpSpPr>
        <p:pic>
          <p:nvPicPr>
            <p:cNvPr id="22" name="Picture 2" descr="completamenti,completati,controllati,controlli,correzione,OK,segni di spunta,superare,superati,voti"/>
            <p:cNvPicPr>
              <a:picLocks noChangeAspect="1" noChangeArrowheads="1"/>
            </p:cNvPicPr>
            <p:nvPr/>
          </p:nvPicPr>
          <p:blipFill>
            <a:blip r:embed="rId2" cstate="print"/>
            <a:srcRect/>
            <a:stretch>
              <a:fillRect/>
            </a:stretch>
          </p:blipFill>
          <p:spPr bwMode="auto">
            <a:xfrm>
              <a:off x="4286247" y="3357562"/>
              <a:ext cx="1714512" cy="1714512"/>
            </a:xfrm>
            <a:prstGeom prst="rect">
              <a:avLst/>
            </a:prstGeom>
            <a:noFill/>
          </p:spPr>
        </p:pic>
        <p:pic>
          <p:nvPicPr>
            <p:cNvPr id="21" name="Picture 4" descr="sezioni"/>
            <p:cNvPicPr>
              <a:picLocks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4282" y="3500438"/>
              <a:ext cx="4572032" cy="2786082"/>
            </a:xfrm>
            <a:prstGeom prst="rect">
              <a:avLst/>
            </a:prstGeom>
            <a:noFill/>
          </p:spPr>
        </p:pic>
        <p:pic>
          <p:nvPicPr>
            <p:cNvPr id="17" name="Picture 8" descr="C:\Documents and Settings\bntpla64p01f205n\Impostazioni locali\Temporary Internet Files\Content.IE5\8LTWKMJG\MC90043164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1802" y="2928934"/>
              <a:ext cx="1990725" cy="199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3" y="3212976"/>
              <a:ext cx="1989549" cy="122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5013176"/>
              <a:ext cx="1902702" cy="133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131329">
              <a:off x="4450250" y="4653786"/>
              <a:ext cx="16292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Annarita\AppData\Local\Microsoft\Windows\Temporary Internet Files\Content.IE5\VYORKN60\MM900288870[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4480" y="5143513"/>
              <a:ext cx="714380" cy="9341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42332">
              <a:off x="4343096" y="5439742"/>
              <a:ext cx="1340960" cy="38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AutoShape 22"/>
          <p:cNvSpPr>
            <a:spLocks noChangeArrowheads="1"/>
          </p:cNvSpPr>
          <p:nvPr/>
        </p:nvSpPr>
        <p:spPr bwMode="auto">
          <a:xfrm>
            <a:off x="3203848" y="2780928"/>
            <a:ext cx="2379663" cy="212155"/>
          </a:xfrm>
          <a:prstGeom prst="flowChartMerge">
            <a:avLst/>
          </a:prstGeom>
          <a:solidFill>
            <a:schemeClr val="bg1">
              <a:lumMod val="65000"/>
            </a:schemeClr>
          </a:solidFill>
          <a:ln w="9525">
            <a:solidFill>
              <a:schemeClr val="bg2"/>
            </a:solidFill>
            <a:miter lim="800000"/>
            <a:headEnd/>
            <a:tailEnd/>
          </a:ln>
          <a:effectLst/>
        </p:spPr>
        <p:txBody>
          <a:bodyPr wrap="none" anchor="ctr"/>
          <a:lstStyle/>
          <a:p>
            <a:endParaRPr lang="it-IT" dirty="0">
              <a:solidFill>
                <a:schemeClr val="accent6">
                  <a:lumMod val="75000"/>
                </a:schemeClr>
              </a:solidFill>
            </a:endParaRPr>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dirty="0" smtClean="0"/>
              <a:t>Use </a:t>
            </a:r>
            <a:r>
              <a:rPr lang="it-IT" dirty="0"/>
              <a:t>by </a:t>
            </a:r>
            <a:r>
              <a:rPr lang="it-IT" dirty="0" err="1" smtClean="0"/>
              <a:t>Municipalities</a:t>
            </a:r>
            <a:r>
              <a:rPr lang="it-IT" dirty="0" smtClean="0"/>
              <a:t> of </a:t>
            </a:r>
            <a:r>
              <a:rPr lang="it-IT" dirty="0" err="1"/>
              <a:t>street</a:t>
            </a:r>
            <a:r>
              <a:rPr lang="it-IT" dirty="0"/>
              <a:t> </a:t>
            </a:r>
            <a:r>
              <a:rPr lang="it-IT" dirty="0" err="1"/>
              <a:t>names</a:t>
            </a:r>
            <a:r>
              <a:rPr lang="it-IT" dirty="0" smtClean="0"/>
              <a:t>’ </a:t>
            </a:r>
            <a:r>
              <a:rPr lang="it-IT" dirty="0" err="1" smtClean="0"/>
              <a:t>registers</a:t>
            </a:r>
            <a:endParaRPr lang="it-IT" dirty="0"/>
          </a:p>
        </p:txBody>
      </p:sp>
      <p:sp>
        <p:nvSpPr>
          <p:cNvPr id="34" name="Sottotitolo 2"/>
          <p:cNvSpPr txBox="1">
            <a:spLocks/>
          </p:cNvSpPr>
          <p:nvPr/>
        </p:nvSpPr>
        <p:spPr>
          <a:xfrm>
            <a:off x="467544" y="836712"/>
            <a:ext cx="7992888" cy="20882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12700" algn="just">
              <a:buNone/>
            </a:pPr>
            <a:r>
              <a:rPr lang="en-US" altLang="it-IT" sz="2000" dirty="0" smtClean="0">
                <a:latin typeface="Times New Roman" pitchFamily="18" charset="0"/>
                <a:cs typeface="Times New Roman" pitchFamily="18" charset="0"/>
              </a:rPr>
              <a:t>Even the Municipalities, in charge of </a:t>
            </a:r>
            <a:r>
              <a:rPr lang="en-US" altLang="it-IT" sz="2000" dirty="0" smtClean="0">
                <a:latin typeface="Times New Roman" pitchFamily="18" charset="0"/>
                <a:cs typeface="Times New Roman" pitchFamily="18" charset="0"/>
              </a:rPr>
              <a:t>holding </a:t>
            </a:r>
            <a:r>
              <a:rPr lang="en-US" altLang="it-IT" sz="2000" dirty="0" smtClean="0">
                <a:latin typeface="Times New Roman" pitchFamily="18" charset="0"/>
                <a:cs typeface="Times New Roman" pitchFamily="18" charset="0"/>
              </a:rPr>
              <a:t>street names’ registers,  sometimes do not use a single street names’ register but multiple, not perfectly consistent with each other, managed independently by individual offices (Registry office, Technical Office, Tributes Office, </a:t>
            </a:r>
            <a:r>
              <a:rPr lang="en-US" altLang="it-IT" sz="2000" dirty="0" err="1" smtClean="0">
                <a:latin typeface="Times New Roman" pitchFamily="18" charset="0"/>
                <a:cs typeface="Times New Roman" pitchFamily="18" charset="0"/>
              </a:rPr>
              <a:t>Toponomy</a:t>
            </a:r>
            <a:r>
              <a:rPr lang="en-US" altLang="it-IT" sz="2000" dirty="0" smtClean="0">
                <a:latin typeface="Times New Roman" pitchFamily="18" charset="0"/>
                <a:cs typeface="Times New Roman" pitchFamily="18" charset="0"/>
              </a:rPr>
              <a:t>, ...)</a:t>
            </a:r>
          </a:p>
          <a:p>
            <a:pPr marL="0" indent="0">
              <a:buNone/>
            </a:pPr>
            <a:endParaRPr lang="it-IT" altLang="it-IT" sz="2000" dirty="0" smtClean="0">
              <a:latin typeface="Times New Roman" pitchFamily="18" charset="0"/>
              <a:cs typeface="Times New Roman" pitchFamily="18" charset="0"/>
            </a:endParaRPr>
          </a:p>
          <a:p>
            <a:pPr marL="0" indent="0">
              <a:buNone/>
            </a:pPr>
            <a:endParaRPr lang="it-IT" altLang="it-IT" sz="2000" dirty="0" smtClean="0">
              <a:latin typeface="Times New Roman" pitchFamily="18" charset="0"/>
              <a:cs typeface="Times New Roman" pitchFamily="18" charset="0"/>
            </a:endParaRPr>
          </a:p>
          <a:p>
            <a:pPr marL="0" indent="0">
              <a:buNone/>
            </a:pPr>
            <a:endParaRPr lang="it-IT" altLang="it-IT" sz="2000" dirty="0" smtClean="0">
              <a:latin typeface="Times New Roman" pitchFamily="18" charset="0"/>
              <a:cs typeface="Times New Roman" pitchFamily="18" charset="0"/>
            </a:endParaRPr>
          </a:p>
          <a:p>
            <a:pPr marL="0" indent="0">
              <a:buNone/>
            </a:pPr>
            <a:endParaRPr lang="it-IT" altLang="it-IT" sz="2000" dirty="0">
              <a:latin typeface="Times New Roman" pitchFamily="18" charset="0"/>
              <a:cs typeface="Times New Roman" pitchFamily="18" charset="0"/>
            </a:endParaRPr>
          </a:p>
        </p:txBody>
      </p:sp>
      <p:grpSp>
        <p:nvGrpSpPr>
          <p:cNvPr id="21" name="Gruppo 20"/>
          <p:cNvGrpSpPr/>
          <p:nvPr/>
        </p:nvGrpSpPr>
        <p:grpSpPr>
          <a:xfrm>
            <a:off x="827584" y="2276872"/>
            <a:ext cx="7961538" cy="4281179"/>
            <a:chOff x="642910" y="1928802"/>
            <a:chExt cx="8501090" cy="4629249"/>
          </a:xfrm>
        </p:grpSpPr>
        <p:pic>
          <p:nvPicPr>
            <p:cNvPr id="1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6182" y="2214554"/>
              <a:ext cx="2669711" cy="164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24" y="2214554"/>
              <a:ext cx="2514065" cy="15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2264" y="2143116"/>
              <a:ext cx="2357454" cy="1659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910" y="4286256"/>
              <a:ext cx="2714644" cy="1647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Connettore 1 23"/>
            <p:cNvCxnSpPr/>
            <p:nvPr/>
          </p:nvCxnSpPr>
          <p:spPr>
            <a:xfrm rot="5400000">
              <a:off x="1535885" y="3893347"/>
              <a:ext cx="39290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rot="5400000">
              <a:off x="4608513" y="3892553"/>
              <a:ext cx="392909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17"/>
            <p:cNvPicPr>
              <a:picLocks noChangeAspect="1" noChangeArrowheads="1"/>
            </p:cNvPicPr>
            <p:nvPr/>
          </p:nvPicPr>
          <p:blipFill>
            <a:blip r:embed="rId6" cstate="print"/>
            <a:srcRect/>
            <a:stretch>
              <a:fillRect/>
            </a:stretch>
          </p:blipFill>
          <p:spPr bwMode="auto">
            <a:xfrm>
              <a:off x="3571868" y="3999808"/>
              <a:ext cx="2928958" cy="1858084"/>
            </a:xfrm>
            <a:prstGeom prst="rect">
              <a:avLst/>
            </a:prstGeom>
            <a:noFill/>
            <a:ln w="9525">
              <a:noFill/>
              <a:miter lim="800000"/>
              <a:headEnd/>
              <a:tailEnd/>
            </a:ln>
            <a:effectLst/>
          </p:spPr>
        </p:pic>
        <p:pic>
          <p:nvPicPr>
            <p:cNvPr id="28" name="Picture 18"/>
            <p:cNvPicPr>
              <a:picLocks noChangeAspect="1" noChangeArrowheads="1"/>
            </p:cNvPicPr>
            <p:nvPr/>
          </p:nvPicPr>
          <p:blipFill>
            <a:blip r:embed="rId7" cstate="print"/>
            <a:srcRect/>
            <a:stretch>
              <a:fillRect/>
            </a:stretch>
          </p:blipFill>
          <p:spPr bwMode="auto">
            <a:xfrm>
              <a:off x="5357818" y="5429264"/>
              <a:ext cx="1131273" cy="1128787"/>
            </a:xfrm>
            <a:prstGeom prst="rect">
              <a:avLst/>
            </a:prstGeom>
            <a:noFill/>
            <a:ln w="9525">
              <a:noFill/>
              <a:miter lim="800000"/>
              <a:headEnd/>
              <a:tailEnd/>
            </a:ln>
            <a:effectLst/>
          </p:spPr>
        </p:pic>
        <p:pic>
          <p:nvPicPr>
            <p:cNvPr id="31748" name="Picture 4" descr="decisioni,direzioni,incroci,metafore,navigazione,segnali stradali,segni,strade"/>
            <p:cNvPicPr>
              <a:picLocks noChangeAspect="1" noChangeArrowheads="1"/>
            </p:cNvPicPr>
            <p:nvPr/>
          </p:nvPicPr>
          <p:blipFill>
            <a:blip r:embed="rId8" cstate="print"/>
            <a:srcRect/>
            <a:stretch>
              <a:fillRect/>
            </a:stretch>
          </p:blipFill>
          <p:spPr bwMode="auto">
            <a:xfrm>
              <a:off x="6691317" y="3857628"/>
              <a:ext cx="2452683" cy="2452683"/>
            </a:xfrm>
            <a:prstGeom prst="rect">
              <a:avLst/>
            </a:prstGeom>
            <a:noFill/>
          </p:spPr>
        </p:pic>
        <p:pic>
          <p:nvPicPr>
            <p:cNvPr id="51" name="Picture 2" descr="C:\Users\Annarita\AppData\Local\Microsoft\Windows\Temporary Internet Files\Content.IE5\VYORKN60\MM900288870[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7950" y="4572008"/>
              <a:ext cx="646585" cy="84553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Annarita\AppData\Local\Microsoft\Windows\Temporary Internet Files\Content.IE5\VYORKN60\MM900288870[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6116" y="4572008"/>
              <a:ext cx="646585" cy="8455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1790682" y="3638550"/>
              <a:ext cx="7381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4933954" y="3852864"/>
              <a:ext cx="7381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7720036" y="3781426"/>
              <a:ext cx="7381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Digitalization of  archives</a:t>
            </a:r>
            <a:endParaRPr lang="it-IT" dirty="0"/>
          </a:p>
        </p:txBody>
      </p:sp>
      <p:grpSp>
        <p:nvGrpSpPr>
          <p:cNvPr id="17" name="Gruppo 16"/>
          <p:cNvGrpSpPr/>
          <p:nvPr/>
        </p:nvGrpSpPr>
        <p:grpSpPr>
          <a:xfrm>
            <a:off x="539552" y="1988840"/>
            <a:ext cx="7958688" cy="4231431"/>
            <a:chOff x="285720" y="1285860"/>
            <a:chExt cx="8734238" cy="4934411"/>
          </a:xfrm>
        </p:grpSpPr>
        <p:pic>
          <p:nvPicPr>
            <p:cNvPr id="1045" name="Picture 21" descr="collegamento in rete,computer,Comunicazioni,elaborazione,metafore,PC,rete globale,reti,satelliti,tecnologie,telecomunicazioni,Web"/>
            <p:cNvPicPr>
              <a:picLocks noChangeAspect="1" noChangeArrowheads="1"/>
            </p:cNvPicPr>
            <p:nvPr/>
          </p:nvPicPr>
          <p:blipFill>
            <a:blip r:embed="rId2" cstate="print"/>
            <a:srcRect/>
            <a:stretch>
              <a:fillRect/>
            </a:stretch>
          </p:blipFill>
          <p:spPr bwMode="auto">
            <a:xfrm>
              <a:off x="6215074" y="1285860"/>
              <a:ext cx="2714644" cy="2714644"/>
            </a:xfrm>
            <a:prstGeom prst="rect">
              <a:avLst/>
            </a:prstGeom>
            <a:noFill/>
          </p:spPr>
        </p:pic>
        <p:pic>
          <p:nvPicPr>
            <p:cNvPr id="31" name="Picture 17"/>
            <p:cNvPicPr>
              <a:picLocks noChangeAspect="1" noChangeArrowheads="1"/>
            </p:cNvPicPr>
            <p:nvPr/>
          </p:nvPicPr>
          <p:blipFill>
            <a:blip r:embed="rId3" cstate="print"/>
            <a:srcRect/>
            <a:stretch>
              <a:fillRect/>
            </a:stretch>
          </p:blipFill>
          <p:spPr bwMode="auto">
            <a:xfrm>
              <a:off x="5062531" y="3857628"/>
              <a:ext cx="3724311" cy="2362643"/>
            </a:xfrm>
            <a:prstGeom prst="rect">
              <a:avLst/>
            </a:prstGeom>
            <a:noFill/>
            <a:ln w="9525">
              <a:noFill/>
              <a:miter lim="800000"/>
              <a:headEnd/>
              <a:tailEnd/>
            </a:ln>
            <a:effectLst/>
          </p:spPr>
        </p:pic>
        <p:pic>
          <p:nvPicPr>
            <p:cNvPr id="1047" name="Picture 23" descr="frecce,grafici,indicazioni,metafore,simboli,tendenze"/>
            <p:cNvPicPr>
              <a:picLocks noChangeAspect="1" noChangeArrowheads="1"/>
            </p:cNvPicPr>
            <p:nvPr/>
          </p:nvPicPr>
          <p:blipFill>
            <a:blip r:embed="rId4" cstate="print"/>
            <a:srcRect/>
            <a:stretch>
              <a:fillRect/>
            </a:stretch>
          </p:blipFill>
          <p:spPr bwMode="auto">
            <a:xfrm rot="3372749">
              <a:off x="3269559" y="1840808"/>
              <a:ext cx="1021422" cy="1021422"/>
            </a:xfrm>
            <a:prstGeom prst="rect">
              <a:avLst/>
            </a:prstGeom>
            <a:noFill/>
          </p:spPr>
        </p:pic>
        <p:pic>
          <p:nvPicPr>
            <p:cNvPr id="1041" name="Picture 17" descr="cartelle d'archivio,cartelle manila,documenti,fantasie,forniture da ufficio,raccoglitori"/>
            <p:cNvPicPr>
              <a:picLocks noChangeAspect="1" noChangeArrowheads="1"/>
            </p:cNvPicPr>
            <p:nvPr/>
          </p:nvPicPr>
          <p:blipFill>
            <a:blip r:embed="rId5" cstate="print"/>
            <a:srcRect/>
            <a:stretch>
              <a:fillRect/>
            </a:stretch>
          </p:blipFill>
          <p:spPr bwMode="auto">
            <a:xfrm>
              <a:off x="4286248" y="1928802"/>
              <a:ext cx="1357322" cy="1357322"/>
            </a:xfrm>
            <a:prstGeom prst="rect">
              <a:avLst/>
            </a:prstGeom>
            <a:noFill/>
          </p:spPr>
        </p:pic>
        <p:pic>
          <p:nvPicPr>
            <p:cNvPr id="1026" name="Picture 2" descr="Visualizza dettagli"/>
            <p:cNvPicPr>
              <a:picLocks noChangeAspect="1" noChangeArrowheads="1"/>
            </p:cNvPicPr>
            <p:nvPr/>
          </p:nvPicPr>
          <p:blipFill>
            <a:blip r:embed="rId6" cstate="print"/>
            <a:srcRect/>
            <a:stretch>
              <a:fillRect/>
            </a:stretch>
          </p:blipFill>
          <p:spPr bwMode="auto">
            <a:xfrm>
              <a:off x="785786" y="3820110"/>
              <a:ext cx="2262203" cy="2293582"/>
            </a:xfrm>
            <a:prstGeom prst="rect">
              <a:avLst/>
            </a:prstGeom>
            <a:noFill/>
          </p:spPr>
        </p:pic>
        <p:pic>
          <p:nvPicPr>
            <p:cNvPr id="1032" name="Picture 8" descr="Visualizza dettagli"/>
            <p:cNvPicPr>
              <a:picLocks noChangeAspect="1" noChangeArrowheads="1"/>
            </p:cNvPicPr>
            <p:nvPr/>
          </p:nvPicPr>
          <p:blipFill>
            <a:blip r:embed="rId7" cstate="print"/>
            <a:srcRect/>
            <a:stretch>
              <a:fillRect/>
            </a:stretch>
          </p:blipFill>
          <p:spPr bwMode="auto">
            <a:xfrm>
              <a:off x="1785918" y="2428868"/>
              <a:ext cx="1643074" cy="1643074"/>
            </a:xfrm>
            <a:prstGeom prst="rect">
              <a:avLst/>
            </a:prstGeom>
            <a:noFill/>
          </p:spPr>
        </p:pic>
        <p:pic>
          <p:nvPicPr>
            <p:cNvPr id="1039" name="Picture 15"/>
            <p:cNvPicPr>
              <a:picLocks noChangeAspect="1" noChangeArrowheads="1"/>
            </p:cNvPicPr>
            <p:nvPr/>
          </p:nvPicPr>
          <p:blipFill>
            <a:blip r:embed="rId8" cstate="print"/>
            <a:srcRect/>
            <a:stretch>
              <a:fillRect/>
            </a:stretch>
          </p:blipFill>
          <p:spPr bwMode="auto">
            <a:xfrm>
              <a:off x="500034" y="2616952"/>
              <a:ext cx="1428760" cy="1593934"/>
            </a:xfrm>
            <a:prstGeom prst="rect">
              <a:avLst/>
            </a:prstGeom>
            <a:noFill/>
            <a:ln w="9525">
              <a:noFill/>
              <a:miter lim="800000"/>
              <a:headEnd/>
              <a:tailEnd/>
            </a:ln>
            <a:effectLst/>
          </p:spPr>
        </p:pic>
        <p:sp>
          <p:nvSpPr>
            <p:cNvPr id="28" name="Ovale 27"/>
            <p:cNvSpPr/>
            <p:nvPr/>
          </p:nvSpPr>
          <p:spPr>
            <a:xfrm>
              <a:off x="285720" y="1643050"/>
              <a:ext cx="3357586" cy="450059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0" name="Picture 23" descr="frecce,grafici,indicazioni,metafore,simboli,tendenze"/>
            <p:cNvPicPr>
              <a:picLocks noChangeAspect="1" noChangeArrowheads="1"/>
            </p:cNvPicPr>
            <p:nvPr/>
          </p:nvPicPr>
          <p:blipFill>
            <a:blip r:embed="rId4" cstate="print"/>
            <a:srcRect/>
            <a:stretch>
              <a:fillRect/>
            </a:stretch>
          </p:blipFill>
          <p:spPr bwMode="auto">
            <a:xfrm rot="4338286">
              <a:off x="5631763" y="2274185"/>
              <a:ext cx="1021422" cy="1021422"/>
            </a:xfrm>
            <a:prstGeom prst="rect">
              <a:avLst/>
            </a:prstGeom>
            <a:noFill/>
          </p:spPr>
        </p:pic>
        <p:pic>
          <p:nvPicPr>
            <p:cNvPr id="32" name="Picture 19"/>
            <p:cNvPicPr>
              <a:picLocks noChangeAspect="1" noChangeArrowheads="1"/>
            </p:cNvPicPr>
            <p:nvPr/>
          </p:nvPicPr>
          <p:blipFill>
            <a:blip r:embed="rId9" cstate="print"/>
            <a:srcRect/>
            <a:stretch>
              <a:fillRect/>
            </a:stretch>
          </p:blipFill>
          <p:spPr bwMode="auto">
            <a:xfrm>
              <a:off x="4000496" y="4076807"/>
              <a:ext cx="1623562" cy="1387363"/>
            </a:xfrm>
            <a:prstGeom prst="rect">
              <a:avLst/>
            </a:prstGeom>
            <a:noFill/>
            <a:ln w="9525">
              <a:noFill/>
              <a:miter lim="800000"/>
              <a:headEnd/>
              <a:tailEnd/>
            </a:ln>
            <a:effectLst/>
          </p:spPr>
        </p:pic>
        <p:pic>
          <p:nvPicPr>
            <p:cNvPr id="33" name="Picture 18"/>
            <p:cNvPicPr>
              <a:picLocks noChangeAspect="1" noChangeArrowheads="1"/>
            </p:cNvPicPr>
            <p:nvPr/>
          </p:nvPicPr>
          <p:blipFill>
            <a:blip r:embed="rId10" cstate="print"/>
            <a:srcRect/>
            <a:stretch>
              <a:fillRect/>
            </a:stretch>
          </p:blipFill>
          <p:spPr bwMode="auto">
            <a:xfrm>
              <a:off x="4286248" y="5072074"/>
              <a:ext cx="1131273" cy="1128787"/>
            </a:xfrm>
            <a:prstGeom prst="rect">
              <a:avLst/>
            </a:prstGeom>
            <a:noFill/>
            <a:ln w="9525">
              <a:noFill/>
              <a:miter lim="800000"/>
              <a:headEnd/>
              <a:tailEnd/>
            </a:ln>
            <a:effectLst/>
          </p:spPr>
        </p:pic>
        <p:pic>
          <p:nvPicPr>
            <p:cNvPr id="35" name="Picture 23" descr="frecce,grafici,indicazioni,metafore,simboli,tendenze"/>
            <p:cNvPicPr>
              <a:picLocks noChangeAspect="1" noChangeArrowheads="1"/>
            </p:cNvPicPr>
            <p:nvPr/>
          </p:nvPicPr>
          <p:blipFill>
            <a:blip r:embed="rId4" cstate="print"/>
            <a:srcRect/>
            <a:stretch>
              <a:fillRect/>
            </a:stretch>
          </p:blipFill>
          <p:spPr bwMode="auto">
            <a:xfrm rot="9809760">
              <a:off x="7998536" y="4053109"/>
              <a:ext cx="1021422" cy="1021422"/>
            </a:xfrm>
            <a:prstGeom prst="rect">
              <a:avLst/>
            </a:prstGeom>
            <a:noFill/>
          </p:spPr>
        </p:pic>
      </p:grpSp>
      <p:sp>
        <p:nvSpPr>
          <p:cNvPr id="16" name="CasellaDiTesto 15"/>
          <p:cNvSpPr txBox="1"/>
          <p:nvPr/>
        </p:nvSpPr>
        <p:spPr>
          <a:xfrm>
            <a:off x="323528" y="908720"/>
            <a:ext cx="8496944" cy="1015663"/>
          </a:xfrm>
          <a:prstGeom prst="rect">
            <a:avLst/>
          </a:prstGeom>
          <a:noFill/>
        </p:spPr>
        <p:txBody>
          <a:bodyPr wrap="square" rtlCol="0">
            <a:spAutoFit/>
          </a:bodyPr>
          <a:lstStyle/>
          <a:p>
            <a:r>
              <a:rPr lang="en-US" altLang="it-IT" sz="2000" dirty="0" smtClean="0">
                <a:latin typeface="Times New Roman" pitchFamily="18" charset="0"/>
                <a:cs typeface="Times New Roman" pitchFamily="18" charset="0"/>
              </a:rPr>
              <a:t>The increasing </a:t>
            </a:r>
            <a:r>
              <a:rPr lang="en-US" altLang="it-IT" sz="2000" dirty="0" smtClean="0">
                <a:latin typeface="Times New Roman" pitchFamily="18" charset="0"/>
                <a:cs typeface="Times New Roman" pitchFamily="18" charset="0"/>
              </a:rPr>
              <a:t>digitalization </a:t>
            </a:r>
            <a:r>
              <a:rPr lang="en-US" altLang="it-IT" sz="2000" dirty="0" smtClean="0">
                <a:latin typeface="Times New Roman" pitchFamily="18" charset="0"/>
                <a:cs typeface="Times New Roman" pitchFamily="18" charset="0"/>
              </a:rPr>
              <a:t>of archives and the consequent need for integration between them has made even more urgent the need to have certified and encoded </a:t>
            </a:r>
            <a:r>
              <a:rPr lang="en-US" altLang="it-IT" sz="2000" dirty="0" err="1" smtClean="0">
                <a:latin typeface="Times New Roman" pitchFamily="18" charset="0"/>
                <a:cs typeface="Times New Roman" pitchFamily="18" charset="0"/>
              </a:rPr>
              <a:t>toponomic</a:t>
            </a:r>
            <a:r>
              <a:rPr lang="en-US" altLang="it-IT" sz="2000" dirty="0" smtClean="0">
                <a:latin typeface="Times New Roman" pitchFamily="18" charset="0"/>
                <a:cs typeface="Times New Roman" pitchFamily="18" charset="0"/>
              </a:rPr>
              <a:t> </a:t>
            </a:r>
            <a:r>
              <a:rPr lang="en-US" altLang="it-IT" sz="2000" dirty="0" smtClean="0">
                <a:latin typeface="Times New Roman" pitchFamily="18" charset="0"/>
                <a:cs typeface="Times New Roman" pitchFamily="18" charset="0"/>
              </a:rPr>
              <a:t>data</a:t>
            </a:r>
            <a:endParaRPr lang="it-IT" altLang="it-IT"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dirty="0" smtClean="0"/>
              <a:t>ANNCSU</a:t>
            </a:r>
            <a:endParaRPr lang="it-IT" dirty="0"/>
          </a:p>
        </p:txBody>
      </p:sp>
      <p:grpSp>
        <p:nvGrpSpPr>
          <p:cNvPr id="29" name="Gruppo 28"/>
          <p:cNvGrpSpPr/>
          <p:nvPr/>
        </p:nvGrpSpPr>
        <p:grpSpPr>
          <a:xfrm>
            <a:off x="467544" y="2158506"/>
            <a:ext cx="8172400" cy="4150814"/>
            <a:chOff x="0" y="1928802"/>
            <a:chExt cx="9144000" cy="4714908"/>
          </a:xfrm>
        </p:grpSpPr>
        <p:pic>
          <p:nvPicPr>
            <p:cNvPr id="29700" name="Picture 4" descr="industria,rimorchi,semirimorchi,tir,trasporto,trattori,veicoli"/>
            <p:cNvPicPr>
              <a:picLocks noChangeAspect="1" noChangeArrowheads="1"/>
            </p:cNvPicPr>
            <p:nvPr/>
          </p:nvPicPr>
          <p:blipFill>
            <a:blip r:embed="rId2" cstate="print"/>
            <a:srcRect/>
            <a:stretch>
              <a:fillRect/>
            </a:stretch>
          </p:blipFill>
          <p:spPr bwMode="auto">
            <a:xfrm>
              <a:off x="3214678" y="1928802"/>
              <a:ext cx="1523989" cy="1523989"/>
            </a:xfrm>
            <a:prstGeom prst="rect">
              <a:avLst/>
            </a:prstGeom>
            <a:noFill/>
          </p:spPr>
        </p:pic>
        <p:sp>
          <p:nvSpPr>
            <p:cNvPr id="26" name="Ovale 25"/>
            <p:cNvSpPr/>
            <p:nvPr/>
          </p:nvSpPr>
          <p:spPr>
            <a:xfrm>
              <a:off x="3143240" y="2000240"/>
              <a:ext cx="3214710" cy="157163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8" name="Gruppo 27"/>
            <p:cNvGrpSpPr/>
            <p:nvPr/>
          </p:nvGrpSpPr>
          <p:grpSpPr>
            <a:xfrm>
              <a:off x="0" y="2143116"/>
              <a:ext cx="9144000" cy="4500594"/>
              <a:chOff x="0" y="2143116"/>
              <a:chExt cx="9144000" cy="4500594"/>
            </a:xfrm>
          </p:grpSpPr>
          <p:pic>
            <p:nvPicPr>
              <p:cNvPr id="31" name="Picture 17"/>
              <p:cNvPicPr>
                <a:picLocks noChangeAspect="1" noChangeArrowheads="1"/>
              </p:cNvPicPr>
              <p:nvPr/>
            </p:nvPicPr>
            <p:blipFill>
              <a:blip r:embed="rId3" cstate="print"/>
              <a:srcRect/>
              <a:stretch>
                <a:fillRect/>
              </a:stretch>
            </p:blipFill>
            <p:spPr bwMode="auto">
              <a:xfrm>
                <a:off x="3428992" y="4138191"/>
                <a:ext cx="3048651" cy="1934015"/>
              </a:xfrm>
              <a:prstGeom prst="rect">
                <a:avLst/>
              </a:prstGeom>
              <a:noFill/>
              <a:ln w="9525">
                <a:noFill/>
                <a:miter lim="800000"/>
                <a:headEnd/>
                <a:tailEnd/>
              </a:ln>
              <a:effectLst/>
            </p:spPr>
          </p:pic>
          <p:pic>
            <p:nvPicPr>
              <p:cNvPr id="35" name="Picture 23" descr="frecce,grafici,indicazioni,metafore,simboli,tendenze"/>
              <p:cNvPicPr>
                <a:picLocks noChangeAspect="1" noChangeArrowheads="1"/>
              </p:cNvPicPr>
              <p:nvPr/>
            </p:nvPicPr>
            <p:blipFill>
              <a:blip r:embed="rId4" cstate="print"/>
              <a:srcRect/>
              <a:stretch>
                <a:fillRect/>
              </a:stretch>
            </p:blipFill>
            <p:spPr bwMode="auto">
              <a:xfrm rot="11162996">
                <a:off x="5623114" y="3622858"/>
                <a:ext cx="1021422" cy="1021422"/>
              </a:xfrm>
              <a:prstGeom prst="rect">
                <a:avLst/>
              </a:prstGeom>
              <a:noFill/>
            </p:spPr>
          </p:pic>
          <p:pic>
            <p:nvPicPr>
              <p:cNvPr id="27" name="Picture 23" descr="frecce,grafici,indicazioni,metafore,simboli,tendenze"/>
              <p:cNvPicPr>
                <a:picLocks noChangeAspect="1" noChangeArrowheads="1"/>
              </p:cNvPicPr>
              <p:nvPr/>
            </p:nvPicPr>
            <p:blipFill>
              <a:blip r:embed="rId4" cstate="print"/>
              <a:srcRect/>
              <a:stretch>
                <a:fillRect/>
              </a:stretch>
            </p:blipFill>
            <p:spPr bwMode="auto">
              <a:xfrm rot="7160755">
                <a:off x="4971068" y="3542316"/>
                <a:ext cx="1021422" cy="1021422"/>
              </a:xfrm>
              <a:prstGeom prst="rect">
                <a:avLst/>
              </a:prstGeom>
              <a:noFill/>
            </p:spPr>
          </p:pic>
          <p:pic>
            <p:nvPicPr>
              <p:cNvPr id="29702" name="Picture 6" descr="edifici,fabbriche,industria,orologi,tempi"/>
              <p:cNvPicPr>
                <a:picLocks noChangeAspect="1" noChangeArrowheads="1"/>
              </p:cNvPicPr>
              <p:nvPr/>
            </p:nvPicPr>
            <p:blipFill>
              <a:blip r:embed="rId5" cstate="print"/>
              <a:srcRect/>
              <a:stretch>
                <a:fillRect/>
              </a:stretch>
            </p:blipFill>
            <p:spPr bwMode="auto">
              <a:xfrm>
                <a:off x="4786314" y="2143116"/>
                <a:ext cx="1285884" cy="1285884"/>
              </a:xfrm>
              <a:prstGeom prst="rect">
                <a:avLst/>
              </a:prstGeom>
              <a:noFill/>
            </p:spPr>
          </p:pic>
          <p:pic>
            <p:nvPicPr>
              <p:cNvPr id="24" name="Picture 23" descr="frecce,grafici,indicazioni,metafore,simboli,tendenze"/>
              <p:cNvPicPr>
                <a:picLocks noChangeAspect="1" noChangeArrowheads="1"/>
              </p:cNvPicPr>
              <p:nvPr/>
            </p:nvPicPr>
            <p:blipFill>
              <a:blip r:embed="rId4" cstate="print"/>
              <a:srcRect/>
              <a:stretch>
                <a:fillRect/>
              </a:stretch>
            </p:blipFill>
            <p:spPr bwMode="auto">
              <a:xfrm rot="2416256">
                <a:off x="1317546" y="4460826"/>
                <a:ext cx="1021422" cy="1021422"/>
              </a:xfrm>
              <a:prstGeom prst="rect">
                <a:avLst/>
              </a:prstGeom>
              <a:noFill/>
            </p:spPr>
          </p:pic>
          <p:pic>
            <p:nvPicPr>
              <p:cNvPr id="1047" name="Picture 23" descr="frecce,grafici,indicazioni,metafore,simboli,tendenze"/>
              <p:cNvPicPr>
                <a:picLocks noChangeAspect="1" noChangeArrowheads="1"/>
              </p:cNvPicPr>
              <p:nvPr/>
            </p:nvPicPr>
            <p:blipFill>
              <a:blip r:embed="rId4" cstate="print"/>
              <a:srcRect/>
              <a:stretch>
                <a:fillRect/>
              </a:stretch>
            </p:blipFill>
            <p:spPr bwMode="auto">
              <a:xfrm rot="5202606">
                <a:off x="2171575" y="3171715"/>
                <a:ext cx="1021422" cy="1021422"/>
              </a:xfrm>
              <a:prstGeom prst="rect">
                <a:avLst/>
              </a:prstGeom>
              <a:noFill/>
            </p:spPr>
          </p:pic>
          <p:pic>
            <p:nvPicPr>
              <p:cNvPr id="32" name="Picture 19"/>
              <p:cNvPicPr>
                <a:picLocks noChangeAspect="1" noChangeArrowheads="1"/>
              </p:cNvPicPr>
              <p:nvPr/>
            </p:nvPicPr>
            <p:blipFill>
              <a:blip r:embed="rId6" cstate="print"/>
              <a:srcRect/>
              <a:stretch>
                <a:fillRect/>
              </a:stretch>
            </p:blipFill>
            <p:spPr bwMode="auto">
              <a:xfrm>
                <a:off x="2366956" y="4180436"/>
                <a:ext cx="1329017" cy="1135669"/>
              </a:xfrm>
              <a:prstGeom prst="rect">
                <a:avLst/>
              </a:prstGeom>
              <a:noFill/>
              <a:ln w="9525">
                <a:noFill/>
                <a:miter lim="800000"/>
                <a:headEnd/>
                <a:tailEnd/>
              </a:ln>
              <a:effectLst/>
            </p:spPr>
          </p:pic>
          <p:pic>
            <p:nvPicPr>
              <p:cNvPr id="33" name="Picture 18"/>
              <p:cNvPicPr>
                <a:picLocks noChangeAspect="1" noChangeArrowheads="1"/>
              </p:cNvPicPr>
              <p:nvPr/>
            </p:nvPicPr>
            <p:blipFill>
              <a:blip r:embed="rId7" cstate="print"/>
              <a:srcRect/>
              <a:stretch>
                <a:fillRect/>
              </a:stretch>
            </p:blipFill>
            <p:spPr bwMode="auto">
              <a:xfrm>
                <a:off x="2708016" y="4914479"/>
                <a:ext cx="926039" cy="924004"/>
              </a:xfrm>
              <a:prstGeom prst="rect">
                <a:avLst/>
              </a:prstGeom>
              <a:noFill/>
              <a:ln w="9525">
                <a:noFill/>
                <a:miter lim="800000"/>
                <a:headEnd/>
                <a:tailEnd/>
              </a:ln>
              <a:effectLst/>
            </p:spPr>
          </p:pic>
          <p:pic>
            <p:nvPicPr>
              <p:cNvPr id="16"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00892" y="2521036"/>
                <a:ext cx="1785950" cy="10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00892" y="3592606"/>
                <a:ext cx="1707990" cy="120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72330" y="4878490"/>
                <a:ext cx="1680974" cy="105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4282" y="4214818"/>
                <a:ext cx="2376583" cy="148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12" cstate="print"/>
              <a:srcRect/>
              <a:stretch>
                <a:fillRect/>
              </a:stretch>
            </p:blipFill>
            <p:spPr bwMode="auto">
              <a:xfrm>
                <a:off x="285720" y="2388935"/>
                <a:ext cx="1785950" cy="611437"/>
              </a:xfrm>
              <a:prstGeom prst="rect">
                <a:avLst/>
              </a:prstGeom>
              <a:noFill/>
              <a:ln w="9525">
                <a:noFill/>
                <a:miter lim="800000"/>
                <a:headEnd/>
                <a:tailEnd/>
              </a:ln>
              <a:effectLst/>
            </p:spPr>
          </p:pic>
          <p:pic>
            <p:nvPicPr>
              <p:cNvPr id="21" name="Immagine 20" descr="definitivo"/>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4283" y="3000372"/>
                <a:ext cx="2000264" cy="514350"/>
              </a:xfrm>
              <a:prstGeom prst="rect">
                <a:avLst/>
              </a:prstGeom>
              <a:noFill/>
              <a:ln>
                <a:noFill/>
              </a:ln>
            </p:spPr>
          </p:pic>
          <p:sp>
            <p:nvSpPr>
              <p:cNvPr id="22" name="Ovale 21"/>
              <p:cNvSpPr/>
              <p:nvPr/>
            </p:nvSpPr>
            <p:spPr>
              <a:xfrm>
                <a:off x="0" y="2285992"/>
                <a:ext cx="2357422" cy="164307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e 35"/>
              <p:cNvSpPr/>
              <p:nvPr/>
            </p:nvSpPr>
            <p:spPr>
              <a:xfrm>
                <a:off x="6500826" y="2214554"/>
                <a:ext cx="2643174" cy="442915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arrotondato 36"/>
              <p:cNvSpPr/>
              <p:nvPr/>
            </p:nvSpPr>
            <p:spPr>
              <a:xfrm>
                <a:off x="2143108" y="4071942"/>
                <a:ext cx="4357718" cy="2214578"/>
              </a:xfrm>
              <a:prstGeom prst="round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CasellaDiTesto 39"/>
              <p:cNvSpPr txBox="1"/>
              <p:nvPr/>
            </p:nvSpPr>
            <p:spPr>
              <a:xfrm>
                <a:off x="3643305" y="3987233"/>
                <a:ext cx="1915947" cy="664246"/>
              </a:xfrm>
              <a:prstGeom prst="rect">
                <a:avLst/>
              </a:prstGeom>
              <a:noFill/>
            </p:spPr>
            <p:txBody>
              <a:bodyPr wrap="square" rtlCol="0">
                <a:spAutoFit/>
              </a:bodyPr>
              <a:lstStyle/>
              <a:p>
                <a:r>
                  <a:rPr lang="it-IT" sz="3200" b="1" dirty="0" smtClean="0">
                    <a:solidFill>
                      <a:schemeClr val="tx2">
                        <a:lumMod val="75000"/>
                      </a:schemeClr>
                    </a:solidFill>
                  </a:rPr>
                  <a:t>ANNCSU</a:t>
                </a:r>
                <a:endParaRPr lang="it-IT" sz="3200" b="1" dirty="0">
                  <a:solidFill>
                    <a:schemeClr val="tx2">
                      <a:lumMod val="75000"/>
                    </a:schemeClr>
                  </a:solidFill>
                </a:endParaRPr>
              </a:p>
            </p:txBody>
          </p:sp>
        </p:grpSp>
      </p:grpSp>
      <p:sp>
        <p:nvSpPr>
          <p:cNvPr id="25" name="CasellaDiTesto 24"/>
          <p:cNvSpPr txBox="1"/>
          <p:nvPr/>
        </p:nvSpPr>
        <p:spPr>
          <a:xfrm>
            <a:off x="467544" y="836712"/>
            <a:ext cx="8064896" cy="1323439"/>
          </a:xfrm>
          <a:prstGeom prst="rect">
            <a:avLst/>
          </a:prstGeom>
          <a:noFill/>
        </p:spPr>
        <p:txBody>
          <a:bodyPr wrap="square" rtlCol="0">
            <a:spAutoFit/>
          </a:bodyPr>
          <a:lstStyle/>
          <a:p>
            <a:r>
              <a:rPr lang="en-US" altLang="it-IT" sz="2000" dirty="0" smtClean="0">
                <a:latin typeface="Times New Roman" pitchFamily="18" charset="0"/>
                <a:cs typeface="Times New Roman" pitchFamily="18" charset="0"/>
              </a:rPr>
              <a:t>ANNCSU aims to meet the need strongly felt by public administrations and corporations to have a single national register that </a:t>
            </a:r>
            <a:r>
              <a:rPr lang="en-US" altLang="it-IT" sz="2000" dirty="0" smtClean="0">
                <a:latin typeface="Times New Roman" pitchFamily="18" charset="0"/>
                <a:cs typeface="Times New Roman" pitchFamily="18" charset="0"/>
              </a:rPr>
              <a:t>contains </a:t>
            </a:r>
            <a:r>
              <a:rPr lang="en-US" altLang="it-IT" sz="2000" dirty="0" smtClean="0">
                <a:latin typeface="Times New Roman" pitchFamily="18" charset="0"/>
                <a:cs typeface="Times New Roman" pitchFamily="18" charset="0"/>
              </a:rPr>
              <a:t>certified information on </a:t>
            </a:r>
            <a:r>
              <a:rPr lang="it-IT" sz="2000" dirty="0" err="1" smtClean="0"/>
              <a:t>street</a:t>
            </a:r>
            <a:r>
              <a:rPr lang="it-IT" sz="2000" dirty="0" smtClean="0"/>
              <a:t> </a:t>
            </a:r>
            <a:r>
              <a:rPr lang="it-IT" sz="2000" dirty="0" err="1" smtClean="0"/>
              <a:t>names</a:t>
            </a:r>
            <a:r>
              <a:rPr lang="it-IT" sz="2000" dirty="0" smtClean="0"/>
              <a:t> </a:t>
            </a:r>
            <a:r>
              <a:rPr lang="en-US" altLang="it-IT" sz="2000" dirty="0" smtClean="0">
                <a:latin typeface="Times New Roman" pitchFamily="18" charset="0"/>
                <a:cs typeface="Times New Roman" pitchFamily="18" charset="0"/>
              </a:rPr>
              <a:t>and house numbers, to be used as a reference in all the processes in which the address element is used.</a:t>
            </a:r>
            <a:endParaRPr lang="it-IT" altLang="it-IT"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collegamento in rete,computer,Comunicazioni,elaborazione,metafore,PC,rete globale,reti,satelliti,tecnologie,telecomunicazioni,Web"/>
          <p:cNvPicPr>
            <a:picLocks noChangeAspect="1" noChangeArrowheads="1"/>
          </p:cNvPicPr>
          <p:nvPr/>
        </p:nvPicPr>
        <p:blipFill>
          <a:blip r:embed="rId2" cstate="print"/>
          <a:srcRect/>
          <a:stretch>
            <a:fillRect/>
          </a:stretch>
        </p:blipFill>
        <p:spPr bwMode="auto">
          <a:xfrm>
            <a:off x="7072330" y="2357430"/>
            <a:ext cx="1928826" cy="1928826"/>
          </a:xfrm>
          <a:prstGeom prst="rect">
            <a:avLst/>
          </a:prstGeom>
          <a:noFill/>
        </p:spPr>
      </p:pic>
      <p:pic>
        <p:nvPicPr>
          <p:cNvPr id="34820" name="Picture 4" descr="Visualizza dettagli"/>
          <p:cNvPicPr>
            <a:picLocks noChangeAspect="1" noChangeArrowheads="1"/>
          </p:cNvPicPr>
          <p:nvPr/>
        </p:nvPicPr>
        <p:blipFill>
          <a:blip r:embed="rId3" cstate="print"/>
          <a:srcRect/>
          <a:stretch>
            <a:fillRect/>
          </a:stretch>
        </p:blipFill>
        <p:spPr bwMode="auto">
          <a:xfrm>
            <a:off x="7315200" y="642918"/>
            <a:ext cx="1828800" cy="1828800"/>
          </a:xfrm>
          <a:prstGeom prst="rect">
            <a:avLst/>
          </a:prstGeom>
          <a:noFill/>
        </p:spPr>
      </p:pic>
      <p:pic>
        <p:nvPicPr>
          <p:cNvPr id="29698" name="Picture 2"/>
          <p:cNvPicPr>
            <a:picLocks noChangeAspect="1" noChangeArrowheads="1"/>
          </p:cNvPicPr>
          <p:nvPr/>
        </p:nvPicPr>
        <p:blipFill>
          <a:blip r:embed="rId4" cstate="print"/>
          <a:srcRect/>
          <a:stretch>
            <a:fillRect/>
          </a:stretch>
        </p:blipFill>
        <p:spPr bwMode="auto">
          <a:xfrm>
            <a:off x="5286380" y="1214422"/>
            <a:ext cx="1785950" cy="611437"/>
          </a:xfrm>
          <a:prstGeom prst="rect">
            <a:avLst/>
          </a:prstGeom>
          <a:noFill/>
          <a:ln w="9525">
            <a:noFill/>
            <a:miter lim="800000"/>
            <a:headEnd/>
            <a:tailEnd/>
          </a:ln>
          <a:effectLst/>
        </p:spPr>
      </p:pic>
      <p:pic>
        <p:nvPicPr>
          <p:cNvPr id="31" name="Picture 17"/>
          <p:cNvPicPr>
            <a:picLocks noChangeAspect="1" noChangeArrowheads="1"/>
          </p:cNvPicPr>
          <p:nvPr/>
        </p:nvPicPr>
        <p:blipFill>
          <a:blip r:embed="rId5" cstate="print"/>
          <a:srcRect/>
          <a:stretch>
            <a:fillRect/>
          </a:stretch>
        </p:blipFill>
        <p:spPr bwMode="auto">
          <a:xfrm>
            <a:off x="6095349" y="4572008"/>
            <a:ext cx="3048651" cy="1934015"/>
          </a:xfrm>
          <a:prstGeom prst="rect">
            <a:avLst/>
          </a:prstGeom>
          <a:noFill/>
          <a:ln w="9525">
            <a:noFill/>
            <a:miter lim="800000"/>
            <a:headEnd/>
            <a:tailEnd/>
          </a:ln>
          <a:effectLst/>
        </p:spPr>
      </p:pic>
      <p:sp>
        <p:nvSpPr>
          <p:cNvPr id="7" name="Titolo 1"/>
          <p:cNvSpPr>
            <a:spLocks noGrp="1"/>
          </p:cNvSpPr>
          <p:nvPr>
            <p:ph type="ctrTitle"/>
          </p:nvPr>
        </p:nvSpPr>
        <p:spPr>
          <a:xfrm>
            <a:off x="976064" y="188640"/>
            <a:ext cx="7772400" cy="504056"/>
          </a:xfrm>
        </p:spPr>
        <p:txBody>
          <a:bodyPr>
            <a:normAutofit/>
          </a:bodyPr>
          <a:lstStyle/>
          <a:p>
            <a:r>
              <a:rPr lang="it-IT" altLang="it-IT" smtClean="0"/>
              <a:t>Organization of ANNCSU</a:t>
            </a:r>
            <a:endParaRPr lang="it-IT" dirty="0"/>
          </a:p>
        </p:txBody>
      </p:sp>
      <p:sp>
        <p:nvSpPr>
          <p:cNvPr id="34" name="Sottotitolo 2"/>
          <p:cNvSpPr txBox="1">
            <a:spLocks/>
          </p:cNvSpPr>
          <p:nvPr/>
        </p:nvSpPr>
        <p:spPr>
          <a:xfrm>
            <a:off x="323528" y="642918"/>
            <a:ext cx="5429288" cy="55721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it-IT" sz="2000" dirty="0" smtClean="0">
                <a:latin typeface="Times New Roman" pitchFamily="18" charset="0"/>
                <a:cs typeface="Times New Roman" pitchFamily="18" charset="0"/>
              </a:rPr>
              <a:t>ISTAT defines rules and criteria for the updating and the standardization of data included in the archive, as well as the           levels of information quality</a:t>
            </a:r>
            <a:endParaRPr lang="it-IT" altLang="it-IT" sz="2000" dirty="0" smtClean="0">
              <a:latin typeface="Times New Roman" pitchFamily="18" charset="0"/>
              <a:cs typeface="Times New Roman" pitchFamily="18" charset="0"/>
            </a:endParaRPr>
          </a:p>
          <a:p>
            <a:pPr>
              <a:defRPr/>
            </a:pPr>
            <a:r>
              <a:rPr lang="it-IT" altLang="it-IT" sz="2000" dirty="0" smtClean="0">
                <a:latin typeface="Times New Roman" pitchFamily="18" charset="0"/>
                <a:cs typeface="Times New Roman" pitchFamily="18" charset="0"/>
              </a:rPr>
              <a:t>Agenzia delle Entrate </a:t>
            </a:r>
            <a:r>
              <a:rPr lang="en-US" altLang="it-IT" sz="2000" dirty="0" smtClean="0">
                <a:latin typeface="Times New Roman" pitchFamily="18" charset="0"/>
                <a:cs typeface="Times New Roman" pitchFamily="18" charset="0"/>
              </a:rPr>
              <a:t>manages the archive, through the taxation information system that guarantees safe holding, accessibility to services and assistance to users, according to the quality standards already adopted by the </a:t>
            </a:r>
            <a:r>
              <a:rPr lang="en-US" altLang="it-IT" sz="2000" dirty="0" err="1" smtClean="0">
                <a:latin typeface="Times New Roman" pitchFamily="18" charset="0"/>
                <a:cs typeface="Times New Roman" pitchFamily="18" charset="0"/>
              </a:rPr>
              <a:t>Agenzia</a:t>
            </a:r>
            <a:endParaRPr lang="it-IT" altLang="it-IT" sz="2000" dirty="0" smtClean="0">
              <a:latin typeface="Times New Roman" pitchFamily="18" charset="0"/>
              <a:cs typeface="Times New Roman" pitchFamily="18" charset="0"/>
            </a:endParaRPr>
          </a:p>
          <a:p>
            <a:pPr>
              <a:defRPr/>
            </a:pPr>
            <a:r>
              <a:rPr lang="it-IT" altLang="it-IT" sz="2000" dirty="0" smtClean="0">
                <a:latin typeface="Times New Roman" pitchFamily="18" charset="0"/>
                <a:cs typeface="Times New Roman" pitchFamily="18" charset="0"/>
              </a:rPr>
              <a:t>The </a:t>
            </a:r>
            <a:r>
              <a:rPr lang="it-IT" altLang="it-IT" sz="2000" dirty="0" err="1" smtClean="0">
                <a:latin typeface="Times New Roman" pitchFamily="18" charset="0"/>
                <a:cs typeface="Times New Roman" pitchFamily="18" charset="0"/>
              </a:rPr>
              <a:t>Municipalities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carry</a:t>
            </a:r>
            <a:r>
              <a:rPr lang="it-IT" altLang="it-IT" sz="2000" dirty="0" smtClean="0">
                <a:latin typeface="Times New Roman" pitchFamily="18" charset="0"/>
                <a:cs typeface="Times New Roman" pitchFamily="18" charset="0"/>
              </a:rPr>
              <a:t> out the regular </a:t>
            </a:r>
            <a:r>
              <a:rPr lang="en-US" altLang="it-IT" sz="2000" dirty="0" smtClean="0">
                <a:latin typeface="Times New Roman" pitchFamily="18" charset="0"/>
                <a:cs typeface="Times New Roman" pitchFamily="18" charset="0"/>
              </a:rPr>
              <a:t>updating of the archive on the basis of the </a:t>
            </a:r>
            <a:r>
              <a:rPr lang="it-IT" altLang="it-IT" sz="2000" dirty="0" err="1" smtClean="0">
                <a:latin typeface="Times New Roman" pitchFamily="18" charset="0"/>
                <a:cs typeface="Times New Roman" pitchFamily="18" charset="0"/>
              </a:rPr>
              <a:t>instructions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contained</a:t>
            </a:r>
            <a:r>
              <a:rPr lang="it-IT" altLang="it-IT" sz="2000" dirty="0" smtClean="0">
                <a:latin typeface="Times New Roman" pitchFamily="18" charset="0"/>
                <a:cs typeface="Times New Roman" pitchFamily="18" charset="0"/>
              </a:rPr>
              <a:t> in the </a:t>
            </a:r>
            <a:r>
              <a:rPr lang="it-IT" altLang="it-IT" sz="2000" dirty="0" err="1" smtClean="0">
                <a:latin typeface="Times New Roman" pitchFamily="18" charset="0"/>
                <a:cs typeface="Times New Roman" pitchFamily="18" charset="0"/>
              </a:rPr>
              <a:t>Registry</a:t>
            </a:r>
            <a:r>
              <a:rPr lang="it-IT" altLang="it-IT" sz="2000" dirty="0" smtClean="0">
                <a:latin typeface="Times New Roman" pitchFamily="18" charset="0"/>
                <a:cs typeface="Times New Roman" pitchFamily="18" charset="0"/>
              </a:rPr>
              <a:t> office </a:t>
            </a:r>
            <a:r>
              <a:rPr lang="it-IT" altLang="it-IT" sz="2000" dirty="0" err="1" smtClean="0">
                <a:latin typeface="Times New Roman" pitchFamily="18" charset="0"/>
                <a:cs typeface="Times New Roman" pitchFamily="18" charset="0"/>
              </a:rPr>
              <a:t>regulation</a:t>
            </a:r>
            <a:r>
              <a:rPr lang="it-IT" altLang="it-IT" sz="2000" dirty="0" smtClean="0">
                <a:latin typeface="Times New Roman" pitchFamily="18" charset="0"/>
                <a:cs typeface="Times New Roman" pitchFamily="18" charset="0"/>
              </a:rPr>
              <a:t> (DPR 223/1989), the </a:t>
            </a:r>
            <a:r>
              <a:rPr lang="en-US" altLang="it-IT" sz="2000" dirty="0" smtClean="0">
                <a:latin typeface="Times New Roman" pitchFamily="18" charset="0"/>
                <a:cs typeface="Times New Roman" pitchFamily="18" charset="0"/>
              </a:rPr>
              <a:t>technical guidelines issued by ISTAT and within the </a:t>
            </a:r>
            <a:r>
              <a:rPr lang="en-US" altLang="it-IT" sz="2000" dirty="0" err="1" smtClean="0">
                <a:latin typeface="Times New Roman" pitchFamily="18" charset="0"/>
                <a:cs typeface="Times New Roman" pitchFamily="18" charset="0"/>
              </a:rPr>
              <a:t>informatic</a:t>
            </a:r>
            <a:r>
              <a:rPr lang="en-US" altLang="it-IT" sz="2000" dirty="0" smtClean="0">
                <a:latin typeface="Times New Roman" pitchFamily="18" charset="0"/>
                <a:cs typeface="Times New Roman" pitchFamily="18" charset="0"/>
              </a:rPr>
              <a:t> talks rules established by </a:t>
            </a:r>
            <a:r>
              <a:rPr lang="it-IT" altLang="it-IT" sz="2000" dirty="0" smtClean="0">
                <a:latin typeface="Times New Roman" pitchFamily="18" charset="0"/>
                <a:cs typeface="Times New Roman" pitchFamily="18" charset="0"/>
              </a:rPr>
              <a:t>Agenzia delle Entrate</a:t>
            </a:r>
          </a:p>
        </p:txBody>
      </p:sp>
      <p:pic>
        <p:nvPicPr>
          <p:cNvPr id="32" name="Picture 19"/>
          <p:cNvPicPr>
            <a:picLocks noChangeAspect="1" noChangeArrowheads="1"/>
          </p:cNvPicPr>
          <p:nvPr/>
        </p:nvPicPr>
        <p:blipFill>
          <a:blip r:embed="rId6" cstate="print"/>
          <a:srcRect/>
          <a:stretch>
            <a:fillRect/>
          </a:stretch>
        </p:blipFill>
        <p:spPr bwMode="auto">
          <a:xfrm>
            <a:off x="7814983" y="5000636"/>
            <a:ext cx="1329017" cy="1135669"/>
          </a:xfrm>
          <a:prstGeom prst="rect">
            <a:avLst/>
          </a:prstGeom>
          <a:noFill/>
          <a:ln w="9525">
            <a:noFill/>
            <a:miter lim="800000"/>
            <a:headEnd/>
            <a:tailEnd/>
          </a:ln>
          <a:effectLst/>
        </p:spPr>
      </p:pic>
      <p:pic>
        <p:nvPicPr>
          <p:cNvPr id="33" name="Picture 18"/>
          <p:cNvPicPr>
            <a:picLocks noChangeAspect="1" noChangeArrowheads="1"/>
          </p:cNvPicPr>
          <p:nvPr/>
        </p:nvPicPr>
        <p:blipFill>
          <a:blip r:embed="rId7" cstate="print"/>
          <a:srcRect/>
          <a:stretch>
            <a:fillRect/>
          </a:stretch>
        </p:blipFill>
        <p:spPr bwMode="auto">
          <a:xfrm>
            <a:off x="8156043" y="5734679"/>
            <a:ext cx="926039" cy="924004"/>
          </a:xfrm>
          <a:prstGeom prst="rect">
            <a:avLst/>
          </a:prstGeom>
          <a:noFill/>
          <a:ln w="9525">
            <a:noFill/>
            <a:miter lim="800000"/>
            <a:headEnd/>
            <a:tailEnd/>
          </a:ln>
          <a:effectLst/>
        </p:spPr>
      </p:pic>
      <p:pic>
        <p:nvPicPr>
          <p:cNvPr id="21" name="Immagine 20" descr="definitiv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4088" y="2708920"/>
            <a:ext cx="1944216" cy="504056"/>
          </a:xfrm>
          <a:prstGeom prst="rect">
            <a:avLst/>
          </a:prstGeom>
          <a:noFill/>
          <a:ln>
            <a:noFill/>
          </a:ln>
        </p:spPr>
      </p:pic>
      <p:sp>
        <p:nvSpPr>
          <p:cNvPr id="40" name="CasellaDiTesto 39"/>
          <p:cNvSpPr txBox="1"/>
          <p:nvPr/>
        </p:nvSpPr>
        <p:spPr>
          <a:xfrm>
            <a:off x="7000892" y="4643446"/>
            <a:ext cx="1214446" cy="400110"/>
          </a:xfrm>
          <a:prstGeom prst="rect">
            <a:avLst/>
          </a:prstGeom>
          <a:noFill/>
        </p:spPr>
        <p:txBody>
          <a:bodyPr wrap="square" rtlCol="0">
            <a:spAutoFit/>
          </a:bodyPr>
          <a:lstStyle/>
          <a:p>
            <a:r>
              <a:rPr lang="it-IT" sz="2000" b="1" dirty="0" smtClean="0">
                <a:solidFill>
                  <a:schemeClr val="tx2">
                    <a:lumMod val="75000"/>
                  </a:schemeClr>
                </a:solidFill>
              </a:rPr>
              <a:t>ANNCSU</a:t>
            </a:r>
            <a:endParaRPr lang="it-IT" sz="2000" b="1" dirty="0">
              <a:solidFill>
                <a:schemeClr val="tx2">
                  <a:lumMod val="75000"/>
                </a:schemeClr>
              </a:solidFill>
            </a:endParaRPr>
          </a:p>
        </p:txBody>
      </p:sp>
      <p:pic>
        <p:nvPicPr>
          <p:cNvPr id="28"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3570" y="3857628"/>
            <a:ext cx="928694" cy="5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7950" y="4143380"/>
            <a:ext cx="928694" cy="58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3570" y="4429132"/>
            <a:ext cx="928694" cy="58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Connettore 1 42"/>
          <p:cNvCxnSpPr/>
          <p:nvPr/>
        </p:nvCxnSpPr>
        <p:spPr>
          <a:xfrm flipV="1">
            <a:off x="428596" y="1916832"/>
            <a:ext cx="6591676" cy="11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500604" y="3786190"/>
            <a:ext cx="6447660" cy="28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4820"/>
                                        </p:tgtEl>
                                        <p:attrNameLst>
                                          <p:attrName>style.visibility</p:attrName>
                                        </p:attrNameLst>
                                      </p:cBhvr>
                                      <p:to>
                                        <p:strVal val="visible"/>
                                      </p:to>
                                    </p:set>
                                    <p:animEffect transition="in" filter="box(in)">
                                      <p:cBhvr>
                                        <p:cTn id="13" dur="500"/>
                                        <p:tgtEl>
                                          <p:spTgt spid="348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4822"/>
                                        </p:tgtEl>
                                        <p:attrNameLst>
                                          <p:attrName>style.visibility</p:attrName>
                                        </p:attrNameLst>
                                      </p:cBhvr>
                                      <p:to>
                                        <p:strVal val="visible"/>
                                      </p:to>
                                    </p:set>
                                    <p:animEffect transition="in" filter="box(in)">
                                      <p:cBhvr>
                                        <p:cTn id="24" dur="500"/>
                                        <p:tgtEl>
                                          <p:spTgt spid="3482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ox(in)">
                                      <p:cBhvr>
                                        <p:cTn id="47" dur="500"/>
                                        <p:tgtEl>
                                          <p:spTgt spid="31"/>
                                        </p:tgtEl>
                                      </p:cBhvr>
                                    </p:animEffect>
                                  </p:childTnLst>
                                </p:cTn>
                              </p:par>
                              <p:par>
                                <p:cTn id="48" presetID="4" presetClass="entr" presetSubtype="16"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ox(in)">
                                      <p:cBhvr>
                                        <p:cTn id="50" dur="500"/>
                                        <p:tgtEl>
                                          <p:spTgt spid="32"/>
                                        </p:tgtEl>
                                      </p:cBhvr>
                                    </p:animEffect>
                                  </p:childTnLst>
                                </p:cTn>
                              </p:par>
                              <p:par>
                                <p:cTn id="51" presetID="4" presetClass="entr" presetSubtype="16"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ox(in)">
                                      <p:cBhvr>
                                        <p:cTn id="53" dur="500"/>
                                        <p:tgtEl>
                                          <p:spTgt spid="33"/>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ox(in)">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Municipality Role </a:t>
            </a:r>
            <a:endParaRPr lang="it-IT" dirty="0"/>
          </a:p>
        </p:txBody>
      </p:sp>
      <p:grpSp>
        <p:nvGrpSpPr>
          <p:cNvPr id="14" name="Gruppo 13"/>
          <p:cNvGrpSpPr/>
          <p:nvPr/>
        </p:nvGrpSpPr>
        <p:grpSpPr>
          <a:xfrm>
            <a:off x="5004048" y="3284984"/>
            <a:ext cx="3884442" cy="2710630"/>
            <a:chOff x="4071934" y="3429000"/>
            <a:chExt cx="4612719" cy="3214686"/>
          </a:xfrm>
        </p:grpSpPr>
        <p:pic>
          <p:nvPicPr>
            <p:cNvPr id="17" name="Picture 1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0" y="3429000"/>
              <a:ext cx="3021430" cy="3214686"/>
            </a:xfrm>
            <a:prstGeom prst="rect">
              <a:avLst/>
            </a:prstGeom>
            <a:noFill/>
            <a:ln w="9525">
              <a:noFill/>
              <a:miter lim="800000"/>
              <a:headEnd/>
              <a:tailEnd/>
            </a:ln>
          </p:spPr>
        </p:pic>
        <p:pic>
          <p:nvPicPr>
            <p:cNvPr id="28"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6" y="3714752"/>
              <a:ext cx="1826637" cy="114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8"/>
            <p:cNvPicPr>
              <a:picLocks noChangeAspect="1" noChangeArrowheads="1"/>
            </p:cNvPicPr>
            <p:nvPr/>
          </p:nvPicPr>
          <p:blipFill>
            <a:blip r:embed="rId4" cstate="print">
              <a:lum contrast="2000"/>
            </a:blip>
            <a:srcRect/>
            <a:stretch>
              <a:fillRect/>
            </a:stretch>
          </p:blipFill>
          <p:spPr bwMode="auto">
            <a:xfrm>
              <a:off x="4071934" y="4286256"/>
              <a:ext cx="926039" cy="924004"/>
            </a:xfrm>
            <a:prstGeom prst="rect">
              <a:avLst/>
            </a:prstGeom>
            <a:noFill/>
            <a:ln w="9525">
              <a:noFill/>
              <a:miter lim="800000"/>
              <a:headEnd/>
              <a:tailEnd/>
            </a:ln>
            <a:effectLst/>
          </p:spPr>
        </p:pic>
      </p:grpSp>
      <p:sp>
        <p:nvSpPr>
          <p:cNvPr id="9" name="Rectangle 3"/>
          <p:cNvSpPr>
            <a:spLocks noChangeArrowheads="1"/>
          </p:cNvSpPr>
          <p:nvPr/>
        </p:nvSpPr>
        <p:spPr bwMode="auto">
          <a:xfrm>
            <a:off x="1907704" y="1124744"/>
            <a:ext cx="7128792" cy="864096"/>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endParaRPr lang="it-IT" altLang="it-IT" dirty="0" smtClean="0">
              <a:latin typeface="Times New Roman" pitchFamily="18" charset="0"/>
              <a:cs typeface="Times New Roman" pitchFamily="18" charset="0"/>
            </a:endParaRPr>
          </a:p>
          <a:p>
            <a:r>
              <a:rPr lang="en-US" altLang="it-IT" dirty="0" smtClean="0">
                <a:latin typeface="Times New Roman" pitchFamily="18" charset="0"/>
                <a:cs typeface="Times New Roman" pitchFamily="18" charset="0"/>
              </a:rPr>
              <a:t>States that </a:t>
            </a:r>
            <a:r>
              <a:rPr lang="it-IT" altLang="it-IT" dirty="0" smtClean="0">
                <a:latin typeface="Times New Roman" pitchFamily="18" charset="0"/>
                <a:cs typeface="Times New Roman" pitchFamily="18" charset="0"/>
              </a:rPr>
              <a:t>“</a:t>
            </a:r>
            <a:r>
              <a:rPr lang="it-IT" altLang="it-IT" i="1" dirty="0" smtClean="0">
                <a:latin typeface="Times New Roman" pitchFamily="18" charset="0"/>
                <a:cs typeface="Times New Roman" pitchFamily="18" charset="0"/>
              </a:rPr>
              <a:t>in </a:t>
            </a:r>
            <a:r>
              <a:rPr lang="en-US" altLang="it-IT" i="1" dirty="0" smtClean="0">
                <a:latin typeface="Times New Roman" pitchFamily="18" charset="0"/>
                <a:cs typeface="Times New Roman" pitchFamily="18" charset="0"/>
              </a:rPr>
              <a:t>each municipality the office in charge of </a:t>
            </a:r>
            <a:r>
              <a:rPr lang="it-IT" altLang="it-IT" i="1" dirty="0" err="1" smtClean="0">
                <a:latin typeface="Times New Roman" pitchFamily="18" charset="0"/>
                <a:cs typeface="Times New Roman" pitchFamily="18" charset="0"/>
              </a:rPr>
              <a:t>drawing</a:t>
            </a:r>
            <a:r>
              <a:rPr lang="it-IT" altLang="it-IT" i="1" dirty="0" smtClean="0">
                <a:latin typeface="Times New Roman" pitchFamily="18" charset="0"/>
                <a:cs typeface="Times New Roman" pitchFamily="18" charset="0"/>
              </a:rPr>
              <a:t> up Street </a:t>
            </a:r>
            <a:r>
              <a:rPr lang="it-IT" altLang="it-IT" i="1" dirty="0" err="1" smtClean="0">
                <a:latin typeface="Times New Roman" pitchFamily="18" charset="0"/>
                <a:cs typeface="Times New Roman" pitchFamily="18" charset="0"/>
              </a:rPr>
              <a:t>Guides</a:t>
            </a:r>
            <a:r>
              <a:rPr lang="it-IT" altLang="it-IT" i="1" dirty="0" smtClean="0">
                <a:latin typeface="Times New Roman" pitchFamily="18" charset="0"/>
                <a:cs typeface="Times New Roman" pitchFamily="18" charset="0"/>
              </a:rPr>
              <a:t> must </a:t>
            </a:r>
            <a:r>
              <a:rPr lang="it-IT" altLang="it-IT" i="1" dirty="0" err="1" smtClean="0">
                <a:latin typeface="Times New Roman" pitchFamily="18" charset="0"/>
                <a:cs typeface="Times New Roman" pitchFamily="18" charset="0"/>
              </a:rPr>
              <a:t>carry</a:t>
            </a:r>
            <a:r>
              <a:rPr lang="it-IT" altLang="it-IT" i="1" dirty="0" smtClean="0">
                <a:latin typeface="Times New Roman" pitchFamily="18" charset="0"/>
                <a:cs typeface="Times New Roman" pitchFamily="18" charset="0"/>
              </a:rPr>
              <a:t> out the </a:t>
            </a:r>
            <a:r>
              <a:rPr lang="en-US" altLang="it-IT" i="1" dirty="0" smtClean="0">
                <a:latin typeface="Times New Roman" pitchFamily="18" charset="0"/>
                <a:cs typeface="Times New Roman" pitchFamily="18" charset="0"/>
              </a:rPr>
              <a:t>compilation and updating of the Street Guide as indicated by the Central Statistics Office</a:t>
            </a:r>
            <a:r>
              <a:rPr lang="it-IT" altLang="it-IT" dirty="0" smtClean="0">
                <a:latin typeface="Times New Roman" pitchFamily="18" charset="0"/>
                <a:cs typeface="Times New Roman" pitchFamily="18" charset="0"/>
              </a:rPr>
              <a:t>”. </a:t>
            </a:r>
          </a:p>
          <a:p>
            <a:pPr>
              <a:buClr>
                <a:srgbClr val="000000"/>
              </a:buClr>
              <a:buSzPts val="1400"/>
            </a:pPr>
            <a:endParaRPr lang="it-IT" dirty="0" smtClean="0">
              <a:latin typeface="Times New Roman" pitchFamily="18" charset="0"/>
              <a:cs typeface="Times New Roman" pitchFamily="18" charset="0"/>
            </a:endParaRPr>
          </a:p>
        </p:txBody>
      </p:sp>
      <p:sp>
        <p:nvSpPr>
          <p:cNvPr id="10" name="CasellaDiTesto 9"/>
          <p:cNvSpPr txBox="1"/>
          <p:nvPr/>
        </p:nvSpPr>
        <p:spPr>
          <a:xfrm>
            <a:off x="323528" y="620688"/>
            <a:ext cx="2808312" cy="369332"/>
          </a:xfrm>
          <a:prstGeom prst="rect">
            <a:avLst/>
          </a:prstGeom>
          <a:noFill/>
        </p:spPr>
        <p:txBody>
          <a:bodyPr wrap="square" rtlCol="0">
            <a:spAutoFit/>
          </a:bodyPr>
          <a:lstStyle/>
          <a:p>
            <a:r>
              <a:rPr lang="it-IT" b="1" smtClean="0">
                <a:latin typeface="Times New Roman" pitchFamily="18" charset="0"/>
                <a:cs typeface="Times New Roman" pitchFamily="18" charset="0"/>
              </a:rPr>
              <a:t>Registry regulation</a:t>
            </a:r>
            <a:endParaRPr lang="it-IT"/>
          </a:p>
        </p:txBody>
      </p:sp>
      <p:sp>
        <p:nvSpPr>
          <p:cNvPr id="11" name="AutoShape 2"/>
          <p:cNvSpPr>
            <a:spLocks noChangeArrowheads="1"/>
          </p:cNvSpPr>
          <p:nvPr/>
        </p:nvSpPr>
        <p:spPr bwMode="auto">
          <a:xfrm>
            <a:off x="323528" y="1196752"/>
            <a:ext cx="1512168" cy="648072"/>
          </a:xfrm>
          <a:prstGeom prst="homePlate">
            <a:avLst>
              <a:gd name="adj" fmla="val 30495"/>
            </a:avLst>
          </a:prstGeom>
          <a:solidFill>
            <a:schemeClr val="bg1">
              <a:lumMod val="6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Arial" pitchFamily="34" charset="0"/>
                <a:cs typeface="Arial" pitchFamily="34" charset="0"/>
              </a:rPr>
              <a:t>Art. 45</a:t>
            </a:r>
          </a:p>
        </p:txBody>
      </p:sp>
      <p:sp>
        <p:nvSpPr>
          <p:cNvPr id="12" name="AutoShape 2"/>
          <p:cNvSpPr>
            <a:spLocks noChangeArrowheads="1"/>
          </p:cNvSpPr>
          <p:nvPr/>
        </p:nvSpPr>
        <p:spPr bwMode="auto">
          <a:xfrm>
            <a:off x="323528" y="2132856"/>
            <a:ext cx="1512168" cy="648072"/>
          </a:xfrm>
          <a:prstGeom prst="homePlate">
            <a:avLst>
              <a:gd name="adj" fmla="val 30495"/>
            </a:avLst>
          </a:prstGeom>
          <a:solidFill>
            <a:schemeClr val="bg1">
              <a:lumMod val="6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Arial" pitchFamily="34" charset="0"/>
                <a:cs typeface="Arial" pitchFamily="34" charset="0"/>
              </a:rPr>
              <a:t>Artt.</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Arial" pitchFamily="34" charset="0"/>
                <a:cs typeface="Arial" pitchFamily="34" charset="0"/>
              </a:rPr>
              <a:t>41-42</a:t>
            </a:r>
          </a:p>
        </p:txBody>
      </p:sp>
      <p:sp>
        <p:nvSpPr>
          <p:cNvPr id="13" name="Rectangle 3"/>
          <p:cNvSpPr>
            <a:spLocks noChangeArrowheads="1"/>
          </p:cNvSpPr>
          <p:nvPr/>
        </p:nvSpPr>
        <p:spPr bwMode="auto">
          <a:xfrm>
            <a:off x="1907704" y="2132856"/>
            <a:ext cx="7128792" cy="864096"/>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endParaRPr lang="it-IT" altLang="it-IT" dirty="0" smtClean="0">
              <a:latin typeface="Times New Roman" pitchFamily="18" charset="0"/>
              <a:cs typeface="Times New Roman" pitchFamily="18" charset="0"/>
            </a:endParaRPr>
          </a:p>
          <a:p>
            <a:r>
              <a:rPr lang="en-US" altLang="it-IT" dirty="0" smtClean="0">
                <a:latin typeface="Times New Roman" pitchFamily="18" charset="0"/>
                <a:cs typeface="Times New Roman" pitchFamily="18" charset="0"/>
              </a:rPr>
              <a:t>Require that any circulation area, located in the municipal territory, must have its own distinct name and any access to buildings in the circulation area must be provided with a specific street number.</a:t>
            </a:r>
            <a:endParaRPr lang="it-IT" altLang="it-IT" dirty="0" smtClean="0">
              <a:latin typeface="Times New Roman" pitchFamily="18" charset="0"/>
              <a:cs typeface="Times New Roman" pitchFamily="18" charset="0"/>
            </a:endParaRPr>
          </a:p>
          <a:p>
            <a:pPr>
              <a:buClr>
                <a:srgbClr val="000000"/>
              </a:buClr>
              <a:buSzPts val="1400"/>
            </a:pPr>
            <a:endParaRPr lang="it-IT" dirty="0" smtClean="0">
              <a:latin typeface="Times New Roman" pitchFamily="18" charset="0"/>
              <a:cs typeface="Times New Roman" pitchFamily="18" charset="0"/>
            </a:endParaRPr>
          </a:p>
        </p:txBody>
      </p:sp>
      <p:sp>
        <p:nvSpPr>
          <p:cNvPr id="15" name="AutoShape 22"/>
          <p:cNvSpPr>
            <a:spLocks noChangeArrowheads="1"/>
          </p:cNvSpPr>
          <p:nvPr/>
        </p:nvSpPr>
        <p:spPr bwMode="auto">
          <a:xfrm>
            <a:off x="1259632" y="3284984"/>
            <a:ext cx="2379663" cy="212155"/>
          </a:xfrm>
          <a:prstGeom prst="flowChartMerge">
            <a:avLst/>
          </a:prstGeom>
          <a:solidFill>
            <a:schemeClr val="bg1">
              <a:lumMod val="65000"/>
            </a:schemeClr>
          </a:solidFill>
          <a:ln w="9525">
            <a:solidFill>
              <a:schemeClr val="bg2"/>
            </a:solidFill>
            <a:miter lim="800000"/>
            <a:headEnd/>
            <a:tailEnd/>
          </a:ln>
          <a:effectLst/>
        </p:spPr>
        <p:txBody>
          <a:bodyPr wrap="none" anchor="ctr"/>
          <a:lstStyle/>
          <a:p>
            <a:endParaRPr lang="it-IT" dirty="0">
              <a:solidFill>
                <a:schemeClr val="accent6">
                  <a:lumMod val="75000"/>
                </a:schemeClr>
              </a:solidFill>
            </a:endParaRPr>
          </a:p>
        </p:txBody>
      </p:sp>
      <p:sp>
        <p:nvSpPr>
          <p:cNvPr id="16" name="Rectangle 3"/>
          <p:cNvSpPr>
            <a:spLocks noChangeArrowheads="1"/>
          </p:cNvSpPr>
          <p:nvPr/>
        </p:nvSpPr>
        <p:spPr bwMode="auto">
          <a:xfrm>
            <a:off x="539552" y="3861048"/>
            <a:ext cx="4248472" cy="1944216"/>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endParaRPr lang="en-US" dirty="0" smtClean="0"/>
          </a:p>
          <a:p>
            <a:pPr algn="just"/>
            <a:r>
              <a:rPr lang="en-US" altLang="it-IT" dirty="0" smtClean="0">
                <a:latin typeface="Times New Roman" pitchFamily="18" charset="0"/>
                <a:cs typeface="Times New Roman" pitchFamily="18" charset="0"/>
              </a:rPr>
              <a:t>Therefore the Municipality has a central role having the task to integrate, correct and certify the </a:t>
            </a:r>
            <a:r>
              <a:rPr lang="en-US" altLang="it-IT" dirty="0" err="1" smtClean="0">
                <a:latin typeface="Times New Roman" pitchFamily="18" charset="0"/>
                <a:cs typeface="Times New Roman" pitchFamily="18" charset="0"/>
              </a:rPr>
              <a:t>toponyms</a:t>
            </a:r>
            <a:r>
              <a:rPr lang="en-US" altLang="it-IT" dirty="0" smtClean="0">
                <a:latin typeface="Times New Roman" pitchFamily="18" charset="0"/>
                <a:cs typeface="Times New Roman" pitchFamily="18" charset="0"/>
              </a:rPr>
              <a:t> and the street numbers contained in the archive, and to keep this information updated.</a:t>
            </a:r>
            <a:endParaRPr lang="it-IT" altLang="it-IT" dirty="0" smtClean="0">
              <a:latin typeface="Times New Roman" pitchFamily="18" charset="0"/>
              <a:cs typeface="Times New Roman" pitchFamily="18" charset="0"/>
            </a:endParaRPr>
          </a:p>
          <a:p>
            <a:pPr>
              <a:buClr>
                <a:srgbClr val="000000"/>
              </a:buClr>
              <a:buSzPts val="1400"/>
            </a:pPr>
            <a:endParaRPr lang="it-IT" dirty="0" smtClean="0">
              <a:latin typeface="Times New Roman" pitchFamily="18" charset="0"/>
              <a:cs typeface="Times New Roman" pitchFamily="18" charset="0"/>
            </a:endParaRPr>
          </a:p>
        </p:txBody>
      </p:sp>
      <p:sp>
        <p:nvSpPr>
          <p:cNvPr id="18" name="CasellaDiTesto 17"/>
          <p:cNvSpPr txBox="1"/>
          <p:nvPr/>
        </p:nvSpPr>
        <p:spPr>
          <a:xfrm>
            <a:off x="6084168" y="5373216"/>
            <a:ext cx="1368152" cy="400110"/>
          </a:xfrm>
          <a:prstGeom prst="rect">
            <a:avLst/>
          </a:prstGeom>
          <a:solidFill>
            <a:schemeClr val="bg1"/>
          </a:solidFill>
        </p:spPr>
        <p:txBody>
          <a:bodyPr wrap="square" rtlCol="0">
            <a:spAutoFit/>
          </a:bodyPr>
          <a:lstStyle/>
          <a:p>
            <a:r>
              <a:rPr lang="it-IT" sz="1000" dirty="0" err="1" smtClean="0"/>
              <a:t>Cadastral</a:t>
            </a:r>
            <a:r>
              <a:rPr lang="it-IT" sz="1000" dirty="0" smtClean="0"/>
              <a:t> </a:t>
            </a:r>
            <a:r>
              <a:rPr lang="it-IT" sz="1000" dirty="0" err="1" smtClean="0"/>
              <a:t>identifier</a:t>
            </a:r>
            <a:r>
              <a:rPr lang="it-IT" sz="1000" dirty="0" smtClean="0"/>
              <a:t>, </a:t>
            </a:r>
            <a:r>
              <a:rPr lang="it-IT" sz="1000" dirty="0" err="1" smtClean="0"/>
              <a:t>coordinates</a:t>
            </a:r>
            <a:r>
              <a:rPr lang="it-IT" sz="1000" dirty="0" smtClean="0"/>
              <a:t>, </a:t>
            </a:r>
            <a:r>
              <a:rPr lang="it-IT" sz="1000" dirty="0" err="1" smtClean="0"/>
              <a:t>address</a:t>
            </a:r>
            <a:endParaRPr lang="it-IT" sz="1000" dirty="0"/>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par>
                                <p:cTn id="11" presetID="4"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6064" y="188640"/>
            <a:ext cx="7772400" cy="504056"/>
          </a:xfrm>
        </p:spPr>
        <p:txBody>
          <a:bodyPr>
            <a:normAutofit/>
          </a:bodyPr>
          <a:lstStyle/>
          <a:p>
            <a:r>
              <a:rPr lang="it-IT" smtClean="0"/>
              <a:t>Agenda</a:t>
            </a:r>
            <a:endParaRPr lang="it-IT" dirty="0"/>
          </a:p>
        </p:txBody>
      </p:sp>
      <p:sp>
        <p:nvSpPr>
          <p:cNvPr id="4" name="Rettangolo arrotondato 3"/>
          <p:cNvSpPr/>
          <p:nvPr/>
        </p:nvSpPr>
        <p:spPr>
          <a:xfrm>
            <a:off x="755576" y="2420888"/>
            <a:ext cx="763284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err="1" smtClean="0">
                <a:solidFill>
                  <a:schemeClr val="bg1"/>
                </a:solidFill>
                <a:latin typeface="Times New Roman" pitchFamily="18" charset="0"/>
                <a:cs typeface="Times New Roman" pitchFamily="18" charset="0"/>
              </a:rPr>
              <a:t>Activities</a:t>
            </a:r>
            <a:r>
              <a:rPr lang="it-IT" sz="2400" dirty="0" smtClean="0">
                <a:solidFill>
                  <a:schemeClr val="bg1"/>
                </a:solidFill>
                <a:latin typeface="Times New Roman" pitchFamily="18" charset="0"/>
                <a:cs typeface="Times New Roman" pitchFamily="18" charset="0"/>
              </a:rPr>
              <a:t> </a:t>
            </a:r>
            <a:r>
              <a:rPr lang="it-IT" sz="2400" dirty="0" err="1" smtClean="0">
                <a:solidFill>
                  <a:schemeClr val="bg1"/>
                </a:solidFill>
                <a:latin typeface="Times New Roman" pitchFamily="18" charset="0"/>
                <a:cs typeface="Times New Roman" pitchFamily="18" charset="0"/>
              </a:rPr>
              <a:t>carried</a:t>
            </a:r>
            <a:r>
              <a:rPr lang="it-IT" sz="2400" dirty="0" smtClean="0">
                <a:solidFill>
                  <a:schemeClr val="bg1"/>
                </a:solidFill>
                <a:latin typeface="Times New Roman" pitchFamily="18" charset="0"/>
                <a:cs typeface="Times New Roman" pitchFamily="18" charset="0"/>
              </a:rPr>
              <a:t> out so far</a:t>
            </a:r>
          </a:p>
        </p:txBody>
      </p:sp>
      <p:sp>
        <p:nvSpPr>
          <p:cNvPr id="5" name="Rettangolo arrotondato 4"/>
          <p:cNvSpPr/>
          <p:nvPr/>
        </p:nvSpPr>
        <p:spPr>
          <a:xfrm>
            <a:off x="755576" y="1124744"/>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Relevant legislation</a:t>
            </a:r>
          </a:p>
          <a:p>
            <a:endParaRPr lang="it-IT" sz="2400" dirty="0" smtClean="0">
              <a:solidFill>
                <a:schemeClr val="tx1"/>
              </a:solidFill>
              <a:latin typeface="Times New Roman" pitchFamily="18" charset="0"/>
              <a:cs typeface="Times New Roman" pitchFamily="18" charset="0"/>
            </a:endParaRPr>
          </a:p>
        </p:txBody>
      </p:sp>
      <p:sp>
        <p:nvSpPr>
          <p:cNvPr id="6" name="Rettangolo arrotondato 5"/>
          <p:cNvSpPr/>
          <p:nvPr/>
        </p:nvSpPr>
        <p:spPr>
          <a:xfrm>
            <a:off x="755576" y="1772816"/>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Preliminary remarks</a:t>
            </a:r>
          </a:p>
          <a:p>
            <a:r>
              <a:rPr lang="it-IT" sz="2400" smtClean="0">
                <a:solidFill>
                  <a:schemeClr val="tx1"/>
                </a:solidFill>
                <a:latin typeface="Times New Roman" pitchFamily="18" charset="0"/>
                <a:cs typeface="Times New Roman" pitchFamily="18" charset="0"/>
              </a:rPr>
              <a:t> </a:t>
            </a:r>
            <a:endParaRPr lang="it-IT" sz="2400" dirty="0" smtClean="0">
              <a:solidFill>
                <a:schemeClr val="tx1"/>
              </a:solidFill>
              <a:latin typeface="Times New Roman" pitchFamily="18" charset="0"/>
              <a:cs typeface="Times New Roman" pitchFamily="18" charset="0"/>
            </a:endParaRPr>
          </a:p>
        </p:txBody>
      </p:sp>
      <p:sp>
        <p:nvSpPr>
          <p:cNvPr id="7" name="Rettangolo arrotondato 6"/>
          <p:cNvSpPr/>
          <p:nvPr/>
        </p:nvSpPr>
        <p:spPr>
          <a:xfrm>
            <a:off x="738984" y="3091752"/>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Activities in progress</a:t>
            </a:r>
            <a:endParaRPr lang="it-IT" sz="2400" dirty="0" smtClean="0">
              <a:solidFill>
                <a:schemeClr val="tx1"/>
              </a:solidFill>
              <a:latin typeface="Times New Roman" pitchFamily="18" charset="0"/>
              <a:cs typeface="Times New Roman" pitchFamily="18" charset="0"/>
            </a:endParaRPr>
          </a:p>
        </p:txBody>
      </p:sp>
      <p:sp>
        <p:nvSpPr>
          <p:cNvPr id="8" name="Rettangolo arrotondato 7"/>
          <p:cNvSpPr/>
          <p:nvPr/>
        </p:nvSpPr>
        <p:spPr>
          <a:xfrm>
            <a:off x="755576" y="3753036"/>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ANPR</a:t>
            </a:r>
          </a:p>
          <a:p>
            <a:endParaRPr lang="it-IT" sz="2400" dirty="0" smtClean="0">
              <a:solidFill>
                <a:schemeClr val="tx1"/>
              </a:solidFill>
              <a:latin typeface="Times New Roman" pitchFamily="18" charset="0"/>
              <a:cs typeface="Times New Roman" pitchFamily="18" charset="0"/>
            </a:endParaRPr>
          </a:p>
        </p:txBody>
      </p:sp>
      <p:sp>
        <p:nvSpPr>
          <p:cNvPr id="9" name="Rettangolo arrotondato 8"/>
          <p:cNvSpPr/>
          <p:nvPr/>
        </p:nvSpPr>
        <p:spPr>
          <a:xfrm>
            <a:off x="755576" y="440110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permanent census</a:t>
            </a:r>
          </a:p>
          <a:p>
            <a:endParaRPr lang="it-IT" sz="2400" dirty="0" smtClean="0">
              <a:solidFill>
                <a:schemeClr val="tx1"/>
              </a:solidFill>
              <a:latin typeface="Times New Roman" pitchFamily="18" charset="0"/>
              <a:cs typeface="Times New Roman" pitchFamily="18" charset="0"/>
            </a:endParaRPr>
          </a:p>
        </p:txBody>
      </p:sp>
      <p:sp>
        <p:nvSpPr>
          <p:cNvPr id="10" name="Rettangolo arrotondato 9"/>
          <p:cNvSpPr/>
          <p:nvPr/>
        </p:nvSpPr>
        <p:spPr>
          <a:xfrm>
            <a:off x="755576" y="512118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ANNCSU kick off</a:t>
            </a:r>
          </a:p>
        </p:txBody>
      </p:sp>
    </p:spTree>
    <p:extLst>
      <p:ext uri="{BB962C8B-B14F-4D97-AF65-F5344CB8AC3E}">
        <p14:creationId xmlns:p14="http://schemas.microsoft.com/office/powerpoint/2010/main" val="5811518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ffari,colloqui,gesti,persone,riunioni,strette di mano,stringere le mani,uomini"/>
          <p:cNvPicPr>
            <a:picLocks noChangeAspect="1" noChangeArrowheads="1"/>
          </p:cNvPicPr>
          <p:nvPr/>
        </p:nvPicPr>
        <p:blipFill>
          <a:blip r:embed="rId2" cstate="print"/>
          <a:srcRect/>
          <a:stretch>
            <a:fillRect/>
          </a:stretch>
        </p:blipFill>
        <p:spPr bwMode="auto">
          <a:xfrm>
            <a:off x="214282" y="2928934"/>
            <a:ext cx="2307883" cy="2307883"/>
          </a:xfrm>
          <a:prstGeom prst="rect">
            <a:avLst/>
          </a:prstGeom>
          <a:noFill/>
        </p:spPr>
      </p:pic>
      <p:sp>
        <p:nvSpPr>
          <p:cNvPr id="7" name="Titolo 1"/>
          <p:cNvSpPr>
            <a:spLocks noGrp="1"/>
          </p:cNvSpPr>
          <p:nvPr>
            <p:ph type="ctrTitle"/>
          </p:nvPr>
        </p:nvSpPr>
        <p:spPr>
          <a:xfrm>
            <a:off x="976064" y="188640"/>
            <a:ext cx="7772400" cy="504056"/>
          </a:xfrm>
        </p:spPr>
        <p:txBody>
          <a:bodyPr>
            <a:normAutofit/>
          </a:bodyPr>
          <a:lstStyle/>
          <a:p>
            <a:r>
              <a:rPr lang="it-IT" smtClean="0"/>
              <a:t>Agreement </a:t>
            </a:r>
            <a:r>
              <a:rPr lang="it-IT" dirty="0" smtClean="0"/>
              <a:t>Agenzia - Istat</a:t>
            </a:r>
            <a:endParaRPr lang="it-IT" dirty="0"/>
          </a:p>
        </p:txBody>
      </p:sp>
      <p:pic>
        <p:nvPicPr>
          <p:cNvPr id="29698" name="Picture 2"/>
          <p:cNvPicPr>
            <a:picLocks noChangeAspect="1" noChangeArrowheads="1"/>
          </p:cNvPicPr>
          <p:nvPr/>
        </p:nvPicPr>
        <p:blipFill>
          <a:blip r:embed="rId3" cstate="print"/>
          <a:srcRect/>
          <a:stretch>
            <a:fillRect/>
          </a:stretch>
        </p:blipFill>
        <p:spPr bwMode="auto">
          <a:xfrm>
            <a:off x="357157" y="5406670"/>
            <a:ext cx="2060609" cy="705469"/>
          </a:xfrm>
          <a:prstGeom prst="rect">
            <a:avLst/>
          </a:prstGeom>
          <a:noFill/>
          <a:ln w="9525">
            <a:noFill/>
            <a:miter lim="800000"/>
            <a:headEnd/>
            <a:tailEnd/>
          </a:ln>
          <a:effectLst/>
        </p:spPr>
      </p:pic>
      <p:pic>
        <p:nvPicPr>
          <p:cNvPr id="21" name="Immagine 20" descr="definitiv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58" y="2428868"/>
            <a:ext cx="2374878" cy="593451"/>
          </a:xfrm>
          <a:prstGeom prst="rect">
            <a:avLst/>
          </a:prstGeom>
          <a:noFill/>
          <a:ln>
            <a:noFill/>
          </a:ln>
        </p:spPr>
      </p:pic>
      <p:pic>
        <p:nvPicPr>
          <p:cNvPr id="35844" name="Picture 4" descr="Europa,europeo,geografia,Italia,italiani,mappe,regioni,testo"/>
          <p:cNvPicPr>
            <a:picLocks noChangeAspect="1" noChangeArrowheads="1"/>
          </p:cNvPicPr>
          <p:nvPr/>
        </p:nvPicPr>
        <p:blipFill>
          <a:blip r:embed="rId5" cstate="print">
            <a:lum contrast="1000"/>
          </a:blip>
          <a:srcRect/>
          <a:stretch>
            <a:fillRect/>
          </a:stretch>
        </p:blipFill>
        <p:spPr bwMode="auto">
          <a:xfrm>
            <a:off x="2643174" y="2595738"/>
            <a:ext cx="3571697" cy="3571697"/>
          </a:xfrm>
          <a:prstGeom prst="rect">
            <a:avLst/>
          </a:prstGeom>
          <a:noFill/>
        </p:spPr>
      </p:pic>
      <p:pic>
        <p:nvPicPr>
          <p:cNvPr id="38"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57422" y="3929066"/>
            <a:ext cx="1725416" cy="53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7"/>
          <p:cNvPicPr>
            <a:picLocks noChangeAspect="1" noChangeArrowheads="1"/>
          </p:cNvPicPr>
          <p:nvPr/>
        </p:nvPicPr>
        <p:blipFill>
          <a:blip r:embed="rId7" cstate="print"/>
          <a:srcRect/>
          <a:stretch>
            <a:fillRect/>
          </a:stretch>
        </p:blipFill>
        <p:spPr bwMode="auto">
          <a:xfrm>
            <a:off x="5764602" y="3357562"/>
            <a:ext cx="3379398" cy="2143836"/>
          </a:xfrm>
          <a:prstGeom prst="rect">
            <a:avLst/>
          </a:prstGeom>
          <a:noFill/>
          <a:ln w="9525">
            <a:noFill/>
            <a:miter lim="800000"/>
            <a:headEnd/>
            <a:tailEnd/>
          </a:ln>
          <a:effectLst/>
        </p:spPr>
      </p:pic>
      <p:pic>
        <p:nvPicPr>
          <p:cNvPr id="28" name="Picture 18"/>
          <p:cNvPicPr>
            <a:picLocks noChangeAspect="1" noChangeArrowheads="1"/>
          </p:cNvPicPr>
          <p:nvPr/>
        </p:nvPicPr>
        <p:blipFill>
          <a:blip r:embed="rId8" cstate="print"/>
          <a:srcRect/>
          <a:stretch>
            <a:fillRect/>
          </a:stretch>
        </p:blipFill>
        <p:spPr bwMode="auto">
          <a:xfrm>
            <a:off x="7452320" y="2276872"/>
            <a:ext cx="1305249" cy="1302381"/>
          </a:xfrm>
          <a:prstGeom prst="rect">
            <a:avLst/>
          </a:prstGeom>
          <a:noFill/>
          <a:ln w="9525">
            <a:noFill/>
            <a:miter lim="800000"/>
            <a:headEnd/>
            <a:tailEnd/>
          </a:ln>
          <a:effectLst/>
        </p:spPr>
      </p:pic>
      <p:sp>
        <p:nvSpPr>
          <p:cNvPr id="14" name="CasellaDiTesto 13"/>
          <p:cNvSpPr txBox="1"/>
          <p:nvPr/>
        </p:nvSpPr>
        <p:spPr>
          <a:xfrm>
            <a:off x="683568" y="692696"/>
            <a:ext cx="7488832" cy="1600438"/>
          </a:xfrm>
          <a:prstGeom prst="rect">
            <a:avLst/>
          </a:prstGeom>
          <a:noFill/>
        </p:spPr>
        <p:txBody>
          <a:bodyPr wrap="square" rtlCol="0">
            <a:spAutoFit/>
          </a:bodyPr>
          <a:lstStyle/>
          <a:p>
            <a:pPr algn="just"/>
            <a:endParaRPr lang="it-IT" dirty="0" smtClean="0"/>
          </a:p>
          <a:p>
            <a:pPr algn="just"/>
            <a:r>
              <a:rPr lang="it-IT" altLang="it-IT" sz="2000" dirty="0" smtClean="0">
                <a:latin typeface="Times New Roman" pitchFamily="18" charset="0"/>
                <a:cs typeface="Times New Roman" pitchFamily="18" charset="0"/>
              </a:rPr>
              <a:t>On the 21</a:t>
            </a:r>
            <a:r>
              <a:rPr lang="it-IT" altLang="it-IT" sz="2000" baseline="30000" dirty="0" smtClean="0">
                <a:latin typeface="Times New Roman" pitchFamily="18" charset="0"/>
                <a:cs typeface="Times New Roman" pitchFamily="18" charset="0"/>
              </a:rPr>
              <a:t>st</a:t>
            </a:r>
            <a:r>
              <a:rPr lang="it-IT" altLang="it-IT" sz="2000" dirty="0" smtClean="0">
                <a:latin typeface="Times New Roman" pitchFamily="18" charset="0"/>
                <a:cs typeface="Times New Roman" pitchFamily="18" charset="0"/>
              </a:rPr>
              <a:t> of </a:t>
            </a:r>
            <a:r>
              <a:rPr lang="it-IT" altLang="it-IT" sz="2000" dirty="0" err="1" smtClean="0">
                <a:latin typeface="Times New Roman" pitchFamily="18" charset="0"/>
                <a:cs typeface="Times New Roman" pitchFamily="18" charset="0"/>
              </a:rPr>
              <a:t>June</a:t>
            </a:r>
            <a:r>
              <a:rPr lang="it-IT" altLang="it-IT" sz="2000" dirty="0" smtClean="0">
                <a:latin typeface="Times New Roman" pitchFamily="18" charset="0"/>
                <a:cs typeface="Times New Roman" pitchFamily="18" charset="0"/>
              </a:rPr>
              <a:t> 2010, Agenzia delle Entrate and Istat </a:t>
            </a:r>
            <a:r>
              <a:rPr lang="it-IT" altLang="it-IT" sz="2000" dirty="0" err="1" smtClean="0">
                <a:latin typeface="Times New Roman" pitchFamily="18" charset="0"/>
                <a:cs typeface="Times New Roman" pitchFamily="18" charset="0"/>
              </a:rPr>
              <a:t>signed</a:t>
            </a:r>
            <a:r>
              <a:rPr lang="it-IT" altLang="it-IT" sz="2000" dirty="0" smtClean="0">
                <a:latin typeface="Times New Roman" pitchFamily="18" charset="0"/>
                <a:cs typeface="Times New Roman" pitchFamily="18" charset="0"/>
              </a:rPr>
              <a:t> an agreement for the establishment of a </a:t>
            </a:r>
            <a:r>
              <a:rPr lang="it-IT" sz="2000" i="1" dirty="0">
                <a:latin typeface="Times New Roman" pitchFamily="18" charset="0"/>
                <a:cs typeface="Times New Roman" pitchFamily="18" charset="0"/>
              </a:rPr>
              <a:t>House </a:t>
            </a:r>
            <a:r>
              <a:rPr lang="it-IT" sz="2000" i="1" dirty="0" err="1">
                <a:latin typeface="Times New Roman" pitchFamily="18" charset="0"/>
                <a:cs typeface="Times New Roman" pitchFamily="18" charset="0"/>
              </a:rPr>
              <a:t>numbers</a:t>
            </a:r>
            <a:r>
              <a:rPr lang="it-IT" sz="2000" i="1" dirty="0">
                <a:latin typeface="Times New Roman" pitchFamily="18" charset="0"/>
                <a:cs typeface="Times New Roman" pitchFamily="18" charset="0"/>
              </a:rPr>
              <a:t> and </a:t>
            </a:r>
            <a:r>
              <a:rPr lang="it-IT" sz="2000" i="1" dirty="0" err="1">
                <a:latin typeface="Times New Roman" pitchFamily="18" charset="0"/>
                <a:cs typeface="Times New Roman" pitchFamily="18" charset="0"/>
              </a:rPr>
              <a:t>street</a:t>
            </a:r>
            <a:r>
              <a:rPr lang="it-IT" sz="2000" i="1" dirty="0">
                <a:latin typeface="Times New Roman" pitchFamily="18" charset="0"/>
                <a:cs typeface="Times New Roman" pitchFamily="18" charset="0"/>
              </a:rPr>
              <a:t> </a:t>
            </a:r>
            <a:r>
              <a:rPr lang="it-IT" sz="2000" i="1" dirty="0" err="1">
                <a:latin typeface="Times New Roman" pitchFamily="18" charset="0"/>
                <a:cs typeface="Times New Roman" pitchFamily="18" charset="0"/>
              </a:rPr>
              <a:t>names</a:t>
            </a:r>
            <a:r>
              <a:rPr lang="it-IT" sz="2000" i="1" dirty="0">
                <a:latin typeface="Times New Roman" pitchFamily="18" charset="0"/>
                <a:cs typeface="Times New Roman" pitchFamily="18" charset="0"/>
              </a:rPr>
              <a:t>’ </a:t>
            </a:r>
            <a:r>
              <a:rPr lang="it-IT" sz="2000" i="1" dirty="0" err="1">
                <a:latin typeface="Times New Roman" pitchFamily="18" charset="0"/>
                <a:cs typeface="Times New Roman" pitchFamily="18" charset="0"/>
              </a:rPr>
              <a:t>national</a:t>
            </a:r>
            <a:r>
              <a:rPr lang="it-IT" sz="2000" i="1" dirty="0">
                <a:latin typeface="Times New Roman" pitchFamily="18" charset="0"/>
                <a:cs typeface="Times New Roman" pitchFamily="18" charset="0"/>
              </a:rPr>
              <a:t> </a:t>
            </a:r>
            <a:r>
              <a:rPr lang="it-IT" sz="2000" i="1" dirty="0" err="1">
                <a:latin typeface="Times New Roman" pitchFamily="18" charset="0"/>
                <a:cs typeface="Times New Roman" pitchFamily="18" charset="0"/>
              </a:rPr>
              <a:t>register</a:t>
            </a:r>
            <a:r>
              <a:rPr lang="it-IT" sz="2000" i="1" dirty="0">
                <a:latin typeface="Times New Roman" pitchFamily="18" charset="0"/>
                <a:cs typeface="Times New Roman" pitchFamily="18" charset="0"/>
              </a:rPr>
              <a:t> </a:t>
            </a:r>
            <a:r>
              <a:rPr lang="it-IT" altLang="it-IT" sz="2000" dirty="0" smtClean="0">
                <a:latin typeface="Times New Roman" pitchFamily="18" charset="0"/>
                <a:cs typeface="Times New Roman" pitchFamily="18" charset="0"/>
              </a:rPr>
              <a:t> (ANSC).</a:t>
            </a:r>
          </a:p>
          <a:p>
            <a:endParaRPr lang="it-IT" altLang="it-IT" sz="2000" dirty="0" smtClean="0">
              <a:latin typeface="Times New Roman" pitchFamily="18" charset="0"/>
              <a:cs typeface="Times New Roman" pitchFamily="18" charset="0"/>
            </a:endParaRPr>
          </a:p>
        </p:txBody>
      </p:sp>
      <p:pic>
        <p:nvPicPr>
          <p:cNvPr id="11"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3570" y="2060848"/>
            <a:ext cx="928694" cy="5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7950" y="2346600"/>
            <a:ext cx="928694" cy="58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3570" y="2632352"/>
            <a:ext cx="928694" cy="580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par>
                                <p:cTn id="13" presetID="4"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par>
                                <p:cTn id="16" presetID="4"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dirty="0" smtClean="0"/>
              <a:t>First ANSC establishment</a:t>
            </a:r>
            <a:endParaRPr lang="it-IT" dirty="0"/>
          </a:p>
        </p:txBody>
      </p:sp>
      <p:sp>
        <p:nvSpPr>
          <p:cNvPr id="34" name="Sottotitolo 2"/>
          <p:cNvSpPr txBox="1">
            <a:spLocks/>
          </p:cNvSpPr>
          <p:nvPr/>
        </p:nvSpPr>
        <p:spPr>
          <a:xfrm>
            <a:off x="571472" y="714356"/>
            <a:ext cx="7776864" cy="59373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0" hangingPunct="0">
              <a:buNone/>
            </a:pPr>
            <a:r>
              <a:rPr lang="it-IT" altLang="it-IT" sz="2000" dirty="0" smtClean="0">
                <a:latin typeface="Times New Roman" pitchFamily="18" charset="0"/>
                <a:cs typeface="Times New Roman" pitchFamily="18" charset="0"/>
              </a:rPr>
              <a:t>      </a:t>
            </a:r>
            <a:r>
              <a:rPr lang="it-IT" sz="2000" dirty="0"/>
              <a:t>First ANSC establishment</a:t>
            </a:r>
            <a:r>
              <a:rPr lang="it-IT" altLang="it-IT" sz="2000" dirty="0" smtClean="0">
                <a:latin typeface="Times New Roman" pitchFamily="18" charset="0"/>
                <a:cs typeface="Times New Roman" pitchFamily="18" charset="0"/>
              </a:rPr>
              <a:t>, </a:t>
            </a:r>
            <a:r>
              <a:rPr lang="en-US" altLang="it-IT" sz="2000" dirty="0" smtClean="0">
                <a:latin typeface="Times New Roman" pitchFamily="18" charset="0"/>
                <a:cs typeface="Times New Roman" pitchFamily="18" charset="0"/>
              </a:rPr>
              <a:t>which contains the Street names’ registers of all the Italian Municipalities, was initially carried out on the basis of </a:t>
            </a:r>
            <a:r>
              <a:rPr lang="en-US" altLang="it-IT" sz="2000" dirty="0" err="1" smtClean="0">
                <a:latin typeface="Times New Roman" pitchFamily="18" charset="0"/>
                <a:cs typeface="Times New Roman" pitchFamily="18" charset="0"/>
              </a:rPr>
              <a:t>toponyms</a:t>
            </a:r>
            <a:r>
              <a:rPr lang="en-US" altLang="it-IT" sz="2000" dirty="0" smtClean="0">
                <a:latin typeface="Times New Roman" pitchFamily="18" charset="0"/>
                <a:cs typeface="Times New Roman" pitchFamily="18" charset="0"/>
              </a:rPr>
              <a:t> contained in the addresses of the housing units in the cadastral database, integrated with external sources on the market.</a:t>
            </a:r>
            <a:endParaRPr lang="it-IT" altLang="it-IT" sz="2000" dirty="0" smtClean="0">
              <a:latin typeface="Times New Roman" pitchFamily="18" charset="0"/>
              <a:cs typeface="Times New Roman" pitchFamily="18" charset="0"/>
            </a:endParaRPr>
          </a:p>
          <a:p>
            <a:pPr algn="just" eaLnBrk="0" hangingPunct="0">
              <a:buNone/>
            </a:pPr>
            <a:r>
              <a:rPr lang="it-IT" altLang="it-IT" sz="2000" dirty="0" smtClean="0">
                <a:latin typeface="Times New Roman" pitchFamily="18" charset="0"/>
                <a:cs typeface="Times New Roman" pitchFamily="18" charset="0"/>
              </a:rPr>
              <a:t> </a:t>
            </a:r>
          </a:p>
          <a:p>
            <a:pPr marL="285750" indent="-285750" eaLnBrk="0" hangingPunct="0">
              <a:buNone/>
            </a:pPr>
            <a:r>
              <a:rPr lang="it-IT" altLang="it-IT" sz="2000" dirty="0" smtClean="0">
                <a:latin typeface="Times New Roman" pitchFamily="18" charset="0"/>
                <a:cs typeface="Times New Roman" pitchFamily="18" charset="0"/>
              </a:rPr>
              <a:t> </a:t>
            </a:r>
          </a:p>
        </p:txBody>
      </p:sp>
      <p:pic>
        <p:nvPicPr>
          <p:cNvPr id="1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73518" y="2521036"/>
            <a:ext cx="1785950" cy="10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18" y="3592606"/>
            <a:ext cx="1707990" cy="120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44956" y="4878490"/>
            <a:ext cx="1680974" cy="105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Immagine 20" descr="definitivo"/>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498" y="2214554"/>
            <a:ext cx="3165122" cy="785818"/>
          </a:xfrm>
          <a:prstGeom prst="rect">
            <a:avLst/>
          </a:prstGeom>
          <a:noFill/>
          <a:ln>
            <a:noFill/>
          </a:ln>
        </p:spPr>
      </p:pic>
      <p:grpSp>
        <p:nvGrpSpPr>
          <p:cNvPr id="2" name="Group 3"/>
          <p:cNvGrpSpPr>
            <a:grpSpLocks/>
          </p:cNvGrpSpPr>
          <p:nvPr/>
        </p:nvGrpSpPr>
        <p:grpSpPr bwMode="auto">
          <a:xfrm>
            <a:off x="642910" y="3929066"/>
            <a:ext cx="3357586" cy="2150068"/>
            <a:chOff x="816" y="1488"/>
            <a:chExt cx="4656" cy="2640"/>
          </a:xfrm>
        </p:grpSpPr>
        <p:sp>
          <p:nvSpPr>
            <p:cNvPr id="20" name="Line 4"/>
            <p:cNvSpPr>
              <a:spLocks noChangeShapeType="1"/>
            </p:cNvSpPr>
            <p:nvPr/>
          </p:nvSpPr>
          <p:spPr bwMode="auto">
            <a:xfrm flipV="1">
              <a:off x="3445" y="1583"/>
              <a:ext cx="407" cy="1094"/>
            </a:xfrm>
            <a:prstGeom prst="line">
              <a:avLst/>
            </a:prstGeom>
            <a:noFill/>
            <a:ln w="25400">
              <a:solidFill>
                <a:srgbClr val="C9C9B6"/>
              </a:solidFill>
              <a:round/>
              <a:headEnd type="none" w="sm" len="sm"/>
              <a:tailEnd type="none" w="sm" len="sm"/>
            </a:ln>
            <a:effectLst/>
          </p:spPr>
          <p:txBody>
            <a:bodyPr wrap="none" anchor="ctr"/>
            <a:lstStyle/>
            <a:p>
              <a:endParaRPr lang="it-IT"/>
            </a:p>
          </p:txBody>
        </p:sp>
        <p:sp>
          <p:nvSpPr>
            <p:cNvPr id="22" name="Line 5"/>
            <p:cNvSpPr>
              <a:spLocks noChangeShapeType="1"/>
            </p:cNvSpPr>
            <p:nvPr/>
          </p:nvSpPr>
          <p:spPr bwMode="auto">
            <a:xfrm>
              <a:off x="2569" y="3003"/>
              <a:ext cx="1609" cy="448"/>
            </a:xfrm>
            <a:prstGeom prst="line">
              <a:avLst/>
            </a:prstGeom>
            <a:noFill/>
            <a:ln w="50800">
              <a:solidFill>
                <a:srgbClr val="FF0000"/>
              </a:solidFill>
              <a:round/>
              <a:headEnd type="none" w="sm" len="sm"/>
              <a:tailEnd type="none" w="sm" len="sm"/>
            </a:ln>
            <a:effectLst/>
          </p:spPr>
          <p:txBody>
            <a:bodyPr wrap="none" anchor="ctr"/>
            <a:lstStyle/>
            <a:p>
              <a:endParaRPr lang="it-IT"/>
            </a:p>
          </p:txBody>
        </p:sp>
        <p:sp>
          <p:nvSpPr>
            <p:cNvPr id="23" name="Line 6"/>
            <p:cNvSpPr>
              <a:spLocks noChangeShapeType="1"/>
            </p:cNvSpPr>
            <p:nvPr/>
          </p:nvSpPr>
          <p:spPr bwMode="auto">
            <a:xfrm>
              <a:off x="3237" y="2142"/>
              <a:ext cx="486" cy="0"/>
            </a:xfrm>
            <a:prstGeom prst="line">
              <a:avLst/>
            </a:prstGeom>
            <a:noFill/>
            <a:ln w="50800">
              <a:solidFill>
                <a:srgbClr val="FF0000"/>
              </a:solidFill>
              <a:round/>
              <a:headEnd type="none" w="sm" len="sm"/>
              <a:tailEnd type="none" w="sm" len="sm"/>
            </a:ln>
            <a:effectLst/>
          </p:spPr>
          <p:txBody>
            <a:bodyPr wrap="none" anchor="ctr"/>
            <a:lstStyle/>
            <a:p>
              <a:endParaRPr lang="it-IT"/>
            </a:p>
          </p:txBody>
        </p:sp>
        <p:sp>
          <p:nvSpPr>
            <p:cNvPr id="24" name="Line 7"/>
            <p:cNvSpPr>
              <a:spLocks noChangeShapeType="1"/>
            </p:cNvSpPr>
            <p:nvPr/>
          </p:nvSpPr>
          <p:spPr bwMode="auto">
            <a:xfrm flipH="1">
              <a:off x="2006" y="1618"/>
              <a:ext cx="1628" cy="2078"/>
            </a:xfrm>
            <a:prstGeom prst="line">
              <a:avLst/>
            </a:prstGeom>
            <a:noFill/>
            <a:ln w="50800">
              <a:solidFill>
                <a:srgbClr val="FF0000"/>
              </a:solidFill>
              <a:round/>
              <a:headEnd type="none" w="sm" len="sm"/>
              <a:tailEnd type="none" w="sm" len="sm"/>
            </a:ln>
            <a:effectLst/>
          </p:spPr>
          <p:txBody>
            <a:bodyPr wrap="none" anchor="ctr"/>
            <a:lstStyle/>
            <a:p>
              <a:endParaRPr lang="it-IT"/>
            </a:p>
          </p:txBody>
        </p:sp>
        <p:sp>
          <p:nvSpPr>
            <p:cNvPr id="26" name="Arc 8"/>
            <p:cNvSpPr>
              <a:spLocks/>
            </p:cNvSpPr>
            <p:nvPr/>
          </p:nvSpPr>
          <p:spPr bwMode="auto">
            <a:xfrm>
              <a:off x="2223" y="3326"/>
              <a:ext cx="2138" cy="7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FFFF"/>
              </a:solidFill>
              <a:round/>
              <a:headEnd type="none" w="sm" len="sm"/>
              <a:tailEnd type="none" w="sm" len="sm"/>
            </a:ln>
            <a:effectLst/>
          </p:spPr>
          <p:txBody>
            <a:bodyPr wrap="none" anchor="ctr"/>
            <a:lstStyle/>
            <a:p>
              <a:endParaRPr lang="it-IT"/>
            </a:p>
          </p:txBody>
        </p:sp>
        <p:sp>
          <p:nvSpPr>
            <p:cNvPr id="27" name="Arc 9"/>
            <p:cNvSpPr>
              <a:spLocks/>
            </p:cNvSpPr>
            <p:nvPr/>
          </p:nvSpPr>
          <p:spPr bwMode="auto">
            <a:xfrm>
              <a:off x="1043" y="2579"/>
              <a:ext cx="1230" cy="439"/>
            </a:xfrm>
            <a:custGeom>
              <a:avLst/>
              <a:gdLst>
                <a:gd name="G0" fmla="+- 21600 0 0"/>
                <a:gd name="G1" fmla="+- 21600 0 0"/>
                <a:gd name="G2" fmla="+- 21600 0 0"/>
                <a:gd name="T0" fmla="*/ 0 w 21600"/>
                <a:gd name="T1" fmla="*/ 21600 h 21600"/>
                <a:gd name="T2" fmla="*/ 21587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75"/>
                    <a:pt x="9662" y="7"/>
                    <a:pt x="21587" y="0"/>
                  </a:cubicBezTo>
                </a:path>
                <a:path w="21600" h="21600" stroke="0" extrusionOk="0">
                  <a:moveTo>
                    <a:pt x="0" y="21600"/>
                  </a:moveTo>
                  <a:cubicBezTo>
                    <a:pt x="0" y="9675"/>
                    <a:pt x="9662" y="7"/>
                    <a:pt x="21587" y="0"/>
                  </a:cubicBezTo>
                  <a:lnTo>
                    <a:pt x="21600" y="21600"/>
                  </a:lnTo>
                  <a:close/>
                </a:path>
              </a:pathLst>
            </a:custGeom>
            <a:noFill/>
            <a:ln w="25400" cap="rnd">
              <a:solidFill>
                <a:srgbClr val="00FFFF"/>
              </a:solidFill>
              <a:round/>
              <a:headEnd type="none" w="sm" len="sm"/>
              <a:tailEnd type="none" w="sm" len="sm"/>
            </a:ln>
            <a:effectLst/>
          </p:spPr>
          <p:txBody>
            <a:bodyPr wrap="none" anchor="ctr"/>
            <a:lstStyle/>
            <a:p>
              <a:endParaRPr lang="it-IT"/>
            </a:p>
          </p:txBody>
        </p:sp>
        <p:sp>
          <p:nvSpPr>
            <p:cNvPr id="29" name="Line 10"/>
            <p:cNvSpPr>
              <a:spLocks noChangeShapeType="1"/>
            </p:cNvSpPr>
            <p:nvPr/>
          </p:nvSpPr>
          <p:spPr bwMode="auto">
            <a:xfrm flipH="1">
              <a:off x="2267" y="1572"/>
              <a:ext cx="1219" cy="1018"/>
            </a:xfrm>
            <a:prstGeom prst="line">
              <a:avLst/>
            </a:prstGeom>
            <a:noFill/>
            <a:ln w="25400">
              <a:solidFill>
                <a:srgbClr val="00FFFF"/>
              </a:solidFill>
              <a:round/>
              <a:headEnd type="none" w="sm" len="sm"/>
              <a:tailEnd type="none" w="sm" len="sm"/>
            </a:ln>
            <a:effectLst/>
          </p:spPr>
          <p:txBody>
            <a:bodyPr wrap="none" anchor="ctr"/>
            <a:lstStyle/>
            <a:p>
              <a:endParaRPr lang="it-IT"/>
            </a:p>
          </p:txBody>
        </p:sp>
        <p:sp>
          <p:nvSpPr>
            <p:cNvPr id="30" name="Arc 11"/>
            <p:cNvSpPr>
              <a:spLocks/>
            </p:cNvSpPr>
            <p:nvPr/>
          </p:nvSpPr>
          <p:spPr bwMode="auto">
            <a:xfrm>
              <a:off x="3453" y="2678"/>
              <a:ext cx="908" cy="64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rgbClr val="00FFFF"/>
              </a:solidFill>
              <a:round/>
              <a:headEnd type="none" w="sm" len="sm"/>
              <a:tailEnd type="none" w="sm" len="sm"/>
            </a:ln>
            <a:effectLst/>
          </p:spPr>
          <p:txBody>
            <a:bodyPr wrap="none" anchor="ctr"/>
            <a:lstStyle/>
            <a:p>
              <a:endParaRPr lang="it-IT"/>
            </a:p>
          </p:txBody>
        </p:sp>
        <p:sp>
          <p:nvSpPr>
            <p:cNvPr id="31" name="Oval 12"/>
            <p:cNvSpPr>
              <a:spLocks noChangeArrowheads="1"/>
            </p:cNvSpPr>
            <p:nvPr/>
          </p:nvSpPr>
          <p:spPr bwMode="auto">
            <a:xfrm>
              <a:off x="3154" y="2118"/>
              <a:ext cx="131" cy="47"/>
            </a:xfrm>
            <a:prstGeom prst="ellipse">
              <a:avLst/>
            </a:prstGeom>
            <a:solidFill>
              <a:srgbClr val="FFFF00"/>
            </a:solidFill>
            <a:ln w="25400">
              <a:solidFill>
                <a:srgbClr val="FF0000"/>
              </a:solidFill>
              <a:round/>
              <a:headEnd/>
              <a:tailEnd/>
            </a:ln>
            <a:effectLst/>
          </p:spPr>
          <p:txBody>
            <a:bodyPr wrap="none" anchor="ctr"/>
            <a:lstStyle/>
            <a:p>
              <a:endParaRPr lang="it-IT"/>
            </a:p>
          </p:txBody>
        </p:sp>
        <p:sp>
          <p:nvSpPr>
            <p:cNvPr id="32" name="Oval 13"/>
            <p:cNvSpPr>
              <a:spLocks noChangeArrowheads="1"/>
            </p:cNvSpPr>
            <p:nvPr/>
          </p:nvSpPr>
          <p:spPr bwMode="auto">
            <a:xfrm>
              <a:off x="2462" y="2974"/>
              <a:ext cx="184" cy="70"/>
            </a:xfrm>
            <a:prstGeom prst="ellipse">
              <a:avLst/>
            </a:prstGeom>
            <a:solidFill>
              <a:srgbClr val="FFFF00"/>
            </a:solidFill>
            <a:ln w="25400">
              <a:solidFill>
                <a:srgbClr val="FF0000"/>
              </a:solidFill>
              <a:round/>
              <a:headEnd/>
              <a:tailEnd/>
            </a:ln>
            <a:effectLst/>
          </p:spPr>
          <p:txBody>
            <a:bodyPr wrap="none" anchor="ctr"/>
            <a:lstStyle/>
            <a:p>
              <a:endParaRPr lang="it-IT"/>
            </a:p>
          </p:txBody>
        </p:sp>
        <p:pic>
          <p:nvPicPr>
            <p:cNvPr id="35" name="Picture 15" descr="house5v"/>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6" y="2494"/>
              <a:ext cx="1559" cy="1634"/>
            </a:xfrm>
            <a:prstGeom prst="rect">
              <a:avLst/>
            </a:prstGeom>
            <a:noFill/>
          </p:spPr>
        </p:pic>
        <p:pic>
          <p:nvPicPr>
            <p:cNvPr id="36" name="Picture 16" descr="house5v"/>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53" y="2578"/>
              <a:ext cx="1319" cy="1382"/>
            </a:xfrm>
            <a:prstGeom prst="rect">
              <a:avLst/>
            </a:prstGeom>
            <a:noFill/>
          </p:spPr>
        </p:pic>
        <p:pic>
          <p:nvPicPr>
            <p:cNvPr id="37" name="Picture 17" descr="house5v"/>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652" y="1488"/>
              <a:ext cx="920" cy="964"/>
            </a:xfrm>
            <a:prstGeom prst="rect">
              <a:avLst/>
            </a:prstGeom>
            <a:noFill/>
          </p:spPr>
        </p:pic>
      </p:grpSp>
      <p:sp>
        <p:nvSpPr>
          <p:cNvPr id="42" name="Cilindro 41"/>
          <p:cNvSpPr/>
          <p:nvPr/>
        </p:nvSpPr>
        <p:spPr>
          <a:xfrm>
            <a:off x="357158" y="3143248"/>
            <a:ext cx="4000528" cy="3143272"/>
          </a:xfrm>
          <a:prstGeom prst="can">
            <a:avLst>
              <a:gd name="adj" fmla="val 22793"/>
            </a:avLst>
          </a:prstGeom>
          <a:solidFill>
            <a:schemeClr val="accent1">
              <a:lumMod val="20000"/>
              <a:lumOff val="8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43" name="Rettangolo 71"/>
          <p:cNvSpPr>
            <a:spLocks noChangeArrowheads="1"/>
          </p:cNvSpPr>
          <p:nvPr/>
        </p:nvSpPr>
        <p:spPr bwMode="auto">
          <a:xfrm>
            <a:off x="714348" y="3214686"/>
            <a:ext cx="2857520" cy="523220"/>
          </a:xfrm>
          <a:prstGeom prst="rect">
            <a:avLst/>
          </a:prstGeom>
          <a:noFill/>
          <a:ln w="9525">
            <a:noFill/>
            <a:miter lim="800000"/>
            <a:headEnd/>
            <a:tailEnd/>
          </a:ln>
        </p:spPr>
        <p:txBody>
          <a:bodyPr wrap="square">
            <a:spAutoFit/>
          </a:bodyPr>
          <a:lstStyle/>
          <a:p>
            <a:pPr algn="ctr"/>
            <a:r>
              <a:rPr lang="it-IT" sz="2800" b="1" dirty="0" smtClean="0"/>
              <a:t>DB </a:t>
            </a:r>
            <a:r>
              <a:rPr lang="it-IT" sz="2800" b="1" dirty="0" err="1" smtClean="0"/>
              <a:t>cadastre</a:t>
            </a:r>
            <a:endParaRPr lang="it-IT" sz="2800" b="1" dirty="0" smtClean="0"/>
          </a:p>
        </p:txBody>
      </p:sp>
      <p:sp>
        <p:nvSpPr>
          <p:cNvPr id="45" name="Cilindro 44"/>
          <p:cNvSpPr/>
          <p:nvPr/>
        </p:nvSpPr>
        <p:spPr>
          <a:xfrm>
            <a:off x="5857884" y="3143248"/>
            <a:ext cx="3071834" cy="3143272"/>
          </a:xfrm>
          <a:prstGeom prst="can">
            <a:avLst>
              <a:gd name="adj" fmla="val 22793"/>
            </a:avLst>
          </a:prstGeom>
          <a:solidFill>
            <a:schemeClr val="accent1">
              <a:lumMod val="20000"/>
              <a:lumOff val="8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pic>
        <p:nvPicPr>
          <p:cNvPr id="46" name="Picture 17"/>
          <p:cNvPicPr>
            <a:picLocks noChangeAspect="1" noChangeArrowheads="1"/>
          </p:cNvPicPr>
          <p:nvPr/>
        </p:nvPicPr>
        <p:blipFill>
          <a:blip r:embed="rId7" cstate="print"/>
          <a:srcRect/>
          <a:stretch>
            <a:fillRect/>
          </a:stretch>
        </p:blipFill>
        <p:spPr bwMode="auto">
          <a:xfrm>
            <a:off x="6000759" y="4143380"/>
            <a:ext cx="2604308" cy="1682170"/>
          </a:xfrm>
          <a:prstGeom prst="rect">
            <a:avLst/>
          </a:prstGeom>
          <a:noFill/>
          <a:ln w="9525">
            <a:noFill/>
            <a:miter lim="800000"/>
            <a:headEnd/>
            <a:tailEnd/>
          </a:ln>
          <a:effectLst/>
        </p:spPr>
      </p:pic>
      <p:sp>
        <p:nvSpPr>
          <p:cNvPr id="47" name="Rettangolo 71"/>
          <p:cNvSpPr>
            <a:spLocks noChangeArrowheads="1"/>
          </p:cNvSpPr>
          <p:nvPr/>
        </p:nvSpPr>
        <p:spPr bwMode="auto">
          <a:xfrm>
            <a:off x="6143636" y="3306326"/>
            <a:ext cx="2286016" cy="523220"/>
          </a:xfrm>
          <a:prstGeom prst="rect">
            <a:avLst/>
          </a:prstGeom>
          <a:noFill/>
          <a:ln w="9525">
            <a:noFill/>
            <a:miter lim="800000"/>
            <a:headEnd/>
            <a:tailEnd/>
          </a:ln>
        </p:spPr>
        <p:txBody>
          <a:bodyPr wrap="square">
            <a:spAutoFit/>
          </a:bodyPr>
          <a:lstStyle/>
          <a:p>
            <a:pPr algn="ctr"/>
            <a:r>
              <a:rPr lang="it-IT" sz="2800" b="1" dirty="0" smtClean="0"/>
              <a:t>ANSC</a:t>
            </a:r>
          </a:p>
        </p:txBody>
      </p:sp>
      <p:pic>
        <p:nvPicPr>
          <p:cNvPr id="48" name="Picture 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43372" y="4572008"/>
            <a:ext cx="1725416" cy="53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ox(in)">
                                      <p:cBhvr>
                                        <p:cTn id="12" dur="500"/>
                                        <p:tgtEl>
                                          <p:spTgt spid="4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ox(in)">
                                      <p:cBhvr>
                                        <p:cTn id="15" dur="500"/>
                                        <p:tgtEl>
                                          <p:spTgt spid="45"/>
                                        </p:tgtEl>
                                      </p:cBhvr>
                                    </p:animEffect>
                                  </p:childTnLst>
                                </p:cTn>
                              </p:par>
                              <p:par>
                                <p:cTn id="16" presetID="4" presetClass="entr" presetSubtype="16"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ox(in)">
                                      <p:cBhvr>
                                        <p:cTn id="18" dur="500"/>
                                        <p:tgtEl>
                                          <p:spTgt spid="4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ox(in)">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16632"/>
            <a:ext cx="7772400" cy="504056"/>
          </a:xfrm>
        </p:spPr>
        <p:txBody>
          <a:bodyPr>
            <a:normAutofit/>
          </a:bodyPr>
          <a:lstStyle/>
          <a:p>
            <a:r>
              <a:rPr lang="it-IT" smtClean="0"/>
              <a:t>Preparatory activities for the Census in 2011</a:t>
            </a:r>
            <a:endParaRPr lang="it-IT" dirty="0"/>
          </a:p>
        </p:txBody>
      </p:sp>
      <p:sp>
        <p:nvSpPr>
          <p:cNvPr id="45" name="Cilindro 44"/>
          <p:cNvSpPr/>
          <p:nvPr/>
        </p:nvSpPr>
        <p:spPr>
          <a:xfrm>
            <a:off x="3000364" y="785794"/>
            <a:ext cx="1928826" cy="2857520"/>
          </a:xfrm>
          <a:prstGeom prst="can">
            <a:avLst>
              <a:gd name="adj" fmla="val 22793"/>
            </a:avLst>
          </a:prstGeom>
          <a:solidFill>
            <a:schemeClr val="accent1">
              <a:lumMod val="20000"/>
              <a:lumOff val="8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pic>
        <p:nvPicPr>
          <p:cNvPr id="46" name="Picture 17"/>
          <p:cNvPicPr>
            <a:picLocks noChangeAspect="1" noChangeArrowheads="1"/>
          </p:cNvPicPr>
          <p:nvPr/>
        </p:nvPicPr>
        <p:blipFill>
          <a:blip r:embed="rId2" cstate="print"/>
          <a:srcRect/>
          <a:stretch>
            <a:fillRect/>
          </a:stretch>
        </p:blipFill>
        <p:spPr bwMode="auto">
          <a:xfrm>
            <a:off x="3071802" y="2071678"/>
            <a:ext cx="1830114" cy="1182104"/>
          </a:xfrm>
          <a:prstGeom prst="rect">
            <a:avLst/>
          </a:prstGeom>
          <a:noFill/>
          <a:ln w="9525">
            <a:noFill/>
            <a:miter lim="800000"/>
            <a:headEnd/>
            <a:tailEnd/>
          </a:ln>
          <a:effectLst/>
        </p:spPr>
      </p:pic>
      <p:sp>
        <p:nvSpPr>
          <p:cNvPr id="47" name="Rettangolo 71"/>
          <p:cNvSpPr>
            <a:spLocks noChangeArrowheads="1"/>
          </p:cNvSpPr>
          <p:nvPr/>
        </p:nvSpPr>
        <p:spPr bwMode="auto">
          <a:xfrm>
            <a:off x="3428992" y="714356"/>
            <a:ext cx="1285884" cy="523220"/>
          </a:xfrm>
          <a:prstGeom prst="rect">
            <a:avLst/>
          </a:prstGeom>
          <a:noFill/>
          <a:ln w="9525">
            <a:noFill/>
            <a:miter lim="800000"/>
            <a:headEnd/>
            <a:tailEnd/>
          </a:ln>
        </p:spPr>
        <p:txBody>
          <a:bodyPr wrap="square">
            <a:spAutoFit/>
          </a:bodyPr>
          <a:lstStyle/>
          <a:p>
            <a:pPr algn="ctr"/>
            <a:r>
              <a:rPr lang="it-IT" sz="2800" b="1" dirty="0" smtClean="0"/>
              <a:t>ANSC</a:t>
            </a:r>
          </a:p>
        </p:txBody>
      </p:sp>
      <p:pic>
        <p:nvPicPr>
          <p:cNvPr id="48"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32" y="2071678"/>
            <a:ext cx="925439" cy="28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19" y="1320514"/>
            <a:ext cx="714380"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47" y="1677704"/>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537" y="1391952"/>
            <a:ext cx="714380" cy="44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81" y="2034894"/>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8727" y="1749142"/>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099" y="2177770"/>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72" y="2553352"/>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2066" y="2143116"/>
            <a:ext cx="925439" cy="28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Cilindro 49"/>
          <p:cNvSpPr/>
          <p:nvPr/>
        </p:nvSpPr>
        <p:spPr>
          <a:xfrm>
            <a:off x="6215074" y="857232"/>
            <a:ext cx="1928826" cy="2857520"/>
          </a:xfrm>
          <a:prstGeom prst="can">
            <a:avLst>
              <a:gd name="adj" fmla="val 22793"/>
            </a:avLst>
          </a:prstGeom>
          <a:solidFill>
            <a:schemeClr val="accent1">
              <a:lumMod val="20000"/>
              <a:lumOff val="8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pic>
        <p:nvPicPr>
          <p:cNvPr id="51" name="Picture 17"/>
          <p:cNvPicPr>
            <a:picLocks noChangeAspect="1" noChangeArrowheads="1"/>
          </p:cNvPicPr>
          <p:nvPr/>
        </p:nvPicPr>
        <p:blipFill>
          <a:blip r:embed="rId2" cstate="print"/>
          <a:srcRect/>
          <a:stretch>
            <a:fillRect/>
          </a:stretch>
        </p:blipFill>
        <p:spPr bwMode="auto">
          <a:xfrm>
            <a:off x="6286512" y="2143116"/>
            <a:ext cx="1830114" cy="1182104"/>
          </a:xfrm>
          <a:prstGeom prst="rect">
            <a:avLst/>
          </a:prstGeom>
          <a:noFill/>
          <a:ln w="9525">
            <a:noFill/>
            <a:miter lim="800000"/>
            <a:headEnd/>
            <a:tailEnd/>
          </a:ln>
          <a:effectLst/>
        </p:spPr>
      </p:pic>
      <p:sp>
        <p:nvSpPr>
          <p:cNvPr id="52" name="Rettangolo 71"/>
          <p:cNvSpPr>
            <a:spLocks noChangeArrowheads="1"/>
          </p:cNvSpPr>
          <p:nvPr/>
        </p:nvSpPr>
        <p:spPr bwMode="auto">
          <a:xfrm>
            <a:off x="6643702" y="785794"/>
            <a:ext cx="1285884" cy="523220"/>
          </a:xfrm>
          <a:prstGeom prst="rect">
            <a:avLst/>
          </a:prstGeom>
          <a:noFill/>
          <a:ln w="9525">
            <a:noFill/>
            <a:miter lim="800000"/>
            <a:headEnd/>
            <a:tailEnd/>
          </a:ln>
        </p:spPr>
        <p:txBody>
          <a:bodyPr wrap="square">
            <a:spAutoFit/>
          </a:bodyPr>
          <a:lstStyle/>
          <a:p>
            <a:pPr algn="ctr"/>
            <a:r>
              <a:rPr lang="it-IT" sz="2800" b="1" dirty="0" smtClean="0"/>
              <a:t>ANSC</a:t>
            </a:r>
          </a:p>
        </p:txBody>
      </p:sp>
      <p:pic>
        <p:nvPicPr>
          <p:cNvPr id="53" name="Picture 18"/>
          <p:cNvPicPr>
            <a:picLocks noChangeAspect="1" noChangeArrowheads="1"/>
          </p:cNvPicPr>
          <p:nvPr/>
        </p:nvPicPr>
        <p:blipFill>
          <a:blip r:embed="rId5" cstate="print"/>
          <a:srcRect/>
          <a:stretch>
            <a:fillRect/>
          </a:stretch>
        </p:blipFill>
        <p:spPr bwMode="auto">
          <a:xfrm>
            <a:off x="6357950" y="1428736"/>
            <a:ext cx="1000132" cy="997934"/>
          </a:xfrm>
          <a:prstGeom prst="rect">
            <a:avLst/>
          </a:prstGeom>
          <a:noFill/>
          <a:ln w="9525">
            <a:noFill/>
            <a:miter lim="800000"/>
            <a:headEnd/>
            <a:tailEnd/>
          </a:ln>
          <a:effectLst/>
        </p:spPr>
      </p:pic>
      <p:pic>
        <p:nvPicPr>
          <p:cNvPr id="54" name="Picture 2"/>
          <p:cNvPicPr>
            <a:picLocks noChangeAspect="1" noChangeArrowheads="1"/>
          </p:cNvPicPr>
          <p:nvPr/>
        </p:nvPicPr>
        <p:blipFill>
          <a:blip r:embed="rId6" cstate="print"/>
          <a:srcRect/>
          <a:stretch>
            <a:fillRect/>
          </a:stretch>
        </p:blipFill>
        <p:spPr bwMode="auto">
          <a:xfrm>
            <a:off x="3357554" y="1714488"/>
            <a:ext cx="1214446" cy="415777"/>
          </a:xfrm>
          <a:prstGeom prst="rect">
            <a:avLst/>
          </a:prstGeom>
          <a:noFill/>
          <a:ln w="9525">
            <a:noFill/>
            <a:miter lim="800000"/>
            <a:headEnd/>
            <a:tailEnd/>
          </a:ln>
          <a:effectLst/>
        </p:spPr>
      </p:pic>
      <p:pic>
        <p:nvPicPr>
          <p:cNvPr id="55" name="Immagine 54" descr="definitivo"/>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6116" y="1273010"/>
            <a:ext cx="1360180" cy="349758"/>
          </a:xfrm>
          <a:prstGeom prst="rect">
            <a:avLst/>
          </a:prstGeom>
          <a:noFill/>
          <a:ln>
            <a:noFill/>
          </a:ln>
        </p:spPr>
      </p:pic>
      <p:pic>
        <p:nvPicPr>
          <p:cNvPr id="5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20" y="3929066"/>
            <a:ext cx="1500198" cy="9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976" y="4643446"/>
            <a:ext cx="1500198" cy="9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82" y="5286388"/>
            <a:ext cx="1500198" cy="9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Cilindro 58"/>
          <p:cNvSpPr/>
          <p:nvPr/>
        </p:nvSpPr>
        <p:spPr>
          <a:xfrm>
            <a:off x="3000364" y="3857628"/>
            <a:ext cx="1928826" cy="2214578"/>
          </a:xfrm>
          <a:prstGeom prst="can">
            <a:avLst>
              <a:gd name="adj" fmla="val 22793"/>
            </a:avLst>
          </a:prstGeom>
          <a:solidFill>
            <a:schemeClr val="accent1">
              <a:lumMod val="20000"/>
              <a:lumOff val="8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61" name="Rettangolo 71"/>
          <p:cNvSpPr>
            <a:spLocks noChangeArrowheads="1"/>
          </p:cNvSpPr>
          <p:nvPr/>
        </p:nvSpPr>
        <p:spPr bwMode="auto">
          <a:xfrm>
            <a:off x="3286116" y="3786190"/>
            <a:ext cx="1285884" cy="523220"/>
          </a:xfrm>
          <a:prstGeom prst="rect">
            <a:avLst/>
          </a:prstGeom>
          <a:noFill/>
          <a:ln w="9525">
            <a:noFill/>
            <a:miter lim="800000"/>
            <a:headEnd/>
            <a:tailEnd/>
          </a:ln>
        </p:spPr>
        <p:txBody>
          <a:bodyPr wrap="square">
            <a:spAutoFit/>
          </a:bodyPr>
          <a:lstStyle/>
          <a:p>
            <a:pPr algn="ctr"/>
            <a:r>
              <a:rPr lang="it-IT" sz="2800" b="1" dirty="0" smtClean="0"/>
              <a:t>RNC</a:t>
            </a:r>
          </a:p>
        </p:txBody>
      </p:sp>
      <p:pic>
        <p:nvPicPr>
          <p:cNvPr id="62" name="Picture 2"/>
          <p:cNvPicPr>
            <a:picLocks noChangeAspect="1" noChangeArrowheads="1"/>
          </p:cNvPicPr>
          <p:nvPr/>
        </p:nvPicPr>
        <p:blipFill>
          <a:blip r:embed="rId8" cstate="print"/>
          <a:srcRect/>
          <a:stretch>
            <a:fillRect/>
          </a:stretch>
        </p:blipFill>
        <p:spPr bwMode="auto">
          <a:xfrm>
            <a:off x="3357554" y="4429132"/>
            <a:ext cx="1214446" cy="394988"/>
          </a:xfrm>
          <a:prstGeom prst="rect">
            <a:avLst/>
          </a:prstGeom>
          <a:noFill/>
          <a:ln w="9525">
            <a:noFill/>
            <a:miter lim="800000"/>
            <a:headEnd/>
            <a:tailEnd/>
          </a:ln>
          <a:effectLst/>
        </p:spPr>
      </p:pic>
      <p:pic>
        <p:nvPicPr>
          <p:cNvPr id="64"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794" y="4500570"/>
            <a:ext cx="925439" cy="28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17"/>
          <p:cNvPicPr>
            <a:picLocks noChangeAspect="1" noChangeArrowheads="1"/>
          </p:cNvPicPr>
          <p:nvPr/>
        </p:nvPicPr>
        <p:blipFill>
          <a:blip r:embed="rId2" cstate="print"/>
          <a:srcRect/>
          <a:stretch>
            <a:fillRect/>
          </a:stretch>
        </p:blipFill>
        <p:spPr bwMode="auto">
          <a:xfrm>
            <a:off x="3071802" y="4786322"/>
            <a:ext cx="1830114" cy="1182104"/>
          </a:xfrm>
          <a:prstGeom prst="rect">
            <a:avLst/>
          </a:prstGeom>
          <a:noFill/>
          <a:ln w="9525">
            <a:noFill/>
            <a:miter lim="800000"/>
            <a:headEnd/>
            <a:tailEnd/>
          </a:ln>
          <a:effectLst/>
        </p:spPr>
      </p:pic>
      <p:pic>
        <p:nvPicPr>
          <p:cNvPr id="66" name="Picture 18"/>
          <p:cNvPicPr>
            <a:picLocks noChangeAspect="1" noChangeArrowheads="1"/>
          </p:cNvPicPr>
          <p:nvPr/>
        </p:nvPicPr>
        <p:blipFill>
          <a:blip r:embed="rId5" cstate="print"/>
          <a:srcRect/>
          <a:stretch>
            <a:fillRect/>
          </a:stretch>
        </p:blipFill>
        <p:spPr bwMode="auto">
          <a:xfrm>
            <a:off x="5000628" y="4357694"/>
            <a:ext cx="1000132" cy="997934"/>
          </a:xfrm>
          <a:prstGeom prst="rect">
            <a:avLst/>
          </a:prstGeom>
          <a:noFill/>
          <a:ln w="9525">
            <a:noFill/>
            <a:miter lim="800000"/>
            <a:headEnd/>
            <a:tailEnd/>
          </a:ln>
          <a:effectLst/>
        </p:spPr>
      </p:pic>
      <p:sp>
        <p:nvSpPr>
          <p:cNvPr id="67" name="CasellaDiTesto 66"/>
          <p:cNvSpPr txBox="1"/>
          <p:nvPr/>
        </p:nvSpPr>
        <p:spPr>
          <a:xfrm>
            <a:off x="642910" y="785794"/>
            <a:ext cx="1500198" cy="584775"/>
          </a:xfrm>
          <a:prstGeom prst="rect">
            <a:avLst/>
          </a:prstGeom>
          <a:noFill/>
        </p:spPr>
        <p:txBody>
          <a:bodyPr wrap="square" rtlCol="0">
            <a:spAutoFit/>
          </a:bodyPr>
          <a:lstStyle/>
          <a:p>
            <a:r>
              <a:rPr lang="it-IT" sz="3200" b="1" dirty="0" smtClean="0">
                <a:solidFill>
                  <a:schemeClr val="tx2">
                    <a:lumMod val="60000"/>
                    <a:lumOff val="40000"/>
                  </a:schemeClr>
                </a:solidFill>
              </a:rPr>
              <a:t>7.585</a:t>
            </a:r>
            <a:endParaRPr lang="it-IT" sz="3200" b="1" dirty="0">
              <a:solidFill>
                <a:schemeClr val="tx2">
                  <a:lumMod val="60000"/>
                  <a:lumOff val="40000"/>
                </a:schemeClr>
              </a:solidFill>
            </a:endParaRPr>
          </a:p>
        </p:txBody>
      </p:sp>
      <p:sp>
        <p:nvSpPr>
          <p:cNvPr id="68" name="CasellaDiTesto 67"/>
          <p:cNvSpPr txBox="1"/>
          <p:nvPr/>
        </p:nvSpPr>
        <p:spPr>
          <a:xfrm>
            <a:off x="857224" y="3487167"/>
            <a:ext cx="928694" cy="584775"/>
          </a:xfrm>
          <a:prstGeom prst="rect">
            <a:avLst/>
          </a:prstGeom>
          <a:noFill/>
        </p:spPr>
        <p:txBody>
          <a:bodyPr wrap="square" rtlCol="0">
            <a:spAutoFit/>
          </a:bodyPr>
          <a:lstStyle/>
          <a:p>
            <a:r>
              <a:rPr lang="it-IT" sz="3200" b="1" dirty="0" smtClean="0">
                <a:solidFill>
                  <a:schemeClr val="tx2">
                    <a:lumMod val="60000"/>
                    <a:lumOff val="40000"/>
                  </a:schemeClr>
                </a:solidFill>
              </a:rPr>
              <a:t>509</a:t>
            </a:r>
            <a:endParaRPr lang="it-IT" sz="3200" b="1" dirty="0">
              <a:solidFill>
                <a:schemeClr val="tx2">
                  <a:lumMod val="60000"/>
                  <a:lumOff val="40000"/>
                </a:schemeClr>
              </a:solidFill>
            </a:endParaRPr>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ppt_x"/>
                                          </p:val>
                                        </p:tav>
                                        <p:tav tm="100000">
                                          <p:val>
                                            <p:strVal val="#ppt_x"/>
                                          </p:val>
                                        </p:tav>
                                      </p:tavLst>
                                    </p:anim>
                                    <p:anim calcmode="lin" valueType="num">
                                      <p:cBhvr additive="base">
                                        <p:cTn id="4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ppt_x"/>
                                          </p:val>
                                        </p:tav>
                                        <p:tav tm="100000">
                                          <p:val>
                                            <p:strVal val="#ppt_x"/>
                                          </p:val>
                                        </p:tav>
                                      </p:tavLst>
                                    </p:anim>
                                    <p:anim calcmode="lin" valueType="num">
                                      <p:cBhvr additive="base">
                                        <p:cTn id="58" dur="500" fill="hold"/>
                                        <p:tgtEl>
                                          <p:spTgt spid="6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500" fill="hold"/>
                                        <p:tgtEl>
                                          <p:spTgt spid="62"/>
                                        </p:tgtEl>
                                        <p:attrNameLst>
                                          <p:attrName>ppt_x</p:attrName>
                                        </p:attrNameLst>
                                      </p:cBhvr>
                                      <p:tavLst>
                                        <p:tav tm="0">
                                          <p:val>
                                            <p:strVal val="#ppt_x"/>
                                          </p:val>
                                        </p:tav>
                                        <p:tav tm="100000">
                                          <p:val>
                                            <p:strVal val="#ppt_x"/>
                                          </p:val>
                                        </p:tav>
                                      </p:tavLst>
                                    </p:anim>
                                    <p:anim calcmode="lin" valueType="num">
                                      <p:cBhvr additive="base">
                                        <p:cTn id="62" dur="500" fill="hold"/>
                                        <p:tgtEl>
                                          <p:spTgt spid="6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500" fill="hold"/>
                                        <p:tgtEl>
                                          <p:spTgt spid="64"/>
                                        </p:tgtEl>
                                        <p:attrNameLst>
                                          <p:attrName>ppt_x</p:attrName>
                                        </p:attrNameLst>
                                      </p:cBhvr>
                                      <p:tavLst>
                                        <p:tav tm="0">
                                          <p:val>
                                            <p:strVal val="#ppt_x"/>
                                          </p:val>
                                        </p:tav>
                                        <p:tav tm="100000">
                                          <p:val>
                                            <p:strVal val="#ppt_x"/>
                                          </p:val>
                                        </p:tav>
                                      </p:tavLst>
                                    </p:anim>
                                    <p:anim calcmode="lin" valueType="num">
                                      <p:cBhvr additive="base">
                                        <p:cTn id="66" dur="500" fill="hold"/>
                                        <p:tgtEl>
                                          <p:spTgt spid="6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anim calcmode="lin" valueType="num">
                                      <p:cBhvr additive="base">
                                        <p:cTn id="69" dur="500" fill="hold"/>
                                        <p:tgtEl>
                                          <p:spTgt spid="65"/>
                                        </p:tgtEl>
                                        <p:attrNameLst>
                                          <p:attrName>ppt_x</p:attrName>
                                        </p:attrNameLst>
                                      </p:cBhvr>
                                      <p:tavLst>
                                        <p:tav tm="0">
                                          <p:val>
                                            <p:strVal val="#ppt_x"/>
                                          </p:val>
                                        </p:tav>
                                        <p:tav tm="100000">
                                          <p:val>
                                            <p:strVal val="#ppt_x"/>
                                          </p:val>
                                        </p:tav>
                                      </p:tavLst>
                                    </p:anim>
                                    <p:anim calcmode="lin" valueType="num">
                                      <p:cBhvr additive="base">
                                        <p:cTn id="70" dur="500" fill="hold"/>
                                        <p:tgtEl>
                                          <p:spTgt spid="6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anim calcmode="lin" valueType="num">
                                      <p:cBhvr additive="base">
                                        <p:cTn id="73" dur="500" fill="hold"/>
                                        <p:tgtEl>
                                          <p:spTgt spid="66"/>
                                        </p:tgtEl>
                                        <p:attrNameLst>
                                          <p:attrName>ppt_x</p:attrName>
                                        </p:attrNameLst>
                                      </p:cBhvr>
                                      <p:tavLst>
                                        <p:tav tm="0">
                                          <p:val>
                                            <p:strVal val="#ppt_x"/>
                                          </p:val>
                                        </p:tav>
                                        <p:tav tm="100000">
                                          <p:val>
                                            <p:strVal val="#ppt_x"/>
                                          </p:val>
                                        </p:tav>
                                      </p:tavLst>
                                    </p:anim>
                                    <p:anim calcmode="lin" valueType="num">
                                      <p:cBhvr additive="base">
                                        <p:cTn id="7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50" grpId="0" animBg="1"/>
      <p:bldP spid="52" grpId="0"/>
      <p:bldP spid="59" grpId="0" animBg="1"/>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6064" y="188640"/>
            <a:ext cx="7772400" cy="504056"/>
          </a:xfrm>
        </p:spPr>
        <p:txBody>
          <a:bodyPr>
            <a:normAutofit/>
          </a:bodyPr>
          <a:lstStyle/>
          <a:p>
            <a:r>
              <a:rPr lang="it-IT" smtClean="0"/>
              <a:t>Agenda</a:t>
            </a:r>
            <a:endParaRPr lang="it-IT" dirty="0"/>
          </a:p>
        </p:txBody>
      </p:sp>
      <p:sp>
        <p:nvSpPr>
          <p:cNvPr id="4" name="Rettangolo arrotondato 3"/>
          <p:cNvSpPr/>
          <p:nvPr/>
        </p:nvSpPr>
        <p:spPr>
          <a:xfrm>
            <a:off x="738984" y="1052736"/>
            <a:ext cx="763284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err="1" smtClean="0">
                <a:latin typeface="Times New Roman" pitchFamily="18" charset="0"/>
                <a:cs typeface="Times New Roman" pitchFamily="18" charset="0"/>
              </a:rPr>
              <a:t>Relevant</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legislation</a:t>
            </a:r>
            <a:endParaRPr lang="it-IT" sz="2400" dirty="0" smtClean="0">
              <a:latin typeface="Times New Roman" pitchFamily="18" charset="0"/>
              <a:cs typeface="Times New Roman" pitchFamily="18" charset="0"/>
            </a:endParaRPr>
          </a:p>
        </p:txBody>
      </p:sp>
      <p:sp>
        <p:nvSpPr>
          <p:cNvPr id="5" name="Rettangolo arrotondato 4"/>
          <p:cNvSpPr/>
          <p:nvPr/>
        </p:nvSpPr>
        <p:spPr>
          <a:xfrm>
            <a:off x="738984" y="1761964"/>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Preliminary remarks</a:t>
            </a:r>
            <a:endParaRPr lang="it-IT" sz="2400" dirty="0" smtClean="0">
              <a:solidFill>
                <a:schemeClr val="tx1"/>
              </a:solidFill>
              <a:latin typeface="Times New Roman" pitchFamily="18" charset="0"/>
              <a:cs typeface="Times New Roman" pitchFamily="18" charset="0"/>
            </a:endParaRPr>
          </a:p>
        </p:txBody>
      </p:sp>
      <p:sp>
        <p:nvSpPr>
          <p:cNvPr id="6" name="Rettangolo arrotondato 5"/>
          <p:cNvSpPr/>
          <p:nvPr/>
        </p:nvSpPr>
        <p:spPr>
          <a:xfrm>
            <a:off x="738984" y="2418420"/>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Activities carried out so far </a:t>
            </a:r>
            <a:endParaRPr lang="it-IT" sz="2400" dirty="0" smtClean="0">
              <a:solidFill>
                <a:schemeClr val="tx1"/>
              </a:solidFill>
              <a:latin typeface="Times New Roman" pitchFamily="18" charset="0"/>
              <a:cs typeface="Times New Roman" pitchFamily="18" charset="0"/>
            </a:endParaRPr>
          </a:p>
        </p:txBody>
      </p:sp>
      <p:sp>
        <p:nvSpPr>
          <p:cNvPr id="7" name="Rettangolo arrotondato 6"/>
          <p:cNvSpPr/>
          <p:nvPr/>
        </p:nvSpPr>
        <p:spPr>
          <a:xfrm>
            <a:off x="738984" y="3091752"/>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Activities in progress</a:t>
            </a:r>
            <a:endParaRPr lang="it-IT" sz="2400" dirty="0" smtClean="0">
              <a:solidFill>
                <a:schemeClr val="tx1"/>
              </a:solidFill>
              <a:latin typeface="Times New Roman" pitchFamily="18" charset="0"/>
              <a:cs typeface="Times New Roman" pitchFamily="18" charset="0"/>
            </a:endParaRPr>
          </a:p>
        </p:txBody>
      </p:sp>
      <p:sp>
        <p:nvSpPr>
          <p:cNvPr id="8" name="Rettangolo arrotondato 7"/>
          <p:cNvSpPr/>
          <p:nvPr/>
        </p:nvSpPr>
        <p:spPr>
          <a:xfrm>
            <a:off x="755576" y="3753036"/>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ANPR</a:t>
            </a:r>
          </a:p>
          <a:p>
            <a:endParaRPr lang="it-IT" sz="2400" dirty="0" smtClean="0">
              <a:solidFill>
                <a:schemeClr val="tx1"/>
              </a:solidFill>
              <a:latin typeface="Times New Roman" pitchFamily="18" charset="0"/>
              <a:cs typeface="Times New Roman" pitchFamily="18" charset="0"/>
            </a:endParaRPr>
          </a:p>
        </p:txBody>
      </p:sp>
      <p:sp>
        <p:nvSpPr>
          <p:cNvPr id="9" name="Rettangolo arrotondato 8"/>
          <p:cNvSpPr/>
          <p:nvPr/>
        </p:nvSpPr>
        <p:spPr>
          <a:xfrm>
            <a:off x="755576" y="440110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permanent census</a:t>
            </a:r>
          </a:p>
          <a:p>
            <a:endParaRPr lang="it-IT" sz="2400" dirty="0" smtClean="0">
              <a:solidFill>
                <a:schemeClr val="tx1"/>
              </a:solidFill>
              <a:latin typeface="Times New Roman" pitchFamily="18" charset="0"/>
              <a:cs typeface="Times New Roman" pitchFamily="18" charset="0"/>
            </a:endParaRPr>
          </a:p>
        </p:txBody>
      </p:sp>
      <p:sp>
        <p:nvSpPr>
          <p:cNvPr id="10" name="Rettangolo arrotondato 9"/>
          <p:cNvSpPr/>
          <p:nvPr/>
        </p:nvSpPr>
        <p:spPr>
          <a:xfrm>
            <a:off x="755576" y="512118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ANNCSU kick off</a:t>
            </a:r>
          </a:p>
        </p:txBody>
      </p:sp>
    </p:spTree>
    <p:extLst>
      <p:ext uri="{BB962C8B-B14F-4D97-AF65-F5344CB8AC3E}">
        <p14:creationId xmlns:p14="http://schemas.microsoft.com/office/powerpoint/2010/main" val="5811518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ilindro 44"/>
          <p:cNvSpPr/>
          <p:nvPr/>
        </p:nvSpPr>
        <p:spPr>
          <a:xfrm>
            <a:off x="6858016" y="785794"/>
            <a:ext cx="1928826" cy="2857520"/>
          </a:xfrm>
          <a:prstGeom prst="can">
            <a:avLst>
              <a:gd name="adj" fmla="val 22793"/>
            </a:avLst>
          </a:prstGeom>
          <a:solidFill>
            <a:schemeClr val="accent1">
              <a:lumMod val="20000"/>
              <a:lumOff val="8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pic>
        <p:nvPicPr>
          <p:cNvPr id="46" name="Picture 17"/>
          <p:cNvPicPr>
            <a:picLocks noChangeAspect="1" noChangeArrowheads="1"/>
          </p:cNvPicPr>
          <p:nvPr/>
        </p:nvPicPr>
        <p:blipFill>
          <a:blip r:embed="rId2" cstate="print"/>
          <a:srcRect/>
          <a:stretch>
            <a:fillRect/>
          </a:stretch>
        </p:blipFill>
        <p:spPr bwMode="auto">
          <a:xfrm>
            <a:off x="6929454" y="2071678"/>
            <a:ext cx="1830114" cy="1182104"/>
          </a:xfrm>
          <a:prstGeom prst="rect">
            <a:avLst/>
          </a:prstGeom>
          <a:noFill/>
          <a:ln w="9525">
            <a:noFill/>
            <a:miter lim="800000"/>
            <a:headEnd/>
            <a:tailEnd/>
          </a:ln>
          <a:effectLst/>
        </p:spPr>
      </p:pic>
      <p:sp>
        <p:nvSpPr>
          <p:cNvPr id="47" name="Rettangolo 71"/>
          <p:cNvSpPr>
            <a:spLocks noChangeArrowheads="1"/>
          </p:cNvSpPr>
          <p:nvPr/>
        </p:nvSpPr>
        <p:spPr bwMode="auto">
          <a:xfrm>
            <a:off x="7286644" y="714356"/>
            <a:ext cx="1285884" cy="523220"/>
          </a:xfrm>
          <a:prstGeom prst="rect">
            <a:avLst/>
          </a:prstGeom>
          <a:noFill/>
          <a:ln w="9525">
            <a:noFill/>
            <a:miter lim="800000"/>
            <a:headEnd/>
            <a:tailEnd/>
          </a:ln>
        </p:spPr>
        <p:txBody>
          <a:bodyPr wrap="square">
            <a:spAutoFit/>
          </a:bodyPr>
          <a:lstStyle/>
          <a:p>
            <a:pPr algn="ctr"/>
            <a:r>
              <a:rPr lang="it-IT" sz="2800" b="1" dirty="0" smtClean="0"/>
              <a:t>ANSC</a:t>
            </a:r>
          </a:p>
        </p:txBody>
      </p:sp>
      <p:pic>
        <p:nvPicPr>
          <p:cNvPr id="28"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496" y="1357298"/>
            <a:ext cx="714380"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4" y="1714488"/>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6314" y="1428736"/>
            <a:ext cx="714380" cy="44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058" y="2071678"/>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4" y="1785926"/>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876" y="2214554"/>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49" y="2590136"/>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8"/>
          <p:cNvPicPr>
            <a:picLocks noChangeAspect="1" noChangeArrowheads="1"/>
          </p:cNvPicPr>
          <p:nvPr/>
        </p:nvPicPr>
        <p:blipFill>
          <a:blip r:embed="rId4" cstate="print"/>
          <a:srcRect/>
          <a:stretch>
            <a:fillRect/>
          </a:stretch>
        </p:blipFill>
        <p:spPr bwMode="auto">
          <a:xfrm>
            <a:off x="6858016" y="2714620"/>
            <a:ext cx="785818" cy="784091"/>
          </a:xfrm>
          <a:prstGeom prst="rect">
            <a:avLst/>
          </a:prstGeom>
          <a:noFill/>
          <a:ln w="9525">
            <a:noFill/>
            <a:miter lim="800000"/>
            <a:headEnd/>
            <a:tailEnd/>
          </a:ln>
          <a:effectLst/>
        </p:spPr>
      </p:pic>
      <p:pic>
        <p:nvPicPr>
          <p:cNvPr id="54" name="Picture 2"/>
          <p:cNvPicPr>
            <a:picLocks noChangeAspect="1" noChangeArrowheads="1"/>
          </p:cNvPicPr>
          <p:nvPr/>
        </p:nvPicPr>
        <p:blipFill>
          <a:blip r:embed="rId5" cstate="print"/>
          <a:srcRect/>
          <a:stretch>
            <a:fillRect/>
          </a:stretch>
        </p:blipFill>
        <p:spPr bwMode="auto">
          <a:xfrm>
            <a:off x="7215206" y="1714488"/>
            <a:ext cx="1214446" cy="415777"/>
          </a:xfrm>
          <a:prstGeom prst="rect">
            <a:avLst/>
          </a:prstGeom>
          <a:noFill/>
          <a:ln w="9525">
            <a:noFill/>
            <a:miter lim="800000"/>
            <a:headEnd/>
            <a:tailEnd/>
          </a:ln>
          <a:effectLst/>
        </p:spPr>
      </p:pic>
      <p:pic>
        <p:nvPicPr>
          <p:cNvPr id="55" name="Immagine 54" descr="definitivo"/>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768" y="1273010"/>
            <a:ext cx="1360180" cy="349758"/>
          </a:xfrm>
          <a:prstGeom prst="rect">
            <a:avLst/>
          </a:prstGeom>
          <a:noFill/>
          <a:ln>
            <a:noFill/>
          </a:ln>
        </p:spPr>
      </p:pic>
      <p:sp>
        <p:nvSpPr>
          <p:cNvPr id="67" name="CasellaDiTesto 66"/>
          <p:cNvSpPr txBox="1"/>
          <p:nvPr/>
        </p:nvSpPr>
        <p:spPr>
          <a:xfrm>
            <a:off x="4357687" y="822578"/>
            <a:ext cx="1500198" cy="584775"/>
          </a:xfrm>
          <a:prstGeom prst="rect">
            <a:avLst/>
          </a:prstGeom>
          <a:noFill/>
        </p:spPr>
        <p:txBody>
          <a:bodyPr wrap="square" rtlCol="0">
            <a:spAutoFit/>
          </a:bodyPr>
          <a:lstStyle/>
          <a:p>
            <a:r>
              <a:rPr lang="it-IT" sz="3200" b="1" dirty="0" smtClean="0">
                <a:solidFill>
                  <a:schemeClr val="tx2">
                    <a:lumMod val="60000"/>
                    <a:lumOff val="40000"/>
                  </a:schemeClr>
                </a:solidFill>
              </a:rPr>
              <a:t>7.585</a:t>
            </a:r>
            <a:endParaRPr lang="it-IT" sz="3200" b="1" dirty="0">
              <a:solidFill>
                <a:schemeClr val="tx2">
                  <a:lumMod val="60000"/>
                  <a:lumOff val="40000"/>
                </a:schemeClr>
              </a:solidFill>
            </a:endParaRPr>
          </a:p>
        </p:txBody>
      </p:sp>
      <p:pic>
        <p:nvPicPr>
          <p:cNvPr id="32" name="Picture 2" descr="Visualizza dettagli"/>
          <p:cNvPicPr>
            <a:picLocks noChangeAspect="1" noChangeArrowheads="1"/>
          </p:cNvPicPr>
          <p:nvPr/>
        </p:nvPicPr>
        <p:blipFill>
          <a:blip r:embed="rId7" cstate="print"/>
          <a:srcRect/>
          <a:stretch>
            <a:fillRect/>
          </a:stretch>
        </p:blipFill>
        <p:spPr bwMode="auto">
          <a:xfrm>
            <a:off x="4000497" y="4599949"/>
            <a:ext cx="1633954" cy="1656618"/>
          </a:xfrm>
          <a:prstGeom prst="rect">
            <a:avLst/>
          </a:prstGeom>
          <a:noFill/>
        </p:spPr>
      </p:pic>
      <p:pic>
        <p:nvPicPr>
          <p:cNvPr id="34" name="Picture 8" descr="Visualizza dettagli"/>
          <p:cNvPicPr>
            <a:picLocks noChangeAspect="1" noChangeArrowheads="1"/>
          </p:cNvPicPr>
          <p:nvPr/>
        </p:nvPicPr>
        <p:blipFill>
          <a:blip r:embed="rId8" cstate="print"/>
          <a:srcRect/>
          <a:stretch>
            <a:fillRect/>
          </a:stretch>
        </p:blipFill>
        <p:spPr bwMode="auto">
          <a:xfrm>
            <a:off x="4643438" y="3643314"/>
            <a:ext cx="1186767" cy="1186767"/>
          </a:xfrm>
          <a:prstGeom prst="rect">
            <a:avLst/>
          </a:prstGeom>
          <a:noFill/>
        </p:spPr>
      </p:pic>
      <p:pic>
        <p:nvPicPr>
          <p:cNvPr id="35" name="Picture 15"/>
          <p:cNvPicPr>
            <a:picLocks noChangeAspect="1" noChangeArrowheads="1"/>
          </p:cNvPicPr>
          <p:nvPr/>
        </p:nvPicPr>
        <p:blipFill>
          <a:blip r:embed="rId9" cstate="print"/>
          <a:srcRect/>
          <a:stretch>
            <a:fillRect/>
          </a:stretch>
        </p:blipFill>
        <p:spPr bwMode="auto">
          <a:xfrm>
            <a:off x="3786182" y="3714752"/>
            <a:ext cx="1031971" cy="1151274"/>
          </a:xfrm>
          <a:prstGeom prst="rect">
            <a:avLst/>
          </a:prstGeom>
          <a:noFill/>
          <a:ln w="9525">
            <a:noFill/>
            <a:miter lim="800000"/>
            <a:headEnd/>
            <a:tailEnd/>
          </a:ln>
          <a:effectLst/>
        </p:spPr>
      </p:pic>
      <p:sp>
        <p:nvSpPr>
          <p:cNvPr id="36" name="Ovale 35"/>
          <p:cNvSpPr/>
          <p:nvPr/>
        </p:nvSpPr>
        <p:spPr>
          <a:xfrm>
            <a:off x="3571868" y="3071810"/>
            <a:ext cx="2500330" cy="314327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 name="Picture 21" descr="collegamento in rete,computer,Comunicazioni,elaborazione,metafore,PC,rete globale,reti,satelliti,tecnologie,telecomunicazioni,Web"/>
          <p:cNvPicPr>
            <a:picLocks noChangeAspect="1" noChangeArrowheads="1"/>
          </p:cNvPicPr>
          <p:nvPr/>
        </p:nvPicPr>
        <p:blipFill>
          <a:blip r:embed="rId10" cstate="print"/>
          <a:srcRect/>
          <a:stretch>
            <a:fillRect/>
          </a:stretch>
        </p:blipFill>
        <p:spPr bwMode="auto">
          <a:xfrm>
            <a:off x="6215074" y="3714752"/>
            <a:ext cx="2714644" cy="2714644"/>
          </a:xfrm>
          <a:prstGeom prst="rect">
            <a:avLst/>
          </a:prstGeom>
          <a:noFill/>
        </p:spPr>
      </p:pic>
      <p:pic>
        <p:nvPicPr>
          <p:cNvPr id="49"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29322" y="4643446"/>
            <a:ext cx="925439" cy="28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86446" y="2500306"/>
            <a:ext cx="925439" cy="285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asellaDiTesto 24"/>
          <p:cNvSpPr txBox="1"/>
          <p:nvPr/>
        </p:nvSpPr>
        <p:spPr>
          <a:xfrm>
            <a:off x="467544" y="908720"/>
            <a:ext cx="2736304" cy="4401205"/>
          </a:xfrm>
          <a:prstGeom prst="rect">
            <a:avLst/>
          </a:prstGeom>
          <a:noFill/>
        </p:spPr>
        <p:txBody>
          <a:bodyPr wrap="square" rtlCol="0">
            <a:spAutoFit/>
          </a:bodyPr>
          <a:lstStyle/>
          <a:p>
            <a:r>
              <a:rPr lang="en-US" altLang="it-IT" sz="2000" dirty="0">
                <a:latin typeface="Times New Roman" pitchFamily="18" charset="0"/>
                <a:cs typeface="Times New Roman" pitchFamily="18" charset="0"/>
              </a:rPr>
              <a:t>At the end of the activities, for 7.585 Municipalities, </a:t>
            </a:r>
            <a:r>
              <a:rPr lang="en-US" altLang="it-IT" sz="2000" dirty="0" smtClean="0">
                <a:latin typeface="Times New Roman" pitchFamily="18" charset="0"/>
                <a:cs typeface="Times New Roman" pitchFamily="18" charset="0"/>
              </a:rPr>
              <a:t>the </a:t>
            </a:r>
            <a:r>
              <a:rPr lang="en-US" altLang="it-IT" sz="2000" dirty="0">
                <a:latin typeface="Times New Roman" pitchFamily="18" charset="0"/>
                <a:cs typeface="Times New Roman" pitchFamily="18" charset="0"/>
              </a:rPr>
              <a:t>certification of almost all of the roads (99.6%</a:t>
            </a:r>
            <a:r>
              <a:rPr lang="en-US" altLang="it-IT" sz="2000" dirty="0">
                <a:latin typeface="Times New Roman" pitchFamily="18" charset="0"/>
                <a:cs typeface="Times New Roman" pitchFamily="18" charset="0"/>
              </a:rPr>
              <a:t>) was acquired on </a:t>
            </a:r>
            <a:r>
              <a:rPr lang="en-US" altLang="it-IT" sz="2000" dirty="0" smtClean="0">
                <a:latin typeface="Times New Roman" pitchFamily="18" charset="0"/>
                <a:cs typeface="Times New Roman" pitchFamily="18" charset="0"/>
              </a:rPr>
              <a:t>ANSC</a:t>
            </a:r>
            <a:r>
              <a:rPr lang="en-US" altLang="it-IT" sz="2000" dirty="0" smtClean="0">
                <a:latin typeface="Times New Roman" pitchFamily="18" charset="0"/>
                <a:cs typeface="Times New Roman" pitchFamily="18" charset="0"/>
              </a:rPr>
              <a:t>. </a:t>
            </a:r>
            <a:r>
              <a:rPr lang="en-US" altLang="it-IT" sz="2000" dirty="0">
                <a:latin typeface="Times New Roman" pitchFamily="18" charset="0"/>
                <a:cs typeface="Times New Roman" pitchFamily="18" charset="0"/>
              </a:rPr>
              <a:t>The municipalities involved in the activity of certification, even the ones less technologically advanced, now have their own computerized and certified street names’ register.</a:t>
            </a:r>
          </a:p>
        </p:txBody>
      </p:sp>
      <p:sp>
        <p:nvSpPr>
          <p:cNvPr id="26" name="Titolo 1"/>
          <p:cNvSpPr txBox="1">
            <a:spLocks/>
          </p:cNvSpPr>
          <p:nvPr/>
        </p:nvSpPr>
        <p:spPr>
          <a:xfrm>
            <a:off x="971600" y="116632"/>
            <a:ext cx="7772400" cy="504056"/>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Preparatory activities for the</a:t>
            </a:r>
            <a:r>
              <a:rPr kumimoji="0" lang="it-IT" sz="2000" b="0" i="0" u="none" strike="noStrike" kern="1200" cap="none" spc="0" normalizeH="0" noProof="0" smtClean="0">
                <a:ln>
                  <a:noFill/>
                </a:ln>
                <a:solidFill>
                  <a:schemeClr val="tx1"/>
                </a:solidFill>
                <a:effectLst/>
                <a:uLnTx/>
                <a:uFillTx/>
                <a:latin typeface="Times New Roman" pitchFamily="18" charset="0"/>
                <a:ea typeface="+mj-ea"/>
                <a:cs typeface="Times New Roman" pitchFamily="18" charset="0"/>
              </a:rPr>
              <a:t> </a:t>
            </a:r>
            <a:r>
              <a:rPr kumimoji="0" lang="it-IT" sz="20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Census in 2011</a:t>
            </a:r>
            <a:endParaRPr kumimoji="0" lang="it-IT" sz="2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ppt_x"/>
                                          </p:val>
                                        </p:tav>
                                        <p:tav tm="100000">
                                          <p:val>
                                            <p:strVal val="#ppt_x"/>
                                          </p:val>
                                        </p:tav>
                                      </p:tavLst>
                                    </p:anim>
                                    <p:anim calcmode="lin" valueType="num">
                                      <p:cBhvr additive="base">
                                        <p:cTn id="4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dirty="0" err="1" smtClean="0"/>
              <a:t>Census</a:t>
            </a:r>
            <a:r>
              <a:rPr lang="it-IT" dirty="0" smtClean="0"/>
              <a:t> 2011</a:t>
            </a:r>
            <a:endParaRPr lang="it-IT" dirty="0"/>
          </a:p>
        </p:txBody>
      </p:sp>
      <p:pic>
        <p:nvPicPr>
          <p:cNvPr id="28"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61" y="1391952"/>
            <a:ext cx="714380"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289" y="1749142"/>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479" y="1463390"/>
            <a:ext cx="714380" cy="446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23" y="2106332"/>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3041" y="2249208"/>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4414" y="2624790"/>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3" cstate="print"/>
          <a:srcRect/>
          <a:stretch>
            <a:fillRect/>
          </a:stretch>
        </p:blipFill>
        <p:spPr bwMode="auto">
          <a:xfrm>
            <a:off x="5500694" y="642918"/>
            <a:ext cx="2295302" cy="785818"/>
          </a:xfrm>
          <a:prstGeom prst="rect">
            <a:avLst/>
          </a:prstGeom>
          <a:noFill/>
          <a:ln w="9525">
            <a:noFill/>
            <a:miter lim="800000"/>
            <a:headEnd/>
            <a:tailEnd/>
          </a:ln>
          <a:effectLst/>
        </p:spPr>
      </p:pic>
      <p:pic>
        <p:nvPicPr>
          <p:cNvPr id="56"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286124"/>
            <a:ext cx="1500198" cy="9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6" y="3786190"/>
            <a:ext cx="1500198" cy="9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4357694"/>
            <a:ext cx="1500198" cy="9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17"/>
          <p:cNvPicPr>
            <a:picLocks noChangeAspect="1" noChangeArrowheads="1"/>
          </p:cNvPicPr>
          <p:nvPr/>
        </p:nvPicPr>
        <p:blipFill>
          <a:blip r:embed="rId4" cstate="print"/>
          <a:srcRect/>
          <a:stretch>
            <a:fillRect/>
          </a:stretch>
        </p:blipFill>
        <p:spPr bwMode="auto">
          <a:xfrm>
            <a:off x="3392844" y="2143116"/>
            <a:ext cx="5751156" cy="3714776"/>
          </a:xfrm>
          <a:prstGeom prst="rect">
            <a:avLst/>
          </a:prstGeom>
          <a:noFill/>
          <a:ln w="9525">
            <a:noFill/>
            <a:miter lim="800000"/>
            <a:headEnd/>
            <a:tailEnd/>
          </a:ln>
          <a:effectLst/>
        </p:spPr>
      </p:pic>
      <p:sp>
        <p:nvSpPr>
          <p:cNvPr id="68" name="CasellaDiTesto 67"/>
          <p:cNvSpPr txBox="1"/>
          <p:nvPr/>
        </p:nvSpPr>
        <p:spPr>
          <a:xfrm>
            <a:off x="1142976" y="3214686"/>
            <a:ext cx="928694" cy="584775"/>
          </a:xfrm>
          <a:prstGeom prst="rect">
            <a:avLst/>
          </a:prstGeom>
          <a:noFill/>
        </p:spPr>
        <p:txBody>
          <a:bodyPr wrap="square" rtlCol="0">
            <a:spAutoFit/>
          </a:bodyPr>
          <a:lstStyle/>
          <a:p>
            <a:r>
              <a:rPr lang="it-IT" sz="3200" b="1" dirty="0" smtClean="0">
                <a:solidFill>
                  <a:schemeClr val="tx2">
                    <a:lumMod val="60000"/>
                    <a:lumOff val="40000"/>
                  </a:schemeClr>
                </a:solidFill>
              </a:rPr>
              <a:t>509</a:t>
            </a:r>
            <a:endParaRPr lang="it-IT" sz="3200" b="1" dirty="0">
              <a:solidFill>
                <a:schemeClr val="tx2">
                  <a:lumMod val="60000"/>
                  <a:lumOff val="40000"/>
                </a:schemeClr>
              </a:solidFill>
            </a:endParaRPr>
          </a:p>
        </p:txBody>
      </p:sp>
      <p:sp>
        <p:nvSpPr>
          <p:cNvPr id="35" name="CasellaDiTesto 34"/>
          <p:cNvSpPr txBox="1"/>
          <p:nvPr/>
        </p:nvSpPr>
        <p:spPr>
          <a:xfrm>
            <a:off x="785786" y="928670"/>
            <a:ext cx="1500198" cy="584775"/>
          </a:xfrm>
          <a:prstGeom prst="rect">
            <a:avLst/>
          </a:prstGeom>
          <a:noFill/>
        </p:spPr>
        <p:txBody>
          <a:bodyPr wrap="square" rtlCol="0">
            <a:spAutoFit/>
          </a:bodyPr>
          <a:lstStyle/>
          <a:p>
            <a:r>
              <a:rPr lang="it-IT" sz="3200" b="1" dirty="0" smtClean="0">
                <a:solidFill>
                  <a:schemeClr val="tx2">
                    <a:lumMod val="60000"/>
                    <a:lumOff val="40000"/>
                  </a:schemeClr>
                </a:solidFill>
              </a:rPr>
              <a:t>7.585</a:t>
            </a:r>
            <a:endParaRPr lang="it-IT" sz="3200" b="1" dirty="0">
              <a:solidFill>
                <a:schemeClr val="tx2">
                  <a:lumMod val="60000"/>
                  <a:lumOff val="40000"/>
                </a:schemeClr>
              </a:solidFill>
            </a:endParaRPr>
          </a:p>
        </p:txBody>
      </p:sp>
      <p:pic>
        <p:nvPicPr>
          <p:cNvPr id="40"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1669" y="1820580"/>
            <a:ext cx="714381" cy="44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9" name="Picture 7"/>
          <p:cNvPicPr>
            <a:picLocks noChangeAspect="1" noChangeArrowheads="1"/>
          </p:cNvPicPr>
          <p:nvPr/>
        </p:nvPicPr>
        <p:blipFill>
          <a:blip r:embed="rId5" cstate="print"/>
          <a:srcRect/>
          <a:stretch>
            <a:fillRect/>
          </a:stretch>
        </p:blipFill>
        <p:spPr bwMode="auto">
          <a:xfrm>
            <a:off x="7000892" y="4896792"/>
            <a:ext cx="590931" cy="523875"/>
          </a:xfrm>
          <a:prstGeom prst="rect">
            <a:avLst/>
          </a:prstGeom>
          <a:noFill/>
          <a:ln w="9525">
            <a:noFill/>
            <a:miter lim="800000"/>
            <a:headEnd/>
            <a:tailEnd/>
          </a:ln>
          <a:effectLst/>
        </p:spPr>
      </p:pic>
      <p:pic>
        <p:nvPicPr>
          <p:cNvPr id="42" name="Picture 7"/>
          <p:cNvPicPr>
            <a:picLocks noChangeAspect="1" noChangeArrowheads="1"/>
          </p:cNvPicPr>
          <p:nvPr/>
        </p:nvPicPr>
        <p:blipFill>
          <a:blip r:embed="rId5" cstate="print"/>
          <a:srcRect/>
          <a:stretch>
            <a:fillRect/>
          </a:stretch>
        </p:blipFill>
        <p:spPr bwMode="auto">
          <a:xfrm>
            <a:off x="7679807" y="4429132"/>
            <a:ext cx="590931" cy="523875"/>
          </a:xfrm>
          <a:prstGeom prst="rect">
            <a:avLst/>
          </a:prstGeom>
          <a:noFill/>
          <a:ln w="9525">
            <a:noFill/>
            <a:miter lim="800000"/>
            <a:headEnd/>
            <a:tailEnd/>
          </a:ln>
          <a:effectLst/>
        </p:spPr>
      </p:pic>
      <p:pic>
        <p:nvPicPr>
          <p:cNvPr id="43" name="Picture 7"/>
          <p:cNvPicPr>
            <a:picLocks noChangeAspect="1" noChangeArrowheads="1"/>
          </p:cNvPicPr>
          <p:nvPr/>
        </p:nvPicPr>
        <p:blipFill>
          <a:blip r:embed="rId5" cstate="print"/>
          <a:srcRect/>
          <a:stretch>
            <a:fillRect/>
          </a:stretch>
        </p:blipFill>
        <p:spPr bwMode="auto">
          <a:xfrm>
            <a:off x="7072330" y="6039800"/>
            <a:ext cx="590931" cy="523875"/>
          </a:xfrm>
          <a:prstGeom prst="rect">
            <a:avLst/>
          </a:prstGeom>
          <a:noFill/>
          <a:ln w="9525">
            <a:noFill/>
            <a:miter lim="800000"/>
            <a:headEnd/>
            <a:tailEnd/>
          </a:ln>
          <a:effectLst/>
        </p:spPr>
      </p:pic>
      <p:pic>
        <p:nvPicPr>
          <p:cNvPr id="60" name="Picture 7"/>
          <p:cNvPicPr>
            <a:picLocks noChangeAspect="1" noChangeArrowheads="1"/>
          </p:cNvPicPr>
          <p:nvPr/>
        </p:nvPicPr>
        <p:blipFill>
          <a:blip r:embed="rId5" cstate="print"/>
          <a:srcRect/>
          <a:stretch>
            <a:fillRect/>
          </a:stretch>
        </p:blipFill>
        <p:spPr bwMode="auto">
          <a:xfrm>
            <a:off x="8286776" y="5396858"/>
            <a:ext cx="590931" cy="523875"/>
          </a:xfrm>
          <a:prstGeom prst="rect">
            <a:avLst/>
          </a:prstGeom>
          <a:noFill/>
          <a:ln w="9525">
            <a:noFill/>
            <a:miter lim="800000"/>
            <a:headEnd/>
            <a:tailEnd/>
          </a:ln>
          <a:effectLst/>
        </p:spPr>
      </p:pic>
      <p:pic>
        <p:nvPicPr>
          <p:cNvPr id="44042" name="Picture 10"/>
          <p:cNvPicPr>
            <a:picLocks noChangeAspect="1" noChangeArrowheads="1"/>
          </p:cNvPicPr>
          <p:nvPr/>
        </p:nvPicPr>
        <p:blipFill>
          <a:blip r:embed="rId6" cstate="print"/>
          <a:srcRect/>
          <a:stretch>
            <a:fillRect/>
          </a:stretch>
        </p:blipFill>
        <p:spPr bwMode="auto">
          <a:xfrm>
            <a:off x="8358214" y="4782901"/>
            <a:ext cx="714380" cy="532986"/>
          </a:xfrm>
          <a:prstGeom prst="rect">
            <a:avLst/>
          </a:prstGeom>
          <a:noFill/>
          <a:ln w="9525">
            <a:noFill/>
            <a:miter lim="800000"/>
            <a:headEnd/>
            <a:tailEnd/>
          </a:ln>
          <a:effectLst/>
        </p:spPr>
      </p:pic>
      <p:pic>
        <p:nvPicPr>
          <p:cNvPr id="44044" name="Picture 12" descr="folla,Fumetti,gente,gruppi,masse,Persone,popolazione,Screen Beans®"/>
          <p:cNvPicPr>
            <a:picLocks noChangeAspect="1" noChangeArrowheads="1"/>
          </p:cNvPicPr>
          <p:nvPr/>
        </p:nvPicPr>
        <p:blipFill>
          <a:blip r:embed="rId7" cstate="print"/>
          <a:srcRect/>
          <a:stretch>
            <a:fillRect/>
          </a:stretch>
        </p:blipFill>
        <p:spPr bwMode="auto">
          <a:xfrm>
            <a:off x="2857488" y="5072074"/>
            <a:ext cx="2286016" cy="1285885"/>
          </a:xfrm>
          <a:prstGeom prst="rect">
            <a:avLst/>
          </a:prstGeom>
          <a:noFill/>
        </p:spPr>
      </p:pic>
      <p:sp>
        <p:nvSpPr>
          <p:cNvPr id="63" name="Ovale 62"/>
          <p:cNvSpPr/>
          <p:nvPr/>
        </p:nvSpPr>
        <p:spPr>
          <a:xfrm>
            <a:off x="0" y="714356"/>
            <a:ext cx="2928958" cy="5429288"/>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9" name="Picture 10"/>
          <p:cNvPicPr>
            <a:picLocks noChangeAspect="1" noChangeArrowheads="1"/>
          </p:cNvPicPr>
          <p:nvPr/>
        </p:nvPicPr>
        <p:blipFill>
          <a:blip r:embed="rId6" cstate="print"/>
          <a:srcRect/>
          <a:stretch>
            <a:fillRect/>
          </a:stretch>
        </p:blipFill>
        <p:spPr bwMode="auto">
          <a:xfrm>
            <a:off x="7715272" y="6039800"/>
            <a:ext cx="714380" cy="532986"/>
          </a:xfrm>
          <a:prstGeom prst="rect">
            <a:avLst/>
          </a:prstGeom>
          <a:noFill/>
          <a:ln w="9525">
            <a:noFill/>
            <a:miter lim="800000"/>
            <a:headEnd/>
            <a:tailEnd/>
          </a:ln>
          <a:effectLst/>
        </p:spPr>
      </p:pic>
      <p:pic>
        <p:nvPicPr>
          <p:cNvPr id="44045" name="Picture 13"/>
          <p:cNvPicPr>
            <a:picLocks noChangeAspect="1" noChangeArrowheads="1"/>
          </p:cNvPicPr>
          <p:nvPr/>
        </p:nvPicPr>
        <p:blipFill>
          <a:blip r:embed="rId8" cstate="print"/>
          <a:srcRect/>
          <a:stretch>
            <a:fillRect/>
          </a:stretch>
        </p:blipFill>
        <p:spPr bwMode="auto">
          <a:xfrm>
            <a:off x="7143768" y="5325420"/>
            <a:ext cx="1104900" cy="714375"/>
          </a:xfrm>
          <a:prstGeom prst="rect">
            <a:avLst/>
          </a:prstGeom>
          <a:noFill/>
          <a:ln w="9525">
            <a:noFill/>
            <a:miter lim="800000"/>
            <a:headEnd/>
            <a:tailEnd/>
          </a:ln>
          <a:effectLst/>
        </p:spPr>
      </p:pic>
      <p:pic>
        <p:nvPicPr>
          <p:cNvPr id="44046" name="Picture 14"/>
          <p:cNvPicPr>
            <a:picLocks noChangeAspect="1" noChangeArrowheads="1"/>
          </p:cNvPicPr>
          <p:nvPr/>
        </p:nvPicPr>
        <p:blipFill>
          <a:blip r:embed="rId9" cstate="print"/>
          <a:srcRect/>
          <a:stretch>
            <a:fillRect/>
          </a:stretch>
        </p:blipFill>
        <p:spPr bwMode="auto">
          <a:xfrm>
            <a:off x="2428860" y="2500306"/>
            <a:ext cx="2198030" cy="1843845"/>
          </a:xfrm>
          <a:prstGeom prst="rect">
            <a:avLst/>
          </a:prstGeom>
          <a:noFill/>
          <a:ln w="9525">
            <a:noFill/>
            <a:miter lim="800000"/>
            <a:headEnd/>
            <a:tailEnd/>
          </a:ln>
          <a:effectLst/>
        </p:spPr>
      </p:pic>
      <p:pic>
        <p:nvPicPr>
          <p:cNvPr id="70"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288103">
            <a:off x="3979455" y="1748046"/>
            <a:ext cx="1663480" cy="51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Connettore 2 74"/>
          <p:cNvCxnSpPr/>
          <p:nvPr/>
        </p:nvCxnSpPr>
        <p:spPr>
          <a:xfrm>
            <a:off x="2428860" y="4786322"/>
            <a:ext cx="85725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a:off x="2428860" y="4786322"/>
            <a:ext cx="4429156"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0" name="Picture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288103">
            <a:off x="2433178" y="4424042"/>
            <a:ext cx="770729" cy="28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6064" y="188640"/>
            <a:ext cx="7772400" cy="504056"/>
          </a:xfrm>
        </p:spPr>
        <p:txBody>
          <a:bodyPr>
            <a:normAutofit/>
          </a:bodyPr>
          <a:lstStyle/>
          <a:p>
            <a:r>
              <a:rPr lang="it-IT" smtClean="0"/>
              <a:t>Agenda</a:t>
            </a:r>
            <a:endParaRPr lang="it-IT" dirty="0"/>
          </a:p>
        </p:txBody>
      </p:sp>
      <p:sp>
        <p:nvSpPr>
          <p:cNvPr id="4" name="Rettangolo arrotondato 3"/>
          <p:cNvSpPr/>
          <p:nvPr/>
        </p:nvSpPr>
        <p:spPr>
          <a:xfrm>
            <a:off x="755576" y="3068960"/>
            <a:ext cx="763284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err="1" smtClean="0">
                <a:solidFill>
                  <a:schemeClr val="bg1"/>
                </a:solidFill>
                <a:latin typeface="Times New Roman" pitchFamily="18" charset="0"/>
                <a:cs typeface="Times New Roman" pitchFamily="18" charset="0"/>
              </a:rPr>
              <a:t>Activities</a:t>
            </a:r>
            <a:r>
              <a:rPr lang="it-IT" sz="2400" dirty="0" smtClean="0">
                <a:solidFill>
                  <a:schemeClr val="bg1"/>
                </a:solidFill>
                <a:latin typeface="Times New Roman" pitchFamily="18" charset="0"/>
                <a:cs typeface="Times New Roman" pitchFamily="18" charset="0"/>
              </a:rPr>
              <a:t> in progress</a:t>
            </a:r>
          </a:p>
        </p:txBody>
      </p:sp>
      <p:sp>
        <p:nvSpPr>
          <p:cNvPr id="5" name="Rettangolo arrotondato 4"/>
          <p:cNvSpPr/>
          <p:nvPr/>
        </p:nvSpPr>
        <p:spPr>
          <a:xfrm>
            <a:off x="755576" y="1124744"/>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Relevant legislation</a:t>
            </a:r>
          </a:p>
          <a:p>
            <a:endParaRPr lang="it-IT" sz="2400" dirty="0" smtClean="0">
              <a:solidFill>
                <a:schemeClr val="tx1"/>
              </a:solidFill>
              <a:latin typeface="Times New Roman" pitchFamily="18" charset="0"/>
              <a:cs typeface="Times New Roman" pitchFamily="18" charset="0"/>
            </a:endParaRPr>
          </a:p>
        </p:txBody>
      </p:sp>
      <p:sp>
        <p:nvSpPr>
          <p:cNvPr id="6" name="Rettangolo arrotondato 5"/>
          <p:cNvSpPr/>
          <p:nvPr/>
        </p:nvSpPr>
        <p:spPr>
          <a:xfrm>
            <a:off x="755576" y="1772816"/>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Preliminary remarks</a:t>
            </a:r>
          </a:p>
          <a:p>
            <a:r>
              <a:rPr lang="it-IT" sz="2400" smtClean="0">
                <a:solidFill>
                  <a:schemeClr val="tx1"/>
                </a:solidFill>
                <a:latin typeface="Times New Roman" pitchFamily="18" charset="0"/>
                <a:cs typeface="Times New Roman" pitchFamily="18" charset="0"/>
              </a:rPr>
              <a:t> </a:t>
            </a:r>
            <a:endParaRPr lang="it-IT" sz="2400" dirty="0" smtClean="0">
              <a:solidFill>
                <a:schemeClr val="tx1"/>
              </a:solidFill>
              <a:latin typeface="Times New Roman" pitchFamily="18" charset="0"/>
              <a:cs typeface="Times New Roman" pitchFamily="18" charset="0"/>
            </a:endParaRPr>
          </a:p>
        </p:txBody>
      </p:sp>
      <p:sp>
        <p:nvSpPr>
          <p:cNvPr id="7" name="Rettangolo arrotondato 6"/>
          <p:cNvSpPr/>
          <p:nvPr/>
        </p:nvSpPr>
        <p:spPr>
          <a:xfrm>
            <a:off x="755576" y="242088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Activities carried out so far</a:t>
            </a:r>
          </a:p>
          <a:p>
            <a:endParaRPr lang="it-IT" sz="2400" dirty="0" smtClean="0">
              <a:solidFill>
                <a:schemeClr val="tx1"/>
              </a:solidFill>
              <a:latin typeface="Times New Roman" pitchFamily="18" charset="0"/>
              <a:cs typeface="Times New Roman" pitchFamily="18" charset="0"/>
            </a:endParaRPr>
          </a:p>
        </p:txBody>
      </p:sp>
      <p:sp>
        <p:nvSpPr>
          <p:cNvPr id="8" name="Rettangolo arrotondato 7"/>
          <p:cNvSpPr/>
          <p:nvPr/>
        </p:nvSpPr>
        <p:spPr>
          <a:xfrm>
            <a:off x="755576" y="3753036"/>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ANPR</a:t>
            </a:r>
          </a:p>
          <a:p>
            <a:endParaRPr lang="it-IT" sz="2400" dirty="0" smtClean="0">
              <a:solidFill>
                <a:schemeClr val="tx1"/>
              </a:solidFill>
              <a:latin typeface="Times New Roman" pitchFamily="18" charset="0"/>
              <a:cs typeface="Times New Roman" pitchFamily="18" charset="0"/>
            </a:endParaRPr>
          </a:p>
        </p:txBody>
      </p:sp>
      <p:sp>
        <p:nvSpPr>
          <p:cNvPr id="9" name="Rettangolo arrotondato 8"/>
          <p:cNvSpPr/>
          <p:nvPr/>
        </p:nvSpPr>
        <p:spPr>
          <a:xfrm>
            <a:off x="755576" y="440110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permanent census</a:t>
            </a:r>
          </a:p>
          <a:p>
            <a:endParaRPr lang="it-IT" sz="2400" dirty="0" smtClean="0">
              <a:solidFill>
                <a:schemeClr val="tx1"/>
              </a:solidFill>
              <a:latin typeface="Times New Roman" pitchFamily="18" charset="0"/>
              <a:cs typeface="Times New Roman" pitchFamily="18" charset="0"/>
            </a:endParaRPr>
          </a:p>
        </p:txBody>
      </p:sp>
      <p:sp>
        <p:nvSpPr>
          <p:cNvPr id="10" name="Rettangolo arrotondato 9"/>
          <p:cNvSpPr/>
          <p:nvPr/>
        </p:nvSpPr>
        <p:spPr>
          <a:xfrm>
            <a:off x="755576" y="512118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ANNCSU kick off</a:t>
            </a:r>
          </a:p>
        </p:txBody>
      </p:sp>
    </p:spTree>
    <p:extLst>
      <p:ext uri="{BB962C8B-B14F-4D97-AF65-F5344CB8AC3E}">
        <p14:creationId xmlns:p14="http://schemas.microsoft.com/office/powerpoint/2010/main" val="5811518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Post-census checks</a:t>
            </a:r>
            <a:endParaRPr lang="it-IT" dirty="0"/>
          </a:p>
        </p:txBody>
      </p:sp>
      <p:sp>
        <p:nvSpPr>
          <p:cNvPr id="4" name="CasellaDiTesto 3"/>
          <p:cNvSpPr txBox="1"/>
          <p:nvPr/>
        </p:nvSpPr>
        <p:spPr>
          <a:xfrm>
            <a:off x="539552" y="1268760"/>
            <a:ext cx="9361040" cy="923330"/>
          </a:xfrm>
          <a:prstGeom prst="rect">
            <a:avLst/>
          </a:prstGeom>
          <a:noFill/>
        </p:spPr>
        <p:txBody>
          <a:bodyPr wrap="square" rtlCol="0">
            <a:spAutoFit/>
          </a:bodyPr>
          <a:lstStyle/>
          <a:p>
            <a:pPr marL="342900" indent="-342900"/>
            <a:r>
              <a:rPr lang="en-US" smtClean="0">
                <a:latin typeface="Verdana" pitchFamily="34" charset="0"/>
              </a:rPr>
              <a:t>     </a:t>
            </a:r>
          </a:p>
          <a:p>
            <a:pPr marL="342900" indent="-342900"/>
            <a:r>
              <a:rPr lang="en-US" smtClean="0">
                <a:latin typeface="Verdana" pitchFamily="34" charset="0"/>
              </a:rPr>
              <a:t/>
            </a:r>
            <a:br>
              <a:rPr lang="en-US" smtClean="0">
                <a:latin typeface="Verdana" pitchFamily="34" charset="0"/>
              </a:rPr>
            </a:br>
            <a:endParaRPr lang="it-IT" dirty="0" smtClean="0">
              <a:latin typeface="Verdana" pitchFamily="34" charset="0"/>
            </a:endParaRPr>
          </a:p>
        </p:txBody>
      </p:sp>
      <p:graphicFrame>
        <p:nvGraphicFramePr>
          <p:cNvPr id="6" name="Diagramma 5"/>
          <p:cNvGraphicFramePr/>
          <p:nvPr/>
        </p:nvGraphicFramePr>
        <p:xfrm>
          <a:off x="1475656" y="22768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sellaDiTesto 7"/>
          <p:cNvSpPr txBox="1"/>
          <p:nvPr/>
        </p:nvSpPr>
        <p:spPr>
          <a:xfrm>
            <a:off x="4355976" y="4221088"/>
            <a:ext cx="3744416" cy="1585049"/>
          </a:xfrm>
          <a:prstGeom prst="rect">
            <a:avLst/>
          </a:prstGeom>
          <a:noFill/>
        </p:spPr>
        <p:txBody>
          <a:bodyPr wrap="square" rtlCol="0">
            <a:spAutoFit/>
          </a:bodyPr>
          <a:lstStyle/>
          <a:p>
            <a:pPr marL="342900" indent="-342900"/>
            <a:r>
              <a:rPr lang="en-US" smtClean="0">
                <a:latin typeface="Verdana" pitchFamily="34" charset="0"/>
              </a:rPr>
              <a:t/>
            </a:r>
            <a:br>
              <a:rPr lang="en-US" smtClean="0">
                <a:latin typeface="Verdana" pitchFamily="34" charset="0"/>
              </a:rPr>
            </a:br>
            <a:r>
              <a:rPr lang="en-US" sz="1400" smtClean="0">
                <a:latin typeface="Verdana" pitchFamily="34" charset="0"/>
              </a:rPr>
              <a:t>Archive of </a:t>
            </a:r>
          </a:p>
          <a:p>
            <a:pPr marL="342900" indent="-342900"/>
            <a:r>
              <a:rPr lang="en-US" sz="1400" smtClean="0">
                <a:latin typeface="Verdana" pitchFamily="34" charset="0"/>
              </a:rPr>
              <a:t>      buildings</a:t>
            </a:r>
            <a:r>
              <a:rPr lang="en-US" sz="1100" smtClean="0">
                <a:latin typeface="Verdana" pitchFamily="34" charset="0"/>
              </a:rPr>
              <a:t>:</a:t>
            </a:r>
          </a:p>
          <a:p>
            <a:pPr marL="342900" indent="-342900"/>
            <a:r>
              <a:rPr lang="en-US" sz="1100" smtClean="0">
                <a:latin typeface="Verdana" pitchFamily="34" charset="0"/>
              </a:rPr>
              <a:t>        addresses of </a:t>
            </a:r>
          </a:p>
          <a:p>
            <a:pPr marL="342900" indent="-342900"/>
            <a:r>
              <a:rPr lang="en-US" sz="1100" smtClean="0">
                <a:latin typeface="Verdana" pitchFamily="34" charset="0"/>
              </a:rPr>
              <a:t>        buildings </a:t>
            </a:r>
          </a:p>
          <a:p>
            <a:pPr marL="342900" indent="-342900"/>
            <a:r>
              <a:rPr lang="en-US" sz="1100" smtClean="0">
                <a:latin typeface="Verdana" pitchFamily="34" charset="0"/>
              </a:rPr>
              <a:t>        of the census</a:t>
            </a:r>
          </a:p>
          <a:p>
            <a:endParaRPr lang="it-IT"/>
          </a:p>
        </p:txBody>
      </p:sp>
      <p:sp>
        <p:nvSpPr>
          <p:cNvPr id="9" name="Rectangle 3"/>
          <p:cNvSpPr>
            <a:spLocks noChangeArrowheads="1"/>
          </p:cNvSpPr>
          <p:nvPr/>
        </p:nvSpPr>
        <p:spPr bwMode="auto">
          <a:xfrm>
            <a:off x="395536" y="620688"/>
            <a:ext cx="8316416" cy="1571402"/>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r>
              <a:rPr lang="en-US" dirty="0" smtClean="0">
                <a:latin typeface="Times New Roman" pitchFamily="18" charset="0"/>
                <a:cs typeface="Times New Roman" pitchFamily="18" charset="0"/>
              </a:rPr>
              <a:t>Once the census was completed, </a:t>
            </a:r>
            <a:r>
              <a:rPr lang="en-US" dirty="0" err="1" smtClean="0">
                <a:latin typeface="Times New Roman" pitchFamily="18" charset="0"/>
                <a:cs typeface="Times New Roman" pitchFamily="18" charset="0"/>
              </a:rPr>
              <a:t>Istat</a:t>
            </a:r>
            <a:r>
              <a:rPr lang="en-US" dirty="0" smtClean="0">
                <a:latin typeface="Times New Roman" pitchFamily="18" charset="0"/>
                <a:cs typeface="Times New Roman" pitchFamily="18" charset="0"/>
              </a:rPr>
              <a:t> carried out the analysis and the intersection of the </a:t>
            </a:r>
            <a:r>
              <a:rPr lang="en-US" dirty="0" err="1" smtClean="0">
                <a:latin typeface="Times New Roman" pitchFamily="18" charset="0"/>
                <a:cs typeface="Times New Roman" pitchFamily="18" charset="0"/>
              </a:rPr>
              <a:t>toponymic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data </a:t>
            </a:r>
            <a:r>
              <a:rPr lang="en-US" dirty="0" smtClean="0">
                <a:latin typeface="Times New Roman" pitchFamily="18" charset="0"/>
                <a:cs typeface="Times New Roman" pitchFamily="18" charset="0"/>
              </a:rPr>
              <a:t>(</a:t>
            </a:r>
            <a:r>
              <a:rPr lang="it-IT" i="1" dirty="0">
                <a:latin typeface="Times New Roman" pitchFamily="18" charset="0"/>
                <a:cs typeface="Times New Roman" pitchFamily="18" charset="0"/>
              </a:rPr>
              <a:t>House </a:t>
            </a:r>
            <a:r>
              <a:rPr lang="it-IT" i="1" dirty="0" err="1">
                <a:latin typeface="Times New Roman" pitchFamily="18" charset="0"/>
                <a:cs typeface="Times New Roman" pitchFamily="18" charset="0"/>
              </a:rPr>
              <a:t>numbers</a:t>
            </a:r>
            <a:r>
              <a:rPr lang="it-IT" i="1" dirty="0">
                <a:latin typeface="Times New Roman" pitchFamily="18" charset="0"/>
                <a:cs typeface="Times New Roman" pitchFamily="18" charset="0"/>
              </a:rPr>
              <a:t> and </a:t>
            </a:r>
            <a:r>
              <a:rPr lang="it-IT" i="1" dirty="0" err="1">
                <a:latin typeface="Times New Roman" pitchFamily="18" charset="0"/>
                <a:cs typeface="Times New Roman" pitchFamily="18" charset="0"/>
              </a:rPr>
              <a:t>street</a:t>
            </a:r>
            <a:r>
              <a:rPr lang="it-IT" i="1" dirty="0">
                <a:latin typeface="Times New Roman" pitchFamily="18" charset="0"/>
                <a:cs typeface="Times New Roman" pitchFamily="18" charset="0"/>
              </a:rPr>
              <a:t> </a:t>
            </a:r>
            <a:r>
              <a:rPr lang="it-IT" i="1" dirty="0" err="1" smtClean="0">
                <a:latin typeface="Times New Roman" pitchFamily="18" charset="0"/>
                <a:cs typeface="Times New Roman" pitchFamily="18" charset="0"/>
              </a:rPr>
              <a:t>names</a:t>
            </a:r>
            <a:r>
              <a:rPr lang="it-IT" i="1"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contained</a:t>
            </a:r>
            <a:r>
              <a:rPr lang="it-IT" dirty="0" smtClean="0">
                <a:latin typeface="Times New Roman" pitchFamily="18" charset="0"/>
                <a:cs typeface="Times New Roman" pitchFamily="18" charset="0"/>
              </a:rPr>
              <a:t> </a:t>
            </a:r>
            <a:r>
              <a:rPr lang="it-IT" dirty="0">
                <a:latin typeface="Times New Roman" pitchFamily="18" charset="0"/>
                <a:cs typeface="Times New Roman" pitchFamily="18" charset="0"/>
              </a:rPr>
              <a:t>in the</a:t>
            </a:r>
            <a:r>
              <a:rPr lang="en-US" dirty="0">
                <a:latin typeface="Times New Roman" pitchFamily="18" charset="0"/>
                <a:cs typeface="Times New Roman" pitchFamily="18" charset="0"/>
              </a:rPr>
              <a:t> following </a:t>
            </a:r>
            <a:r>
              <a:rPr lang="en-US" dirty="0" smtClean="0">
                <a:latin typeface="Times New Roman" pitchFamily="18" charset="0"/>
                <a:cs typeface="Times New Roman" pitchFamily="18" charset="0"/>
              </a:rPr>
              <a:t>archives, provided by the municipalities or used during the 15th census, in order to detect any </a:t>
            </a:r>
            <a:r>
              <a:rPr lang="en-US" dirty="0" smtClean="0">
                <a:latin typeface="Times New Roman" pitchFamily="18" charset="0"/>
                <a:cs typeface="Times New Roman" pitchFamily="18" charset="0"/>
              </a:rPr>
              <a:t>misalignment </a:t>
            </a:r>
            <a:r>
              <a:rPr lang="en-US" dirty="0" smtClean="0">
                <a:latin typeface="Times New Roman" pitchFamily="18" charset="0"/>
                <a:cs typeface="Times New Roman" pitchFamily="18" charset="0"/>
              </a:rPr>
              <a:t>and asked to Municipalities to integrate and validate the data provided on the “</a:t>
            </a:r>
            <a:r>
              <a:rPr lang="en-US" dirty="0" err="1" smtClean="0">
                <a:latin typeface="Times New Roman" pitchFamily="18" charset="0"/>
                <a:cs typeface="Times New Roman" pitchFamily="18" charset="0"/>
              </a:rPr>
              <a:t>Portale</a:t>
            </a:r>
            <a:r>
              <a:rPr lang="en-US" dirty="0" smtClean="0">
                <a:latin typeface="Times New Roman" pitchFamily="18" charset="0"/>
                <a:cs typeface="Times New Roman" pitchFamily="18" charset="0"/>
              </a:rPr>
              <a:t> per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Comuni</a:t>
            </a:r>
            <a:r>
              <a:rPr lang="en-US" dirty="0" smtClean="0">
                <a:latin typeface="Times New Roman" pitchFamily="18" charset="0"/>
                <a:cs typeface="Times New Roman" pitchFamily="18" charset="0"/>
              </a:rPr>
              <a:t>", updating them with the factual situation at the validation date.</a:t>
            </a:r>
            <a:endParaRPr lang="it-IT" dirty="0" smtClean="0">
              <a:latin typeface="Times New Roman" pitchFamily="18" charset="0"/>
              <a:cs typeface="Times New Roman" pitchFamily="18" charset="0"/>
            </a:endParaRPr>
          </a:p>
        </p:txBody>
      </p:sp>
      <p:sp>
        <p:nvSpPr>
          <p:cNvPr id="10" name="CasellaDiTesto 9"/>
          <p:cNvSpPr txBox="1"/>
          <p:nvPr/>
        </p:nvSpPr>
        <p:spPr>
          <a:xfrm>
            <a:off x="4499992" y="2703691"/>
            <a:ext cx="1547664" cy="1877437"/>
          </a:xfrm>
          <a:prstGeom prst="rect">
            <a:avLst/>
          </a:prstGeom>
          <a:noFill/>
        </p:spPr>
        <p:txBody>
          <a:bodyPr wrap="square" rtlCol="0">
            <a:spAutoFit/>
          </a:bodyPr>
          <a:lstStyle/>
          <a:p>
            <a:pPr lvl="0"/>
            <a:r>
              <a:rPr lang="en-US" sz="1400" dirty="0" smtClean="0">
                <a:latin typeface="Verdana" pitchFamily="34" charset="0"/>
              </a:rPr>
              <a:t>Verification </a:t>
            </a:r>
            <a:r>
              <a:rPr lang="en-US" sz="1400" dirty="0">
                <a:latin typeface="Verdana" pitchFamily="34" charset="0"/>
              </a:rPr>
              <a:t>inspection </a:t>
            </a:r>
            <a:endParaRPr lang="en-US" sz="1400" dirty="0" smtClean="0">
              <a:latin typeface="Verdana" pitchFamily="34" charset="0"/>
            </a:endParaRPr>
          </a:p>
          <a:p>
            <a:pPr lvl="0"/>
            <a:r>
              <a:rPr lang="en-US" sz="1400" dirty="0" smtClean="0">
                <a:latin typeface="Verdana" pitchFamily="34" charset="0"/>
              </a:rPr>
              <a:t>of street numbers</a:t>
            </a:r>
          </a:p>
          <a:p>
            <a:pPr lvl="0"/>
            <a:r>
              <a:rPr lang="en-US" sz="1400" dirty="0" smtClean="0">
                <a:latin typeface="Verdana" pitchFamily="34" charset="0"/>
              </a:rPr>
              <a:t>(only for the 509 largest municipalities) </a:t>
            </a:r>
            <a:endParaRPr lang="it-IT" sz="1400" dirty="0" smtClean="0">
              <a:latin typeface="Verdana" pitchFamily="34" charset="0"/>
            </a:endParaRPr>
          </a:p>
          <a:p>
            <a:endParaRPr lang="it-IT" dirty="0" smtClean="0">
              <a:latin typeface="Verdana" pitchFamily="34" charset="0"/>
            </a:endParaRPr>
          </a:p>
        </p:txBody>
      </p:sp>
      <p:sp>
        <p:nvSpPr>
          <p:cNvPr id="11" name="CasellaDiTesto 10"/>
          <p:cNvSpPr txBox="1"/>
          <p:nvPr/>
        </p:nvSpPr>
        <p:spPr>
          <a:xfrm>
            <a:off x="3347864" y="2852936"/>
            <a:ext cx="1547664" cy="1877437"/>
          </a:xfrm>
          <a:prstGeom prst="rect">
            <a:avLst/>
          </a:prstGeom>
          <a:noFill/>
        </p:spPr>
        <p:txBody>
          <a:bodyPr wrap="square" rtlCol="0">
            <a:spAutoFit/>
          </a:bodyPr>
          <a:lstStyle/>
          <a:p>
            <a:r>
              <a:rPr lang="en-US" sz="1400" dirty="0">
                <a:latin typeface="Verdana" pitchFamily="34" charset="0"/>
              </a:rPr>
              <a:t>House numbers </a:t>
            </a:r>
            <a:endParaRPr lang="en-US" sz="1400" dirty="0" smtClean="0">
              <a:latin typeface="Verdana" pitchFamily="34" charset="0"/>
            </a:endParaRPr>
          </a:p>
          <a:p>
            <a:r>
              <a:rPr lang="en-US" sz="1400" dirty="0" smtClean="0">
                <a:latin typeface="Verdana" pitchFamily="34" charset="0"/>
              </a:rPr>
              <a:t>and </a:t>
            </a:r>
            <a:r>
              <a:rPr lang="en-US" sz="1400" dirty="0">
                <a:latin typeface="Verdana" pitchFamily="34" charset="0"/>
              </a:rPr>
              <a:t>street names’ national register </a:t>
            </a:r>
            <a:endParaRPr lang="it-IT" sz="1400" dirty="0" smtClean="0"/>
          </a:p>
          <a:p>
            <a:pPr lvl="0"/>
            <a:r>
              <a:rPr lang="en-US" sz="1400" dirty="0" smtClean="0">
                <a:latin typeface="Verdana" pitchFamily="34" charset="0"/>
              </a:rPr>
              <a:t> </a:t>
            </a:r>
            <a:endParaRPr lang="it-IT" sz="1400" dirty="0" smtClean="0">
              <a:latin typeface="Verdana" pitchFamily="34" charset="0"/>
            </a:endParaRPr>
          </a:p>
          <a:p>
            <a:endParaRPr lang="it-IT" dirty="0" smtClean="0">
              <a:latin typeface="Verdana" pitchFamily="34" charset="0"/>
            </a:endParaRPr>
          </a:p>
        </p:txBody>
      </p:sp>
      <p:sp>
        <p:nvSpPr>
          <p:cNvPr id="12" name="CasellaDiTesto 11"/>
          <p:cNvSpPr txBox="1"/>
          <p:nvPr/>
        </p:nvSpPr>
        <p:spPr>
          <a:xfrm>
            <a:off x="3059832" y="4431883"/>
            <a:ext cx="2088232" cy="1692771"/>
          </a:xfrm>
          <a:prstGeom prst="rect">
            <a:avLst/>
          </a:prstGeom>
          <a:noFill/>
        </p:spPr>
        <p:txBody>
          <a:bodyPr wrap="square" rtlCol="0">
            <a:spAutoFit/>
          </a:bodyPr>
          <a:lstStyle/>
          <a:p>
            <a:pPr lvl="0"/>
            <a:r>
              <a:rPr lang="en-US" sz="1400" dirty="0" smtClean="0">
                <a:latin typeface="Verdana" pitchFamily="34" charset="0"/>
              </a:rPr>
              <a:t>Survey </a:t>
            </a:r>
          </a:p>
          <a:p>
            <a:pPr lvl="0"/>
            <a:r>
              <a:rPr lang="en-US" sz="1400" dirty="0" smtClean="0">
                <a:latin typeface="Verdana" pitchFamily="34" charset="0"/>
              </a:rPr>
              <a:t>management      system: </a:t>
            </a:r>
          </a:p>
          <a:p>
            <a:pPr lvl="0"/>
            <a:r>
              <a:rPr lang="en-US" sz="1100" dirty="0" smtClean="0">
                <a:latin typeface="Verdana" pitchFamily="34" charset="0"/>
              </a:rPr>
              <a:t>   addresses of </a:t>
            </a:r>
          </a:p>
          <a:p>
            <a:pPr lvl="0"/>
            <a:r>
              <a:rPr lang="en-US" sz="1100" dirty="0" smtClean="0">
                <a:latin typeface="Verdana" pitchFamily="34" charset="0"/>
              </a:rPr>
              <a:t>   individuals and </a:t>
            </a:r>
          </a:p>
          <a:p>
            <a:pPr lvl="0"/>
            <a:r>
              <a:rPr lang="en-US" sz="1100" dirty="0" smtClean="0">
                <a:latin typeface="Verdana" pitchFamily="34" charset="0"/>
              </a:rPr>
              <a:t>   families of the </a:t>
            </a:r>
          </a:p>
          <a:p>
            <a:pPr lvl="0"/>
            <a:r>
              <a:rPr lang="en-US" sz="1100" dirty="0" smtClean="0">
                <a:latin typeface="Verdana" pitchFamily="34" charset="0"/>
              </a:rPr>
              <a:t>        census</a:t>
            </a:r>
            <a:endParaRPr lang="it-IT" sz="1100" dirty="0" smtClean="0">
              <a:latin typeface="Verdana" pitchFamily="34" charset="0"/>
            </a:endParaRPr>
          </a:p>
          <a:p>
            <a:endParaRPr lang="it-IT" dirty="0" smtClean="0">
              <a:latin typeface="Verdana" pitchFamily="34" charset="0"/>
            </a:endParaRPr>
          </a:p>
        </p:txBody>
      </p:sp>
      <p:sp>
        <p:nvSpPr>
          <p:cNvPr id="13" name="CasellaDiTesto 12"/>
          <p:cNvSpPr txBox="1"/>
          <p:nvPr/>
        </p:nvSpPr>
        <p:spPr>
          <a:xfrm>
            <a:off x="7380312" y="5085184"/>
            <a:ext cx="1512168" cy="1277273"/>
          </a:xfrm>
          <a:prstGeom prst="rect">
            <a:avLst/>
          </a:prstGeom>
          <a:solidFill>
            <a:schemeClr val="accent1">
              <a:lumMod val="40000"/>
              <a:lumOff val="60000"/>
            </a:schemeClr>
          </a:solidFill>
        </p:spPr>
        <p:txBody>
          <a:bodyPr wrap="square" rtlCol="0">
            <a:spAutoFit/>
          </a:bodyPr>
          <a:lstStyle/>
          <a:p>
            <a:pPr marL="342900" indent="-342900"/>
            <a:r>
              <a:rPr lang="en-US" sz="1100" smtClean="0">
                <a:latin typeface="Verdana" pitchFamily="34" charset="0"/>
              </a:rPr>
              <a:t>which covered the</a:t>
            </a:r>
          </a:p>
          <a:p>
            <a:pPr marL="342900" indent="-342900"/>
            <a:r>
              <a:rPr lang="en-US" sz="1100" smtClean="0">
                <a:latin typeface="Verdana" pitchFamily="34" charset="0"/>
              </a:rPr>
              <a:t>entire municipal</a:t>
            </a:r>
          </a:p>
          <a:p>
            <a:pPr marL="342900" indent="-342900"/>
            <a:r>
              <a:rPr lang="en-US" sz="1100" smtClean="0">
                <a:latin typeface="Verdana" pitchFamily="34" charset="0"/>
              </a:rPr>
              <a:t>territory for ANSC</a:t>
            </a:r>
          </a:p>
          <a:p>
            <a:pPr marL="342900" indent="-342900"/>
            <a:r>
              <a:rPr lang="en-US" sz="1100" smtClean="0">
                <a:latin typeface="Verdana" pitchFamily="34" charset="0"/>
              </a:rPr>
              <a:t>municipalities and</a:t>
            </a:r>
          </a:p>
          <a:p>
            <a:pPr marL="342900" indent="-342900"/>
            <a:r>
              <a:rPr lang="en-US" sz="1100" smtClean="0">
                <a:latin typeface="Verdana" pitchFamily="34" charset="0"/>
              </a:rPr>
              <a:t>the suburban part</a:t>
            </a:r>
          </a:p>
          <a:p>
            <a:pPr marL="342900" indent="-342900"/>
            <a:r>
              <a:rPr lang="en-US" sz="1100" smtClean="0">
                <a:latin typeface="Verdana" pitchFamily="34" charset="0"/>
              </a:rPr>
              <a:t>for RNC</a:t>
            </a:r>
          </a:p>
          <a:p>
            <a:pPr marL="342900" indent="-342900"/>
            <a:r>
              <a:rPr lang="en-US" sz="1100" smtClean="0">
                <a:latin typeface="Verdana" pitchFamily="34" charset="0"/>
              </a:rPr>
              <a:t>municipalities</a:t>
            </a:r>
            <a:endParaRPr lang="it-IT" sz="1100" smtClean="0">
              <a:latin typeface="Verdana" pitchFamily="34" charset="0"/>
            </a:endParaRPr>
          </a:p>
        </p:txBody>
      </p:sp>
      <p:sp>
        <p:nvSpPr>
          <p:cNvPr id="14" name="Freccia circolare in giù 13"/>
          <p:cNvSpPr/>
          <p:nvPr/>
        </p:nvSpPr>
        <p:spPr>
          <a:xfrm>
            <a:off x="6012160" y="4653136"/>
            <a:ext cx="1584176" cy="360040"/>
          </a:xfrm>
          <a:prstGeom prst="curved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Post-census checks</a:t>
            </a:r>
            <a:endParaRPr lang="it-IT" dirty="0"/>
          </a:p>
        </p:txBody>
      </p:sp>
      <p:sp>
        <p:nvSpPr>
          <p:cNvPr id="9" name="CasellaDiTesto 8"/>
          <p:cNvSpPr txBox="1">
            <a:spLocks noChangeArrowheads="1"/>
          </p:cNvSpPr>
          <p:nvPr/>
        </p:nvSpPr>
        <p:spPr bwMode="auto">
          <a:xfrm>
            <a:off x="7786710" y="785794"/>
            <a:ext cx="1079500" cy="338138"/>
          </a:xfrm>
          <a:prstGeom prst="rect">
            <a:avLst/>
          </a:prstGeom>
          <a:noFill/>
          <a:ln w="9525">
            <a:noFill/>
            <a:miter lim="800000"/>
            <a:headEnd/>
            <a:tailEnd/>
          </a:ln>
        </p:spPr>
        <p:txBody>
          <a:bodyPr>
            <a:spAutoFit/>
          </a:bodyPr>
          <a:lstStyle/>
          <a:p>
            <a:r>
              <a:rPr lang="it-IT" sz="1600" b="1" dirty="0"/>
              <a:t>COMUNI</a:t>
            </a:r>
          </a:p>
        </p:txBody>
      </p:sp>
      <p:grpSp>
        <p:nvGrpSpPr>
          <p:cNvPr id="2" name="Gruppo 9"/>
          <p:cNvGrpSpPr/>
          <p:nvPr/>
        </p:nvGrpSpPr>
        <p:grpSpPr>
          <a:xfrm>
            <a:off x="4583608" y="2220942"/>
            <a:ext cx="1841255" cy="3007544"/>
            <a:chOff x="4583608" y="2292380"/>
            <a:chExt cx="1841255" cy="3007544"/>
          </a:xfrm>
        </p:grpSpPr>
        <p:sp>
          <p:nvSpPr>
            <p:cNvPr id="11" name="Cilindro 10"/>
            <p:cNvSpPr/>
            <p:nvPr/>
          </p:nvSpPr>
          <p:spPr>
            <a:xfrm>
              <a:off x="4921250" y="3267105"/>
              <a:ext cx="1141413" cy="481012"/>
            </a:xfrm>
            <a:prstGeom prst="ca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latin typeface="Calibri" pitchFamily="34" charset="0"/>
                </a:rPr>
                <a:t>SGR</a:t>
              </a:r>
            </a:p>
          </p:txBody>
        </p:sp>
        <p:sp>
          <p:nvSpPr>
            <p:cNvPr id="12" name="Cilindro 11"/>
            <p:cNvSpPr/>
            <p:nvPr/>
          </p:nvSpPr>
          <p:spPr>
            <a:xfrm>
              <a:off x="4921250" y="4270405"/>
              <a:ext cx="1138238" cy="452438"/>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latin typeface="Calibri" pitchFamily="34" charset="0"/>
                </a:rPr>
                <a:t>EDI</a:t>
              </a:r>
            </a:p>
          </p:txBody>
        </p:sp>
        <p:sp>
          <p:nvSpPr>
            <p:cNvPr id="13" name="Cilindro 12"/>
            <p:cNvSpPr/>
            <p:nvPr/>
          </p:nvSpPr>
          <p:spPr>
            <a:xfrm>
              <a:off x="4921250" y="2292380"/>
              <a:ext cx="1138238" cy="428625"/>
            </a:xfrm>
            <a:prstGeom prst="ca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smtClean="0">
                  <a:latin typeface="Calibri" pitchFamily="34" charset="0"/>
                </a:rPr>
                <a:t>RNC</a:t>
              </a:r>
              <a:endParaRPr lang="it-IT" dirty="0">
                <a:latin typeface="Calibri" pitchFamily="34" charset="0"/>
              </a:endParaRPr>
            </a:p>
          </p:txBody>
        </p:sp>
        <p:sp>
          <p:nvSpPr>
            <p:cNvPr id="14" name="CasellaDiTesto 7"/>
            <p:cNvSpPr txBox="1">
              <a:spLocks noChangeArrowheads="1"/>
            </p:cNvSpPr>
            <p:nvPr/>
          </p:nvSpPr>
          <p:spPr bwMode="auto">
            <a:xfrm>
              <a:off x="4583609" y="3702080"/>
              <a:ext cx="1841254" cy="577081"/>
            </a:xfrm>
            <a:prstGeom prst="rect">
              <a:avLst/>
            </a:prstGeom>
            <a:noFill/>
            <a:ln w="9525">
              <a:noFill/>
              <a:miter lim="800000"/>
              <a:headEnd/>
              <a:tailEnd/>
            </a:ln>
          </p:spPr>
          <p:txBody>
            <a:bodyPr wrap="square">
              <a:spAutoFit/>
            </a:bodyPr>
            <a:lstStyle/>
            <a:p>
              <a:pPr algn="ctr"/>
              <a:r>
                <a:rPr lang="it-IT" sz="1050" smtClean="0">
                  <a:latin typeface="Calibri" pitchFamily="34" charset="0"/>
                </a:rPr>
                <a:t>Archive of addresses of individuals/ families in the population</a:t>
              </a:r>
              <a:endParaRPr lang="it-IT" sz="1050" dirty="0">
                <a:latin typeface="Calibri" pitchFamily="34" charset="0"/>
              </a:endParaRPr>
            </a:p>
          </p:txBody>
        </p:sp>
        <p:sp>
          <p:nvSpPr>
            <p:cNvPr id="15" name="CasellaDiTesto 7"/>
            <p:cNvSpPr txBox="1">
              <a:spLocks noChangeArrowheads="1"/>
            </p:cNvSpPr>
            <p:nvPr/>
          </p:nvSpPr>
          <p:spPr bwMode="auto">
            <a:xfrm>
              <a:off x="4759907" y="4722843"/>
              <a:ext cx="1568700" cy="577081"/>
            </a:xfrm>
            <a:prstGeom prst="rect">
              <a:avLst/>
            </a:prstGeom>
            <a:noFill/>
            <a:ln w="9525">
              <a:noFill/>
              <a:miter lim="800000"/>
              <a:headEnd/>
              <a:tailEnd/>
            </a:ln>
          </p:spPr>
          <p:txBody>
            <a:bodyPr wrap="square">
              <a:spAutoFit/>
            </a:bodyPr>
            <a:lstStyle/>
            <a:p>
              <a:pPr algn="ctr"/>
              <a:r>
                <a:rPr lang="it-IT" sz="1050" smtClean="0">
                  <a:latin typeface="Calibri" pitchFamily="34" charset="0"/>
                </a:rPr>
                <a:t>Archive of addresses of buildings collected during the census</a:t>
              </a:r>
              <a:endParaRPr lang="it-IT" sz="1050" dirty="0">
                <a:latin typeface="Calibri" pitchFamily="34" charset="0"/>
              </a:endParaRPr>
            </a:p>
          </p:txBody>
        </p:sp>
        <p:sp>
          <p:nvSpPr>
            <p:cNvPr id="16" name="CasellaDiTesto 7"/>
            <p:cNvSpPr txBox="1">
              <a:spLocks noChangeArrowheads="1"/>
            </p:cNvSpPr>
            <p:nvPr/>
          </p:nvSpPr>
          <p:spPr bwMode="auto">
            <a:xfrm>
              <a:off x="4583608" y="2695015"/>
              <a:ext cx="1696870" cy="577081"/>
            </a:xfrm>
            <a:prstGeom prst="rect">
              <a:avLst/>
            </a:prstGeom>
            <a:noFill/>
            <a:ln w="9525">
              <a:noFill/>
              <a:miter lim="800000"/>
              <a:headEnd/>
              <a:tailEnd/>
            </a:ln>
          </p:spPr>
          <p:txBody>
            <a:bodyPr wrap="square">
              <a:spAutoFit/>
            </a:bodyPr>
            <a:lstStyle/>
            <a:p>
              <a:pPr lvl="0" algn="ctr"/>
              <a:r>
                <a:rPr lang="en-US" sz="1050" dirty="0" smtClean="0">
                  <a:latin typeface="Calibri" pitchFamily="34" charset="0"/>
                </a:rPr>
                <a:t>Surveying </a:t>
              </a:r>
            </a:p>
            <a:p>
              <a:pPr lvl="0" algn="ctr"/>
              <a:r>
                <a:rPr lang="en-US" sz="1050" dirty="0" smtClean="0">
                  <a:latin typeface="Calibri" pitchFamily="34" charset="0"/>
                </a:rPr>
                <a:t>of street numbers</a:t>
              </a:r>
            </a:p>
            <a:p>
              <a:pPr algn="ctr"/>
              <a:r>
                <a:rPr lang="it-IT" sz="1050" smtClean="0">
                  <a:latin typeface="Calibri" pitchFamily="34" charset="0"/>
                </a:rPr>
                <a:t>(</a:t>
              </a:r>
              <a:r>
                <a:rPr lang="it-IT" sz="1050">
                  <a:latin typeface="Calibri" pitchFamily="34" charset="0"/>
                </a:rPr>
                <a:t>509 </a:t>
              </a:r>
              <a:r>
                <a:rPr lang="it-IT" sz="1050" smtClean="0">
                  <a:latin typeface="Calibri" pitchFamily="34" charset="0"/>
                </a:rPr>
                <a:t>Municipalities)</a:t>
              </a:r>
              <a:endParaRPr lang="it-IT" sz="1050" dirty="0">
                <a:latin typeface="Calibri" pitchFamily="34" charset="0"/>
              </a:endParaRPr>
            </a:p>
          </p:txBody>
        </p:sp>
      </p:grpSp>
      <p:grpSp>
        <p:nvGrpSpPr>
          <p:cNvPr id="3" name="Gruppo 16"/>
          <p:cNvGrpSpPr/>
          <p:nvPr/>
        </p:nvGrpSpPr>
        <p:grpSpPr>
          <a:xfrm>
            <a:off x="369888" y="2205067"/>
            <a:ext cx="1322387" cy="2116227"/>
            <a:chOff x="369888" y="2276505"/>
            <a:chExt cx="1322387" cy="2116227"/>
          </a:xfrm>
        </p:grpSpPr>
        <p:sp>
          <p:nvSpPr>
            <p:cNvPr id="18" name="CasellaDiTesto 10"/>
            <p:cNvSpPr txBox="1">
              <a:spLocks noChangeArrowheads="1"/>
            </p:cNvSpPr>
            <p:nvPr/>
          </p:nvSpPr>
          <p:spPr bwMode="auto">
            <a:xfrm>
              <a:off x="374650" y="2630518"/>
              <a:ext cx="1079500" cy="600164"/>
            </a:xfrm>
            <a:prstGeom prst="rect">
              <a:avLst/>
            </a:prstGeom>
            <a:solidFill>
              <a:schemeClr val="bg1"/>
            </a:solidFill>
            <a:ln w="9525">
              <a:noFill/>
              <a:miter lim="800000"/>
              <a:headEnd/>
              <a:tailEnd/>
            </a:ln>
          </p:spPr>
          <p:txBody>
            <a:bodyPr>
              <a:spAutoFit/>
            </a:bodyPr>
            <a:lstStyle/>
            <a:p>
              <a:r>
                <a:rPr lang="it-IT" sz="1100" b="1" smtClean="0">
                  <a:latin typeface="Calibri" pitchFamily="34" charset="0"/>
                </a:rPr>
                <a:t>Cadastre</a:t>
              </a:r>
            </a:p>
            <a:p>
              <a:r>
                <a:rPr lang="it-IT" sz="1100" smtClean="0">
                  <a:latin typeface="Calibri" pitchFamily="34" charset="0"/>
                </a:rPr>
                <a:t>addresses </a:t>
              </a:r>
            </a:p>
            <a:p>
              <a:r>
                <a:rPr lang="it-IT" sz="1100" smtClean="0">
                  <a:latin typeface="Calibri" pitchFamily="34" charset="0"/>
                </a:rPr>
                <a:t>Housing units</a:t>
              </a:r>
              <a:endParaRPr lang="it-IT" sz="1100" dirty="0">
                <a:latin typeface="Calibri" pitchFamily="34" charset="0"/>
              </a:endParaRPr>
            </a:p>
          </p:txBody>
        </p:sp>
        <p:sp>
          <p:nvSpPr>
            <p:cNvPr id="19" name="CasellaDiTesto 10"/>
            <p:cNvSpPr txBox="1">
              <a:spLocks noChangeArrowheads="1"/>
            </p:cNvSpPr>
            <p:nvPr/>
          </p:nvSpPr>
          <p:spPr bwMode="auto">
            <a:xfrm>
              <a:off x="369888" y="3792568"/>
              <a:ext cx="1079500" cy="600164"/>
            </a:xfrm>
            <a:prstGeom prst="rect">
              <a:avLst/>
            </a:prstGeom>
            <a:solidFill>
              <a:schemeClr val="bg1"/>
            </a:solidFill>
            <a:ln w="9525">
              <a:noFill/>
              <a:miter lim="800000"/>
              <a:headEnd/>
              <a:tailEnd/>
            </a:ln>
          </p:spPr>
          <p:txBody>
            <a:bodyPr>
              <a:spAutoFit/>
            </a:bodyPr>
            <a:lstStyle/>
            <a:p>
              <a:r>
                <a:rPr lang="it-IT" sz="1100" b="1" dirty="0" err="1" smtClean="0">
                  <a:latin typeface="Calibri" pitchFamily="34" charset="0"/>
                </a:rPr>
                <a:t>External</a:t>
              </a:r>
              <a:r>
                <a:rPr lang="it-IT" sz="1100" b="1" dirty="0" smtClean="0">
                  <a:latin typeface="Calibri" pitchFamily="34" charset="0"/>
                </a:rPr>
                <a:t> </a:t>
              </a:r>
              <a:r>
                <a:rPr lang="it-IT" sz="1100" b="1" dirty="0" err="1" smtClean="0">
                  <a:latin typeface="Calibri" pitchFamily="34" charset="0"/>
                </a:rPr>
                <a:t>sources</a:t>
              </a:r>
              <a:r>
                <a:rPr lang="it-IT" sz="1100" b="1" dirty="0" smtClean="0">
                  <a:latin typeface="Calibri" pitchFamily="34" charset="0"/>
                </a:rPr>
                <a:t>   </a:t>
              </a:r>
            </a:p>
            <a:p>
              <a:r>
                <a:rPr lang="it-IT" sz="1100" dirty="0" smtClean="0">
                  <a:latin typeface="Calibri" pitchFamily="34" charset="0"/>
                </a:rPr>
                <a:t>Street </a:t>
              </a:r>
              <a:r>
                <a:rPr lang="it-IT" sz="1100" dirty="0" err="1" smtClean="0">
                  <a:latin typeface="Calibri" pitchFamily="34" charset="0"/>
                </a:rPr>
                <a:t>names</a:t>
              </a:r>
              <a:endParaRPr lang="it-IT" sz="1100" dirty="0">
                <a:latin typeface="Calibri" pitchFamily="34" charset="0"/>
              </a:endParaRPr>
            </a:p>
          </p:txBody>
        </p:sp>
        <p:sp>
          <p:nvSpPr>
            <p:cNvPr id="20" name="Cilindro 19"/>
            <p:cNvSpPr/>
            <p:nvPr/>
          </p:nvSpPr>
          <p:spPr bwMode="auto">
            <a:xfrm>
              <a:off x="517525" y="2276505"/>
              <a:ext cx="454025" cy="360363"/>
            </a:xfrm>
            <a:prstGeom prst="can">
              <a:avLst/>
            </a:prstGeom>
            <a:solidFill>
              <a:schemeClr val="accent4">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21" name="Cilindro 20"/>
            <p:cNvSpPr/>
            <p:nvPr/>
          </p:nvSpPr>
          <p:spPr bwMode="auto">
            <a:xfrm>
              <a:off x="517525" y="3451255"/>
              <a:ext cx="454025" cy="358775"/>
            </a:xfrm>
            <a:prstGeom prst="can">
              <a:avLst/>
            </a:prstGeom>
            <a:solidFill>
              <a:schemeClr val="accent4">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cxnSp>
          <p:nvCxnSpPr>
            <p:cNvPr id="22" name="Connettore 4 21"/>
            <p:cNvCxnSpPr>
              <a:stCxn id="20" idx="4"/>
            </p:cNvCxnSpPr>
            <p:nvPr/>
          </p:nvCxnSpPr>
          <p:spPr>
            <a:xfrm>
              <a:off x="971550" y="2455893"/>
              <a:ext cx="720725" cy="549275"/>
            </a:xfrm>
            <a:prstGeom prst="bentConnector3">
              <a:avLst/>
            </a:prstGeom>
            <a:ln w="190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4 22"/>
            <p:cNvCxnSpPr>
              <a:stCxn id="21" idx="4"/>
            </p:cNvCxnSpPr>
            <p:nvPr/>
          </p:nvCxnSpPr>
          <p:spPr>
            <a:xfrm flipV="1">
              <a:off x="971550" y="3005168"/>
              <a:ext cx="720725" cy="625475"/>
            </a:xfrm>
            <a:prstGeom prst="bentConnector3">
              <a:avLst>
                <a:gd name="adj1" fmla="val 50000"/>
              </a:avLst>
            </a:prstGeom>
            <a:ln w="1905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4" name="Connettore 1 23"/>
          <p:cNvCxnSpPr/>
          <p:nvPr/>
        </p:nvCxnSpPr>
        <p:spPr>
          <a:xfrm>
            <a:off x="6804025" y="1001742"/>
            <a:ext cx="0" cy="5194300"/>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flipH="1">
            <a:off x="3860800" y="1001742"/>
            <a:ext cx="4763" cy="5194300"/>
          </a:xfrm>
          <a:prstGeom prst="line">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a:off x="480556" y="1398617"/>
            <a:ext cx="8293557" cy="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4" name="Gruppo 26"/>
          <p:cNvGrpSpPr/>
          <p:nvPr/>
        </p:nvGrpSpPr>
        <p:grpSpPr>
          <a:xfrm>
            <a:off x="7369175" y="1666905"/>
            <a:ext cx="1423988" cy="2382837"/>
            <a:chOff x="7369175" y="1624043"/>
            <a:chExt cx="1423988" cy="2382837"/>
          </a:xfrm>
        </p:grpSpPr>
        <p:pic>
          <p:nvPicPr>
            <p:cNvPr id="28" name="Picture 37"/>
            <p:cNvPicPr>
              <a:picLocks noChangeAspect="1" noChangeArrowheads="1"/>
            </p:cNvPicPr>
            <p:nvPr/>
          </p:nvPicPr>
          <p:blipFill>
            <a:blip r:embed="rId2" cstate="print"/>
            <a:srcRect/>
            <a:stretch>
              <a:fillRect/>
            </a:stretch>
          </p:blipFill>
          <p:spPr bwMode="auto">
            <a:xfrm>
              <a:off x="7891463" y="3286155"/>
              <a:ext cx="404812" cy="509588"/>
            </a:xfrm>
            <a:prstGeom prst="rect">
              <a:avLst/>
            </a:prstGeom>
            <a:noFill/>
            <a:ln w="9525">
              <a:noFill/>
              <a:miter lim="800000"/>
              <a:headEnd/>
              <a:tailEnd/>
            </a:ln>
          </p:spPr>
        </p:pic>
        <p:pic>
          <p:nvPicPr>
            <p:cNvPr id="29" name="Picture 38"/>
            <p:cNvPicPr>
              <a:picLocks noChangeAspect="1" noChangeArrowheads="1"/>
            </p:cNvPicPr>
            <p:nvPr/>
          </p:nvPicPr>
          <p:blipFill>
            <a:blip r:embed="rId3" cstate="print"/>
            <a:srcRect/>
            <a:stretch>
              <a:fillRect/>
            </a:stretch>
          </p:blipFill>
          <p:spPr bwMode="auto">
            <a:xfrm>
              <a:off x="7623175" y="2703543"/>
              <a:ext cx="381000" cy="323850"/>
            </a:xfrm>
            <a:prstGeom prst="rect">
              <a:avLst/>
            </a:prstGeom>
            <a:noFill/>
            <a:ln w="9525">
              <a:noFill/>
              <a:miter lim="800000"/>
              <a:headEnd/>
              <a:tailEnd/>
            </a:ln>
          </p:spPr>
        </p:pic>
        <p:grpSp>
          <p:nvGrpSpPr>
            <p:cNvPr id="5" name="Gruppo 63"/>
            <p:cNvGrpSpPr>
              <a:grpSpLocks/>
            </p:cNvGrpSpPr>
            <p:nvPr/>
          </p:nvGrpSpPr>
          <p:grpSpPr bwMode="auto">
            <a:xfrm>
              <a:off x="7510451" y="1797076"/>
              <a:ext cx="533399" cy="479424"/>
              <a:chOff x="6730548" y="1934649"/>
              <a:chExt cx="532552" cy="479223"/>
            </a:xfrm>
          </p:grpSpPr>
          <p:sp>
            <p:nvSpPr>
              <p:cNvPr id="35" name="Cilindro 34"/>
              <p:cNvSpPr/>
              <p:nvPr/>
            </p:nvSpPr>
            <p:spPr bwMode="auto">
              <a:xfrm>
                <a:off x="6730548" y="1934649"/>
                <a:ext cx="355035" cy="333235"/>
              </a:xfrm>
              <a:prstGeom prst="can">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36" name="Cilindro 35"/>
              <p:cNvSpPr/>
              <p:nvPr/>
            </p:nvSpPr>
            <p:spPr bwMode="auto">
              <a:xfrm>
                <a:off x="6908065" y="2080637"/>
                <a:ext cx="355035" cy="333235"/>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grpSp>
        <p:pic>
          <p:nvPicPr>
            <p:cNvPr id="31" name="Picture 38"/>
            <p:cNvPicPr>
              <a:picLocks noChangeAspect="1" noChangeArrowheads="1"/>
            </p:cNvPicPr>
            <p:nvPr/>
          </p:nvPicPr>
          <p:blipFill>
            <a:blip r:embed="rId3" cstate="print"/>
            <a:srcRect/>
            <a:stretch>
              <a:fillRect/>
            </a:stretch>
          </p:blipFill>
          <p:spPr bwMode="auto">
            <a:xfrm>
              <a:off x="7432675" y="2567018"/>
              <a:ext cx="381000" cy="323850"/>
            </a:xfrm>
            <a:prstGeom prst="rect">
              <a:avLst/>
            </a:prstGeom>
            <a:noFill/>
            <a:ln w="9525">
              <a:noFill/>
              <a:miter lim="800000"/>
              <a:headEnd/>
              <a:tailEnd/>
            </a:ln>
          </p:spPr>
        </p:pic>
        <p:sp>
          <p:nvSpPr>
            <p:cNvPr id="32" name="CasellaDiTesto 7"/>
            <p:cNvSpPr txBox="1">
              <a:spLocks noChangeArrowheads="1"/>
            </p:cNvSpPr>
            <p:nvPr/>
          </p:nvSpPr>
          <p:spPr bwMode="auto">
            <a:xfrm rot="10800000" flipV="1">
              <a:off x="7873999" y="2341806"/>
              <a:ext cx="735013" cy="415498"/>
            </a:xfrm>
            <a:prstGeom prst="rect">
              <a:avLst/>
            </a:prstGeom>
            <a:noFill/>
            <a:ln w="9525">
              <a:noFill/>
              <a:miter lim="800000"/>
              <a:headEnd/>
              <a:tailEnd/>
            </a:ln>
          </p:spPr>
          <p:txBody>
            <a:bodyPr wrap="square">
              <a:spAutoFit/>
            </a:bodyPr>
            <a:lstStyle/>
            <a:p>
              <a:pPr algn="ctr"/>
              <a:r>
                <a:rPr lang="it-IT" sz="1050" dirty="0">
                  <a:latin typeface="Calibri" pitchFamily="34" charset="0"/>
                </a:rPr>
                <a:t>Archivi comunali</a:t>
              </a:r>
            </a:p>
          </p:txBody>
        </p:sp>
        <p:sp>
          <p:nvSpPr>
            <p:cNvPr id="33" name="CasellaDiTesto 7"/>
            <p:cNvSpPr txBox="1">
              <a:spLocks noChangeArrowheads="1"/>
            </p:cNvSpPr>
            <p:nvPr/>
          </p:nvSpPr>
          <p:spPr bwMode="auto">
            <a:xfrm>
              <a:off x="7369175" y="3725893"/>
              <a:ext cx="1423988" cy="253916"/>
            </a:xfrm>
            <a:prstGeom prst="rect">
              <a:avLst/>
            </a:prstGeom>
            <a:noFill/>
            <a:ln w="9525">
              <a:noFill/>
              <a:miter lim="800000"/>
              <a:headEnd/>
              <a:tailEnd/>
            </a:ln>
          </p:spPr>
          <p:txBody>
            <a:bodyPr>
              <a:spAutoFit/>
            </a:bodyPr>
            <a:lstStyle/>
            <a:p>
              <a:pPr algn="ctr"/>
              <a:r>
                <a:rPr lang="it-IT" sz="1050" smtClean="0">
                  <a:latin typeface="Calibri" pitchFamily="34" charset="0"/>
                </a:rPr>
                <a:t>Resolutions</a:t>
              </a:r>
              <a:endParaRPr lang="it-IT" sz="1050" dirty="0">
                <a:latin typeface="Calibri" pitchFamily="34" charset="0"/>
              </a:endParaRPr>
            </a:p>
          </p:txBody>
        </p:sp>
        <p:sp>
          <p:nvSpPr>
            <p:cNvPr id="34" name="Rettangolo arrotondato 33"/>
            <p:cNvSpPr/>
            <p:nvPr/>
          </p:nvSpPr>
          <p:spPr>
            <a:xfrm>
              <a:off x="7370763" y="1624043"/>
              <a:ext cx="1238250" cy="2382837"/>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pic>
        <p:nvPicPr>
          <p:cNvPr id="37" name="Picture 5" descr="http://www.disabilitaincifre.it/images/istat2.gif"/>
          <p:cNvPicPr>
            <a:picLocks noChangeAspect="1" noChangeArrowheads="1"/>
          </p:cNvPicPr>
          <p:nvPr/>
        </p:nvPicPr>
        <p:blipFill>
          <a:blip r:embed="rId4" cstate="print"/>
          <a:srcRect/>
          <a:stretch>
            <a:fillRect/>
          </a:stretch>
        </p:blipFill>
        <p:spPr bwMode="auto">
          <a:xfrm>
            <a:off x="4445000" y="814417"/>
            <a:ext cx="1052513" cy="550863"/>
          </a:xfrm>
          <a:prstGeom prst="rect">
            <a:avLst/>
          </a:prstGeom>
          <a:noFill/>
          <a:ln w="9525">
            <a:noFill/>
            <a:miter lim="800000"/>
            <a:headEnd/>
            <a:tailEnd/>
          </a:ln>
        </p:spPr>
      </p:pic>
      <p:pic>
        <p:nvPicPr>
          <p:cNvPr id="38" name="Picture 42"/>
          <p:cNvPicPr>
            <a:picLocks noChangeAspect="1" noChangeArrowheads="1"/>
          </p:cNvPicPr>
          <p:nvPr/>
        </p:nvPicPr>
        <p:blipFill>
          <a:blip r:embed="rId5" cstate="print"/>
          <a:srcRect/>
          <a:stretch>
            <a:fillRect/>
          </a:stretch>
        </p:blipFill>
        <p:spPr bwMode="auto">
          <a:xfrm>
            <a:off x="1352550" y="950942"/>
            <a:ext cx="1400175" cy="409575"/>
          </a:xfrm>
          <a:prstGeom prst="rect">
            <a:avLst/>
          </a:prstGeom>
          <a:noFill/>
          <a:ln w="9525">
            <a:noFill/>
            <a:miter lim="800000"/>
            <a:headEnd/>
            <a:tailEnd/>
          </a:ln>
        </p:spPr>
      </p:pic>
      <p:grpSp>
        <p:nvGrpSpPr>
          <p:cNvPr id="6" name="Gruppo 38"/>
          <p:cNvGrpSpPr/>
          <p:nvPr/>
        </p:nvGrpSpPr>
        <p:grpSpPr>
          <a:xfrm>
            <a:off x="1278897" y="2220942"/>
            <a:ext cx="2789047" cy="2986564"/>
            <a:chOff x="1278897" y="2292380"/>
            <a:chExt cx="2789047" cy="2986564"/>
          </a:xfrm>
        </p:grpSpPr>
        <p:sp>
          <p:nvSpPr>
            <p:cNvPr id="40" name="CasellaDiTesto 7"/>
            <p:cNvSpPr txBox="1">
              <a:spLocks noChangeArrowheads="1"/>
            </p:cNvSpPr>
            <p:nvPr/>
          </p:nvSpPr>
          <p:spPr bwMode="auto">
            <a:xfrm>
              <a:off x="1278897" y="4540280"/>
              <a:ext cx="1131887" cy="738664"/>
            </a:xfrm>
            <a:prstGeom prst="rect">
              <a:avLst/>
            </a:prstGeom>
            <a:noFill/>
            <a:ln w="9525">
              <a:noFill/>
              <a:miter lim="800000"/>
              <a:headEnd/>
              <a:tailEnd/>
            </a:ln>
          </p:spPr>
          <p:txBody>
            <a:bodyPr>
              <a:spAutoFit/>
            </a:bodyPr>
            <a:lstStyle/>
            <a:p>
              <a:pPr algn="ctr"/>
              <a:r>
                <a:rPr lang="en-US" sz="1050" dirty="0">
                  <a:latin typeface="Calibri" pitchFamily="34" charset="0"/>
                </a:rPr>
                <a:t>House numbers and street names’ national register</a:t>
              </a:r>
              <a:endParaRPr lang="it-IT" sz="1050" dirty="0">
                <a:latin typeface="Calibri" pitchFamily="34" charset="0"/>
              </a:endParaRPr>
            </a:p>
          </p:txBody>
        </p:sp>
        <p:grpSp>
          <p:nvGrpSpPr>
            <p:cNvPr id="8" name="Gruppo 73"/>
            <p:cNvGrpSpPr/>
            <p:nvPr/>
          </p:nvGrpSpPr>
          <p:grpSpPr>
            <a:xfrm>
              <a:off x="1692275" y="2292380"/>
              <a:ext cx="2375669" cy="2180312"/>
              <a:chOff x="1692275" y="2292380"/>
              <a:chExt cx="2375669" cy="2180312"/>
            </a:xfrm>
          </p:grpSpPr>
          <p:grpSp>
            <p:nvGrpSpPr>
              <p:cNvPr id="10" name="Gruppo 68"/>
              <p:cNvGrpSpPr/>
              <p:nvPr/>
            </p:nvGrpSpPr>
            <p:grpSpPr>
              <a:xfrm>
                <a:off x="1692275" y="2292380"/>
                <a:ext cx="1223963" cy="1949450"/>
                <a:chOff x="1692275" y="2292380"/>
                <a:chExt cx="1223963" cy="1949450"/>
              </a:xfrm>
            </p:grpSpPr>
            <p:sp>
              <p:nvSpPr>
                <p:cNvPr id="46" name="Cilindro 45"/>
                <p:cNvSpPr/>
                <p:nvPr/>
              </p:nvSpPr>
              <p:spPr>
                <a:xfrm>
                  <a:off x="1692275" y="2292380"/>
                  <a:ext cx="1223963" cy="1949450"/>
                </a:xfrm>
                <a:prstGeom prst="can">
                  <a:avLst>
                    <a:gd name="adj" fmla="val 1671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47" name="Cilindro 46"/>
                <p:cNvSpPr/>
                <p:nvPr/>
              </p:nvSpPr>
              <p:spPr>
                <a:xfrm>
                  <a:off x="1824038" y="2636868"/>
                  <a:ext cx="946150" cy="723900"/>
                </a:xfrm>
                <a:prstGeom prst="can">
                  <a:avLst>
                    <a:gd name="adj" fmla="val 22793"/>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48" name="Cilindro 47"/>
                <p:cNvSpPr/>
                <p:nvPr/>
              </p:nvSpPr>
              <p:spPr>
                <a:xfrm>
                  <a:off x="1811338" y="3394105"/>
                  <a:ext cx="1032470" cy="714375"/>
                </a:xfrm>
                <a:prstGeom prst="can">
                  <a:avLst>
                    <a:gd name="adj" fmla="val 31869"/>
                  </a:avLst>
                </a:prstGeom>
                <a:solidFill>
                  <a:schemeClr val="accent6">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200" b="1" dirty="0">
                    <a:solidFill>
                      <a:prstClr val="black"/>
                    </a:solidFill>
                  </a:endParaRPr>
                </a:p>
                <a:p>
                  <a:pPr algn="ctr" fontAlgn="auto">
                    <a:spcBef>
                      <a:spcPts val="0"/>
                    </a:spcBef>
                    <a:spcAft>
                      <a:spcPts val="0"/>
                    </a:spcAft>
                    <a:defRPr/>
                  </a:pPr>
                  <a:r>
                    <a:rPr lang="it-IT" sz="1400" b="1" dirty="0">
                      <a:solidFill>
                        <a:prstClr val="black"/>
                      </a:solidFill>
                      <a:latin typeface="Calibri" pitchFamily="34" charset="0"/>
                    </a:rPr>
                    <a:t>509 </a:t>
                  </a:r>
                  <a:r>
                    <a:rPr lang="it-IT" sz="1100" b="1" dirty="0" err="1" smtClean="0">
                      <a:solidFill>
                        <a:prstClr val="black"/>
                      </a:solidFill>
                      <a:latin typeface="Calibri" pitchFamily="34" charset="0"/>
                    </a:rPr>
                    <a:t>Municipalities</a:t>
                  </a:r>
                  <a:endParaRPr lang="it-IT" sz="1100" b="1" dirty="0">
                    <a:solidFill>
                      <a:prstClr val="black"/>
                    </a:solidFill>
                    <a:latin typeface="Calibri" pitchFamily="34" charset="0"/>
                  </a:endParaRPr>
                </a:p>
                <a:p>
                  <a:pPr algn="ctr" fontAlgn="auto">
                    <a:spcBef>
                      <a:spcPts val="0"/>
                    </a:spcBef>
                    <a:spcAft>
                      <a:spcPts val="0"/>
                    </a:spcAft>
                    <a:defRPr/>
                  </a:pPr>
                  <a:r>
                    <a:rPr lang="it-IT" sz="1200" b="1" dirty="0">
                      <a:solidFill>
                        <a:prstClr val="black"/>
                      </a:solidFill>
                    </a:rPr>
                    <a:t> </a:t>
                  </a:r>
                  <a:endParaRPr lang="it-IT" sz="1200" b="1" dirty="0"/>
                </a:p>
              </p:txBody>
            </p:sp>
            <p:sp>
              <p:nvSpPr>
                <p:cNvPr id="49" name="Rettangolo 48"/>
                <p:cNvSpPr>
                  <a:spLocks noChangeArrowheads="1"/>
                </p:cNvSpPr>
                <p:nvPr/>
              </p:nvSpPr>
              <p:spPr bwMode="auto">
                <a:xfrm>
                  <a:off x="1831975" y="2817843"/>
                  <a:ext cx="10118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it-IT" sz="1400" b="1" dirty="0">
                      <a:latin typeface="Calibri" pitchFamily="34" charset="0"/>
                    </a:rPr>
                    <a:t>7.585 </a:t>
                  </a:r>
                  <a:r>
                    <a:rPr lang="it-IT" sz="1100" b="1" dirty="0" err="1" smtClean="0">
                      <a:latin typeface="Calibri" pitchFamily="34" charset="0"/>
                    </a:rPr>
                    <a:t>Municipalities</a:t>
                  </a:r>
                  <a:r>
                    <a:rPr lang="it-IT" sz="1400" b="1" dirty="0" smtClean="0">
                      <a:latin typeface="Calibri" pitchFamily="34" charset="0"/>
                    </a:rPr>
                    <a:t> </a:t>
                  </a:r>
                  <a:endParaRPr lang="it-IT" sz="1050" b="1" dirty="0">
                    <a:latin typeface="Calibri" pitchFamily="34" charset="0"/>
                  </a:endParaRPr>
                </a:p>
              </p:txBody>
            </p:sp>
          </p:grpSp>
          <p:sp>
            <p:nvSpPr>
              <p:cNvPr id="44" name="Rettangolo 43"/>
              <p:cNvSpPr/>
              <p:nvPr/>
            </p:nvSpPr>
            <p:spPr>
              <a:xfrm>
                <a:off x="2987675" y="2663855"/>
                <a:ext cx="873125" cy="400110"/>
              </a:xfrm>
              <a:prstGeom prst="rect">
                <a:avLst/>
              </a:prstGeom>
            </p:spPr>
            <p:txBody>
              <a:bodyPr wrap="square">
                <a:spAutoFit/>
              </a:bodyPr>
              <a:lstStyle/>
              <a:p>
                <a:pPr>
                  <a:defRPr/>
                </a:pPr>
                <a:r>
                  <a:rPr lang="it-IT" sz="1000" dirty="0" smtClean="0">
                    <a:solidFill>
                      <a:prstClr val="black"/>
                    </a:solidFill>
                    <a:latin typeface="Calibri" pitchFamily="34" charset="0"/>
                  </a:rPr>
                  <a:t>&lt; 20.000 </a:t>
                </a:r>
                <a:r>
                  <a:rPr lang="it-IT" sz="1000" dirty="0" err="1" smtClean="0">
                    <a:solidFill>
                      <a:prstClr val="black"/>
                    </a:solidFill>
                    <a:latin typeface="Calibri" pitchFamily="34" charset="0"/>
                  </a:rPr>
                  <a:t>inhabitants</a:t>
                </a:r>
                <a:endParaRPr lang="it-IT" sz="1000" dirty="0">
                  <a:solidFill>
                    <a:prstClr val="black"/>
                  </a:solidFill>
                  <a:latin typeface="Calibri" pitchFamily="34" charset="0"/>
                </a:endParaRPr>
              </a:p>
            </p:txBody>
          </p:sp>
          <p:sp>
            <p:nvSpPr>
              <p:cNvPr id="45" name="Rettangolo 44"/>
              <p:cNvSpPr/>
              <p:nvPr/>
            </p:nvSpPr>
            <p:spPr>
              <a:xfrm>
                <a:off x="2951932" y="3572446"/>
                <a:ext cx="1116012" cy="900246"/>
              </a:xfrm>
              <a:prstGeom prst="rect">
                <a:avLst/>
              </a:prstGeom>
            </p:spPr>
            <p:txBody>
              <a:bodyPr wrap="square">
                <a:spAutoFit/>
              </a:bodyPr>
              <a:lstStyle/>
              <a:p>
                <a:pPr>
                  <a:defRPr/>
                </a:pPr>
                <a:r>
                  <a:rPr lang="it-IT" sz="1050" smtClean="0">
                    <a:solidFill>
                      <a:prstClr val="black"/>
                    </a:solidFill>
                    <a:latin typeface="Calibri" pitchFamily="34" charset="0"/>
                  </a:rPr>
                  <a:t>Chief towns </a:t>
                </a:r>
              </a:p>
              <a:p>
                <a:pPr>
                  <a:defRPr/>
                </a:pPr>
                <a:r>
                  <a:rPr lang="it-IT" sz="1050" smtClean="0">
                    <a:solidFill>
                      <a:prstClr val="black"/>
                    </a:solidFill>
                    <a:latin typeface="Calibri" pitchFamily="34" charset="0"/>
                  </a:rPr>
                  <a:t>and </a:t>
                </a:r>
              </a:p>
              <a:p>
                <a:pPr>
                  <a:defRPr/>
                </a:pPr>
                <a:r>
                  <a:rPr lang="it-IT" sz="1050" smtClean="0">
                    <a:solidFill>
                      <a:prstClr val="black"/>
                    </a:solidFill>
                    <a:latin typeface="Calibri" pitchFamily="34" charset="0"/>
                  </a:rPr>
                  <a:t>&gt; 20.000 inhabitants</a:t>
                </a:r>
              </a:p>
              <a:p>
                <a:pPr>
                  <a:defRPr/>
                </a:pPr>
                <a:endParaRPr lang="it-IT" sz="1050" dirty="0">
                  <a:solidFill>
                    <a:prstClr val="black"/>
                  </a:solidFill>
                  <a:latin typeface="Calibri" pitchFamily="34" charset="0"/>
                </a:endParaRPr>
              </a:p>
            </p:txBody>
          </p:sp>
        </p:grpSp>
        <p:sp>
          <p:nvSpPr>
            <p:cNvPr id="42" name="CasellaDiTesto 4"/>
            <p:cNvSpPr txBox="1">
              <a:spLocks noChangeArrowheads="1"/>
            </p:cNvSpPr>
            <p:nvPr/>
          </p:nvSpPr>
          <p:spPr bwMode="auto">
            <a:xfrm>
              <a:off x="1396420" y="4264055"/>
              <a:ext cx="925512" cy="368300"/>
            </a:xfrm>
            <a:prstGeom prst="rect">
              <a:avLst/>
            </a:prstGeom>
            <a:noFill/>
            <a:ln w="9525">
              <a:noFill/>
              <a:miter lim="800000"/>
              <a:headEnd/>
              <a:tailEnd/>
            </a:ln>
          </p:spPr>
          <p:txBody>
            <a:bodyPr wrap="square">
              <a:spAutoFit/>
            </a:bodyPr>
            <a:lstStyle/>
            <a:p>
              <a:pPr algn="ctr"/>
              <a:r>
                <a:rPr lang="it-IT" b="1" dirty="0">
                  <a:latin typeface="Calibri" pitchFamily="34" charset="0"/>
                </a:rPr>
                <a:t>ANSC</a:t>
              </a:r>
            </a:p>
          </p:txBody>
        </p:sp>
      </p:grpSp>
      <p:grpSp>
        <p:nvGrpSpPr>
          <p:cNvPr id="17" name="Gruppo 49"/>
          <p:cNvGrpSpPr/>
          <p:nvPr/>
        </p:nvGrpSpPr>
        <p:grpSpPr>
          <a:xfrm>
            <a:off x="2605088" y="2363817"/>
            <a:ext cx="2736933" cy="3405896"/>
            <a:chOff x="2605088" y="2435255"/>
            <a:chExt cx="2736933" cy="3405896"/>
          </a:xfrm>
        </p:grpSpPr>
        <p:cxnSp>
          <p:nvCxnSpPr>
            <p:cNvPr id="51" name="Connettore 2 50"/>
            <p:cNvCxnSpPr/>
            <p:nvPr/>
          </p:nvCxnSpPr>
          <p:spPr>
            <a:xfrm>
              <a:off x="2916238" y="3342559"/>
              <a:ext cx="1328737"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Connettore 2 51"/>
            <p:cNvCxnSpPr>
              <a:stCxn id="13" idx="2"/>
            </p:cNvCxnSpPr>
            <p:nvPr/>
          </p:nvCxnSpPr>
          <p:spPr>
            <a:xfrm flipH="1">
              <a:off x="4244975" y="2435255"/>
              <a:ext cx="676275"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ttore 2 52"/>
            <p:cNvCxnSpPr/>
            <p:nvPr/>
          </p:nvCxnSpPr>
          <p:spPr>
            <a:xfrm flipH="1">
              <a:off x="4244975" y="3529043"/>
              <a:ext cx="736600"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Connettore 2 53"/>
            <p:cNvCxnSpPr/>
            <p:nvPr/>
          </p:nvCxnSpPr>
          <p:spPr>
            <a:xfrm flipH="1">
              <a:off x="4244975" y="4540280"/>
              <a:ext cx="676275" cy="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ttore 2 54"/>
            <p:cNvCxnSpPr/>
            <p:nvPr/>
          </p:nvCxnSpPr>
          <p:spPr>
            <a:xfrm>
              <a:off x="4244975" y="2506693"/>
              <a:ext cx="0" cy="2308225"/>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7" name="Gruppo 67"/>
            <p:cNvGrpSpPr/>
            <p:nvPr/>
          </p:nvGrpSpPr>
          <p:grpSpPr>
            <a:xfrm>
              <a:off x="2605088" y="4867305"/>
              <a:ext cx="2736933" cy="973846"/>
              <a:chOff x="2605088" y="4867305"/>
              <a:chExt cx="2736933" cy="973846"/>
            </a:xfrm>
          </p:grpSpPr>
          <p:sp>
            <p:nvSpPr>
              <p:cNvPr id="58" name="Cilindro 57"/>
              <p:cNvSpPr/>
              <p:nvPr/>
            </p:nvSpPr>
            <p:spPr bwMode="auto">
              <a:xfrm>
                <a:off x="2987675" y="4983193"/>
                <a:ext cx="598488" cy="458787"/>
              </a:xfrm>
              <a:prstGeom prst="can">
                <a:avLst/>
              </a:prstGeom>
              <a:solidFill>
                <a:schemeClr val="accent4">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59" name="CasellaDiTesto 7"/>
              <p:cNvSpPr txBox="1">
                <a:spLocks noChangeArrowheads="1"/>
              </p:cNvSpPr>
              <p:nvPr/>
            </p:nvSpPr>
            <p:spPr bwMode="auto">
              <a:xfrm>
                <a:off x="2605088" y="5441980"/>
                <a:ext cx="1423987" cy="253916"/>
              </a:xfrm>
              <a:prstGeom prst="rect">
                <a:avLst/>
              </a:prstGeom>
              <a:noFill/>
              <a:ln w="9525">
                <a:noFill/>
                <a:miter lim="800000"/>
                <a:headEnd/>
                <a:tailEnd/>
              </a:ln>
            </p:spPr>
            <p:txBody>
              <a:bodyPr>
                <a:spAutoFit/>
              </a:bodyPr>
              <a:lstStyle/>
              <a:p>
                <a:pPr algn="ctr"/>
                <a:r>
                  <a:rPr lang="it-IT" sz="1050" smtClean="0">
                    <a:latin typeface="Calibri" pitchFamily="34" charset="0"/>
                  </a:rPr>
                  <a:t>Misalignments</a:t>
                </a:r>
                <a:endParaRPr lang="it-IT" sz="1050" dirty="0">
                  <a:latin typeface="Calibri" pitchFamily="34" charset="0"/>
                </a:endParaRPr>
              </a:p>
            </p:txBody>
          </p:sp>
          <p:sp>
            <p:nvSpPr>
              <p:cNvPr id="60" name="CasellaDiTesto 7"/>
              <p:cNvSpPr txBox="1">
                <a:spLocks noChangeArrowheads="1"/>
              </p:cNvSpPr>
              <p:nvPr/>
            </p:nvSpPr>
            <p:spPr bwMode="auto">
              <a:xfrm>
                <a:off x="4133850" y="5379486"/>
                <a:ext cx="1208171" cy="461665"/>
              </a:xfrm>
              <a:prstGeom prst="rect">
                <a:avLst/>
              </a:prstGeom>
              <a:noFill/>
              <a:ln w="9525">
                <a:noFill/>
                <a:miter lim="800000"/>
                <a:headEnd/>
                <a:tailEnd/>
              </a:ln>
            </p:spPr>
            <p:txBody>
              <a:bodyPr wrap="square">
                <a:spAutoFit/>
              </a:bodyPr>
              <a:lstStyle/>
              <a:p>
                <a:pPr algn="ctr"/>
                <a:r>
                  <a:rPr lang="it-IT" sz="1200" b="1" i="1" dirty="0">
                    <a:solidFill>
                      <a:srgbClr val="C00000"/>
                    </a:solidFill>
                  </a:rPr>
                  <a:t>Operazione di </a:t>
                </a:r>
                <a:r>
                  <a:rPr lang="it-IT" sz="1200" b="1" i="1" dirty="0" err="1">
                    <a:solidFill>
                      <a:srgbClr val="C00000"/>
                    </a:solidFill>
                  </a:rPr>
                  <a:t>linkage</a:t>
                </a:r>
                <a:endParaRPr lang="it-IT" sz="1200" b="1" i="1" dirty="0">
                  <a:solidFill>
                    <a:srgbClr val="C00000"/>
                  </a:solidFill>
                </a:endParaRPr>
              </a:p>
            </p:txBody>
          </p:sp>
          <p:cxnSp>
            <p:nvCxnSpPr>
              <p:cNvPr id="61" name="Connettore 2 60"/>
              <p:cNvCxnSpPr>
                <a:endCxn id="58" idx="4"/>
              </p:cNvCxnSpPr>
              <p:nvPr/>
            </p:nvCxnSpPr>
            <p:spPr>
              <a:xfrm flipH="1">
                <a:off x="3586163" y="5207030"/>
                <a:ext cx="385762" cy="6350"/>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57" name="Picture 39"/>
              <p:cNvPicPr>
                <a:picLocks noChangeAspect="1" noChangeArrowheads="1"/>
              </p:cNvPicPr>
              <p:nvPr/>
            </p:nvPicPr>
            <p:blipFill>
              <a:blip r:embed="rId6" cstate="print"/>
              <a:srcRect/>
              <a:stretch>
                <a:fillRect/>
              </a:stretch>
            </p:blipFill>
            <p:spPr bwMode="auto">
              <a:xfrm>
                <a:off x="3971925" y="4867305"/>
                <a:ext cx="884238" cy="681038"/>
              </a:xfrm>
              <a:prstGeom prst="rect">
                <a:avLst/>
              </a:prstGeom>
              <a:noFill/>
              <a:ln w="9525">
                <a:noFill/>
                <a:miter lim="800000"/>
                <a:headEnd/>
                <a:tailEnd/>
              </a:ln>
            </p:spPr>
          </p:pic>
        </p:grpSp>
      </p:grpSp>
      <p:grpSp>
        <p:nvGrpSpPr>
          <p:cNvPr id="30" name="Gruppo 61"/>
          <p:cNvGrpSpPr/>
          <p:nvPr/>
        </p:nvGrpSpPr>
        <p:grpSpPr>
          <a:xfrm>
            <a:off x="1609977" y="4098954"/>
            <a:ext cx="1423987" cy="2184401"/>
            <a:chOff x="1609977" y="4170392"/>
            <a:chExt cx="1423987" cy="2184401"/>
          </a:xfrm>
        </p:grpSpPr>
        <p:sp>
          <p:nvSpPr>
            <p:cNvPr id="63" name="Ovale 62"/>
            <p:cNvSpPr/>
            <p:nvPr/>
          </p:nvSpPr>
          <p:spPr>
            <a:xfrm>
              <a:off x="1811338" y="5778530"/>
              <a:ext cx="1027112" cy="576263"/>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4" name="CasellaDiTesto 7"/>
            <p:cNvSpPr txBox="1">
              <a:spLocks noChangeArrowheads="1"/>
            </p:cNvSpPr>
            <p:nvPr/>
          </p:nvSpPr>
          <p:spPr bwMode="auto">
            <a:xfrm>
              <a:off x="1609977" y="5867430"/>
              <a:ext cx="1423987" cy="369332"/>
            </a:xfrm>
            <a:prstGeom prst="rect">
              <a:avLst/>
            </a:prstGeom>
            <a:noFill/>
            <a:ln w="9525">
              <a:noFill/>
              <a:miter lim="800000"/>
              <a:headEnd/>
              <a:tailEnd/>
            </a:ln>
          </p:spPr>
          <p:txBody>
            <a:bodyPr>
              <a:spAutoFit/>
            </a:bodyPr>
            <a:lstStyle/>
            <a:p>
              <a:pPr algn="ctr"/>
              <a:r>
                <a:rPr lang="it-IT" sz="900" b="1" dirty="0" smtClean="0">
                  <a:latin typeface="Calibri" pitchFamily="34" charset="0"/>
                </a:rPr>
                <a:t>SW </a:t>
              </a:r>
              <a:r>
                <a:rPr lang="it-IT" sz="900" b="1" dirty="0" err="1" smtClean="0">
                  <a:latin typeface="Calibri" pitchFamily="34" charset="0"/>
                </a:rPr>
                <a:t>of</a:t>
              </a:r>
              <a:r>
                <a:rPr lang="it-IT" sz="900" b="1" dirty="0" smtClean="0">
                  <a:latin typeface="Calibri" pitchFamily="34" charset="0"/>
                </a:rPr>
                <a:t> </a:t>
              </a:r>
              <a:r>
                <a:rPr lang="it-IT" sz="900" b="1" dirty="0" err="1" smtClean="0">
                  <a:latin typeface="Calibri" pitchFamily="34" charset="0"/>
                </a:rPr>
                <a:t>check</a:t>
              </a:r>
              <a:r>
                <a:rPr lang="it-IT" sz="900" b="1" dirty="0" smtClean="0">
                  <a:latin typeface="Calibri" pitchFamily="34" charset="0"/>
                </a:rPr>
                <a:t> </a:t>
              </a:r>
            </a:p>
            <a:p>
              <a:pPr algn="ctr"/>
              <a:r>
                <a:rPr lang="it-IT" sz="900" b="1" dirty="0" smtClean="0">
                  <a:latin typeface="Calibri" pitchFamily="34" charset="0"/>
                </a:rPr>
                <a:t>and update</a:t>
              </a:r>
              <a:endParaRPr lang="it-IT" sz="900" b="1" dirty="0">
                <a:latin typeface="Calibri" pitchFamily="34" charset="0"/>
              </a:endParaRPr>
            </a:p>
          </p:txBody>
        </p:sp>
        <p:cxnSp>
          <p:nvCxnSpPr>
            <p:cNvPr id="65" name="Connettore 4 2088"/>
            <p:cNvCxnSpPr>
              <a:stCxn id="58" idx="2"/>
            </p:cNvCxnSpPr>
            <p:nvPr/>
          </p:nvCxnSpPr>
          <p:spPr>
            <a:xfrm rot="10800000" flipV="1">
              <a:off x="2447925" y="5141942"/>
              <a:ext cx="539750" cy="565150"/>
            </a:xfrm>
            <a:prstGeom prst="bentConnector2">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ttore 2 65"/>
            <p:cNvCxnSpPr>
              <a:stCxn id="63" idx="0"/>
              <a:endCxn id="46" idx="3"/>
            </p:cNvCxnSpPr>
            <p:nvPr/>
          </p:nvCxnSpPr>
          <p:spPr>
            <a:xfrm rot="16200000" flipV="1">
              <a:off x="1510507" y="4964142"/>
              <a:ext cx="1608138" cy="206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uppo 66"/>
          <p:cNvGrpSpPr/>
          <p:nvPr/>
        </p:nvGrpSpPr>
        <p:grpSpPr>
          <a:xfrm>
            <a:off x="2838450" y="3978303"/>
            <a:ext cx="5905500" cy="2376350"/>
            <a:chOff x="2838450" y="4049741"/>
            <a:chExt cx="5905500" cy="2376350"/>
          </a:xfrm>
        </p:grpSpPr>
        <p:sp>
          <p:nvSpPr>
            <p:cNvPr id="68" name="CasellaDiTesto 7"/>
            <p:cNvSpPr txBox="1">
              <a:spLocks noChangeArrowheads="1"/>
            </p:cNvSpPr>
            <p:nvPr/>
          </p:nvSpPr>
          <p:spPr bwMode="auto">
            <a:xfrm>
              <a:off x="7248526" y="5718205"/>
              <a:ext cx="1495424" cy="707886"/>
            </a:xfrm>
            <a:prstGeom prst="rect">
              <a:avLst/>
            </a:prstGeom>
            <a:solidFill>
              <a:schemeClr val="bg1"/>
            </a:solidFill>
            <a:ln w="9525">
              <a:noFill/>
              <a:miter lim="800000"/>
              <a:headEnd/>
              <a:tailEnd/>
            </a:ln>
          </p:spPr>
          <p:txBody>
            <a:bodyPr wrap="square">
              <a:spAutoFit/>
            </a:bodyPr>
            <a:lstStyle/>
            <a:p>
              <a:pPr algn="ctr"/>
              <a:r>
                <a:rPr lang="it-IT" sz="1000" b="1" i="1" dirty="0">
                  <a:solidFill>
                    <a:srgbClr val="C00000"/>
                  </a:solidFill>
                </a:rPr>
                <a:t>Operazione di Aggiornamento e consolidamento in corso</a:t>
              </a:r>
            </a:p>
          </p:txBody>
        </p:sp>
        <p:cxnSp>
          <p:nvCxnSpPr>
            <p:cNvPr id="69" name="Connettore 2 68"/>
            <p:cNvCxnSpPr>
              <a:stCxn id="68" idx="1"/>
            </p:cNvCxnSpPr>
            <p:nvPr/>
          </p:nvCxnSpPr>
          <p:spPr>
            <a:xfrm flipH="1" flipV="1">
              <a:off x="2838450" y="6065868"/>
              <a:ext cx="4410076" cy="62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ttore 2 69"/>
            <p:cNvCxnSpPr>
              <a:stCxn id="34" idx="2"/>
              <a:endCxn id="68" idx="0"/>
            </p:cNvCxnSpPr>
            <p:nvPr/>
          </p:nvCxnSpPr>
          <p:spPr>
            <a:xfrm rot="16200000" flipH="1">
              <a:off x="7158832" y="4880798"/>
              <a:ext cx="1668463" cy="63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1" name="Gruppo 70"/>
          <p:cNvGrpSpPr/>
          <p:nvPr/>
        </p:nvGrpSpPr>
        <p:grpSpPr>
          <a:xfrm>
            <a:off x="1765300" y="1517680"/>
            <a:ext cx="5605463" cy="1168400"/>
            <a:chOff x="1765300" y="1589118"/>
            <a:chExt cx="5605463" cy="1168400"/>
          </a:xfrm>
        </p:grpSpPr>
        <p:cxnSp>
          <p:nvCxnSpPr>
            <p:cNvPr id="72" name="Connettore 4 71"/>
            <p:cNvCxnSpPr/>
            <p:nvPr/>
          </p:nvCxnSpPr>
          <p:spPr>
            <a:xfrm rot="10800000" flipV="1">
              <a:off x="2289175" y="1898680"/>
              <a:ext cx="4959350" cy="858838"/>
            </a:xfrm>
            <a:prstGeom prst="bentConnector3">
              <a:avLst>
                <a:gd name="adj1" fmla="val 99955"/>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43" name="Gruppo 72"/>
            <p:cNvGrpSpPr/>
            <p:nvPr/>
          </p:nvGrpSpPr>
          <p:grpSpPr>
            <a:xfrm>
              <a:off x="1765300" y="1589118"/>
              <a:ext cx="5605463" cy="631824"/>
              <a:chOff x="1765300" y="1589118"/>
              <a:chExt cx="5605463" cy="631824"/>
            </a:xfrm>
          </p:grpSpPr>
          <p:cxnSp>
            <p:nvCxnSpPr>
              <p:cNvPr id="74" name="Connettore 4 123"/>
              <p:cNvCxnSpPr>
                <a:endCxn id="13" idx="1"/>
              </p:cNvCxnSpPr>
              <p:nvPr/>
            </p:nvCxnSpPr>
            <p:spPr>
              <a:xfrm rot="10800000" flipV="1">
                <a:off x="5491163" y="1835180"/>
                <a:ext cx="1879600" cy="385762"/>
              </a:xfrm>
              <a:prstGeom prst="bentConnector2">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5" name="CasellaDiTesto 1"/>
              <p:cNvSpPr txBox="1">
                <a:spLocks noChangeArrowheads="1"/>
              </p:cNvSpPr>
              <p:nvPr/>
            </p:nvSpPr>
            <p:spPr bwMode="auto">
              <a:xfrm>
                <a:off x="3317875" y="1898680"/>
                <a:ext cx="1549400" cy="276225"/>
              </a:xfrm>
              <a:prstGeom prst="rect">
                <a:avLst/>
              </a:prstGeom>
              <a:noFill/>
              <a:ln w="9525">
                <a:noFill/>
                <a:miter lim="800000"/>
                <a:headEnd/>
                <a:tailEnd/>
              </a:ln>
            </p:spPr>
            <p:txBody>
              <a:bodyPr>
                <a:spAutoFit/>
              </a:bodyPr>
              <a:lstStyle/>
              <a:p>
                <a:r>
                  <a:rPr lang="it-IT" sz="1200" b="1" dirty="0">
                    <a:latin typeface="Calibri" pitchFamily="34" charset="0"/>
                  </a:rPr>
                  <a:t>Completata al 100%</a:t>
                </a:r>
              </a:p>
            </p:txBody>
          </p:sp>
          <p:sp>
            <p:nvSpPr>
              <p:cNvPr id="76" name="Ovale 75"/>
              <p:cNvSpPr/>
              <p:nvPr/>
            </p:nvSpPr>
            <p:spPr>
              <a:xfrm>
                <a:off x="1765300" y="1589118"/>
                <a:ext cx="1027113" cy="576262"/>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7" name="CasellaDiTesto 7"/>
              <p:cNvSpPr txBox="1">
                <a:spLocks noChangeArrowheads="1"/>
              </p:cNvSpPr>
              <p:nvPr/>
            </p:nvSpPr>
            <p:spPr bwMode="auto">
              <a:xfrm>
                <a:off x="1798638" y="1676430"/>
                <a:ext cx="962025" cy="415498"/>
              </a:xfrm>
              <a:prstGeom prst="rect">
                <a:avLst/>
              </a:prstGeom>
              <a:noFill/>
              <a:ln w="9525">
                <a:noFill/>
                <a:miter lim="800000"/>
                <a:headEnd/>
                <a:tailEnd/>
              </a:ln>
            </p:spPr>
            <p:txBody>
              <a:bodyPr>
                <a:spAutoFit/>
              </a:bodyPr>
              <a:lstStyle/>
              <a:p>
                <a:pPr algn="ctr"/>
                <a:r>
                  <a:rPr lang="it-IT" sz="1050" dirty="0">
                    <a:latin typeface="Calibri" pitchFamily="34" charset="0"/>
                  </a:rPr>
                  <a:t>SW di certificazione</a:t>
                </a:r>
              </a:p>
            </p:txBody>
          </p:sp>
          <p:cxnSp>
            <p:nvCxnSpPr>
              <p:cNvPr id="78" name="Connettore 4 77"/>
              <p:cNvCxnSpPr/>
              <p:nvPr/>
            </p:nvCxnSpPr>
            <p:spPr>
              <a:xfrm rot="10800000">
                <a:off x="2771801" y="1902128"/>
                <a:ext cx="4598962" cy="2"/>
              </a:xfrm>
              <a:prstGeom prst="bent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9" name="CasellaDiTesto 7"/>
              <p:cNvSpPr txBox="1">
                <a:spLocks noChangeArrowheads="1"/>
              </p:cNvSpPr>
              <p:nvPr/>
            </p:nvSpPr>
            <p:spPr bwMode="auto">
              <a:xfrm>
                <a:off x="5653088" y="1708267"/>
                <a:ext cx="1150937" cy="400110"/>
              </a:xfrm>
              <a:prstGeom prst="rect">
                <a:avLst/>
              </a:prstGeom>
              <a:solidFill>
                <a:schemeClr val="bg1"/>
              </a:solidFill>
              <a:ln w="9525">
                <a:noFill/>
                <a:miter lim="800000"/>
                <a:headEnd/>
                <a:tailEnd/>
              </a:ln>
            </p:spPr>
            <p:txBody>
              <a:bodyPr wrap="square">
                <a:spAutoFit/>
              </a:bodyPr>
              <a:lstStyle/>
              <a:p>
                <a:pPr algn="ctr"/>
                <a:r>
                  <a:rPr lang="it-IT" sz="1000" b="1" i="1" dirty="0">
                    <a:solidFill>
                      <a:srgbClr val="C00000"/>
                    </a:solidFill>
                  </a:rPr>
                  <a:t>Operazione di Certificazione</a:t>
                </a:r>
              </a:p>
            </p:txBody>
          </p:sp>
        </p:grpSp>
      </p:grpSp>
      <p:pic>
        <p:nvPicPr>
          <p:cNvPr id="81"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2264" y="666067"/>
            <a:ext cx="1219267" cy="76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Ovale 81"/>
          <p:cNvSpPr/>
          <p:nvPr/>
        </p:nvSpPr>
        <p:spPr>
          <a:xfrm>
            <a:off x="5643570" y="1500174"/>
            <a:ext cx="1143008" cy="576262"/>
          </a:xfrm>
          <a:prstGeom prst="ellipse">
            <a:avLst/>
          </a:prstGeom>
          <a:solidFill>
            <a:schemeClr val="bg1">
              <a:alpha val="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3" name="Ovale 82"/>
          <p:cNvSpPr/>
          <p:nvPr/>
        </p:nvSpPr>
        <p:spPr>
          <a:xfrm>
            <a:off x="1763688" y="1484784"/>
            <a:ext cx="1080120" cy="648072"/>
          </a:xfrm>
          <a:prstGeom prst="ellips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050" smtClean="0">
              <a:solidFill>
                <a:schemeClr val="tx1"/>
              </a:solidFill>
              <a:latin typeface="Calibri" pitchFamily="34" charset="0"/>
            </a:endParaRPr>
          </a:p>
          <a:p>
            <a:pPr algn="ctr"/>
            <a:endParaRPr lang="it-IT" sz="1050" smtClean="0">
              <a:solidFill>
                <a:schemeClr val="tx1"/>
              </a:solidFill>
              <a:latin typeface="Calibri" pitchFamily="34" charset="0"/>
            </a:endParaRPr>
          </a:p>
          <a:p>
            <a:pPr algn="ctr"/>
            <a:r>
              <a:rPr lang="it-IT" sz="900" b="1" smtClean="0">
                <a:solidFill>
                  <a:schemeClr val="tx1"/>
                </a:solidFill>
                <a:latin typeface="Calibri" pitchFamily="34" charset="0"/>
              </a:rPr>
              <a:t>SW of </a:t>
            </a:r>
          </a:p>
          <a:p>
            <a:pPr algn="ctr"/>
            <a:r>
              <a:rPr lang="it-IT" sz="900" b="1" smtClean="0">
                <a:solidFill>
                  <a:schemeClr val="tx1"/>
                </a:solidFill>
                <a:latin typeface="Calibri" pitchFamily="34" charset="0"/>
              </a:rPr>
              <a:t>certification</a:t>
            </a:r>
          </a:p>
          <a:p>
            <a:pPr algn="ctr"/>
            <a:endParaRPr lang="it-IT" b="1"/>
          </a:p>
        </p:txBody>
      </p:sp>
      <p:sp>
        <p:nvSpPr>
          <p:cNvPr id="84" name="Ovale 83"/>
          <p:cNvSpPr/>
          <p:nvPr/>
        </p:nvSpPr>
        <p:spPr>
          <a:xfrm>
            <a:off x="5652120" y="1484784"/>
            <a:ext cx="1152128" cy="648072"/>
          </a:xfrm>
          <a:prstGeom prst="ellipse">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050" dirty="0" smtClean="0">
              <a:solidFill>
                <a:schemeClr val="tx1"/>
              </a:solidFill>
              <a:latin typeface="Calibri" pitchFamily="34" charset="0"/>
            </a:endParaRPr>
          </a:p>
          <a:p>
            <a:pPr algn="ctr"/>
            <a:endParaRPr lang="it-IT" sz="1050" dirty="0" smtClean="0">
              <a:solidFill>
                <a:schemeClr val="tx1"/>
              </a:solidFill>
              <a:latin typeface="Calibri" pitchFamily="34" charset="0"/>
            </a:endParaRPr>
          </a:p>
          <a:p>
            <a:pPr algn="ctr"/>
            <a:r>
              <a:rPr lang="it-IT" sz="900" b="1" dirty="0" err="1" smtClean="0">
                <a:solidFill>
                  <a:srgbClr val="C00000"/>
                </a:solidFill>
                <a:latin typeface="Calibri" pitchFamily="34" charset="0"/>
              </a:rPr>
              <a:t>Activity</a:t>
            </a:r>
            <a:r>
              <a:rPr lang="it-IT" sz="900" b="1" dirty="0" smtClean="0">
                <a:solidFill>
                  <a:srgbClr val="C00000"/>
                </a:solidFill>
                <a:latin typeface="Calibri" pitchFamily="34" charset="0"/>
              </a:rPr>
              <a:t> </a:t>
            </a:r>
            <a:r>
              <a:rPr lang="it-IT" sz="900" b="1" dirty="0" err="1" smtClean="0">
                <a:solidFill>
                  <a:srgbClr val="C00000"/>
                </a:solidFill>
                <a:latin typeface="Calibri" pitchFamily="34" charset="0"/>
              </a:rPr>
              <a:t>of</a:t>
            </a:r>
            <a:r>
              <a:rPr lang="it-IT" sz="900" b="1" dirty="0" smtClean="0">
                <a:solidFill>
                  <a:srgbClr val="C00000"/>
                </a:solidFill>
                <a:latin typeface="Calibri" pitchFamily="34" charset="0"/>
              </a:rPr>
              <a:t> </a:t>
            </a:r>
          </a:p>
          <a:p>
            <a:pPr algn="ctr"/>
            <a:r>
              <a:rPr lang="it-IT" sz="900" b="1" dirty="0" err="1" smtClean="0">
                <a:solidFill>
                  <a:srgbClr val="C00000"/>
                </a:solidFill>
                <a:latin typeface="Calibri" pitchFamily="34" charset="0"/>
              </a:rPr>
              <a:t>certification</a:t>
            </a:r>
            <a:endParaRPr lang="it-IT" sz="900" b="1" dirty="0" smtClean="0">
              <a:solidFill>
                <a:srgbClr val="C00000"/>
              </a:solidFill>
              <a:latin typeface="Calibri" pitchFamily="34" charset="0"/>
            </a:endParaRPr>
          </a:p>
          <a:p>
            <a:pPr algn="ctr"/>
            <a:endParaRPr lang="it-IT" dirty="0">
              <a:solidFill>
                <a:srgbClr val="C00000"/>
              </a:solidFill>
            </a:endParaRPr>
          </a:p>
        </p:txBody>
      </p:sp>
      <p:sp>
        <p:nvSpPr>
          <p:cNvPr id="85" name="Rettangolo 84"/>
          <p:cNvSpPr/>
          <p:nvPr/>
        </p:nvSpPr>
        <p:spPr>
          <a:xfrm>
            <a:off x="3347864" y="1916832"/>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smtClean="0">
                <a:solidFill>
                  <a:schemeClr val="tx1"/>
                </a:solidFill>
              </a:rPr>
              <a:t>100%    Completed</a:t>
            </a:r>
            <a:endParaRPr lang="it-IT" sz="1000">
              <a:solidFill>
                <a:schemeClr val="tx1"/>
              </a:solidFill>
            </a:endParaRPr>
          </a:p>
        </p:txBody>
      </p:sp>
      <p:sp>
        <p:nvSpPr>
          <p:cNvPr id="86" name="Rettangolo 85"/>
          <p:cNvSpPr/>
          <p:nvPr/>
        </p:nvSpPr>
        <p:spPr>
          <a:xfrm>
            <a:off x="7812360" y="2420888"/>
            <a:ext cx="79208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smtClean="0">
                <a:solidFill>
                  <a:schemeClr val="tx1"/>
                </a:solidFill>
              </a:rPr>
              <a:t>Municipal Archives</a:t>
            </a:r>
            <a:endParaRPr lang="it-IT" sz="1000">
              <a:solidFill>
                <a:schemeClr val="tx1"/>
              </a:solidFill>
            </a:endParaRPr>
          </a:p>
        </p:txBody>
      </p:sp>
      <p:sp>
        <p:nvSpPr>
          <p:cNvPr id="87" name="Rettangolo 86"/>
          <p:cNvSpPr/>
          <p:nvPr/>
        </p:nvSpPr>
        <p:spPr>
          <a:xfrm>
            <a:off x="7164288" y="5661248"/>
            <a:ext cx="165618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smtClean="0">
                <a:solidFill>
                  <a:srgbClr val="C00000"/>
                </a:solidFill>
                <a:latin typeface="Calibri" pitchFamily="34" charset="0"/>
              </a:rPr>
              <a:t>Activity of </a:t>
            </a:r>
          </a:p>
          <a:p>
            <a:pPr algn="ctr"/>
            <a:r>
              <a:rPr lang="it-IT" sz="1000" b="1" smtClean="0">
                <a:solidFill>
                  <a:srgbClr val="C00000"/>
                </a:solidFill>
                <a:latin typeface="Calibri" pitchFamily="34" charset="0"/>
              </a:rPr>
              <a:t>updating and </a:t>
            </a:r>
          </a:p>
          <a:p>
            <a:pPr algn="ctr"/>
            <a:r>
              <a:rPr lang="it-IT" sz="1000" b="1" smtClean="0">
                <a:solidFill>
                  <a:srgbClr val="C00000"/>
                </a:solidFill>
                <a:latin typeface="Calibri" pitchFamily="34" charset="0"/>
              </a:rPr>
              <a:t>consolidation in progress  </a:t>
            </a:r>
          </a:p>
        </p:txBody>
      </p:sp>
      <p:sp>
        <p:nvSpPr>
          <p:cNvPr id="88" name="Rettangolo 87"/>
          <p:cNvSpPr/>
          <p:nvPr/>
        </p:nvSpPr>
        <p:spPr>
          <a:xfrm>
            <a:off x="4211960" y="5373216"/>
            <a:ext cx="108012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smtClean="0">
                <a:solidFill>
                  <a:srgbClr val="C00000"/>
                </a:solidFill>
                <a:latin typeface="Calibri" pitchFamily="34" charset="0"/>
              </a:rPr>
              <a:t>Activity of </a:t>
            </a:r>
          </a:p>
          <a:p>
            <a:pPr algn="ctr"/>
            <a:r>
              <a:rPr lang="it-IT" sz="1000" b="1" smtClean="0">
                <a:solidFill>
                  <a:srgbClr val="C00000"/>
                </a:solidFill>
                <a:latin typeface="Calibri" pitchFamily="34" charset="0"/>
              </a:rPr>
              <a:t>linkage</a:t>
            </a:r>
          </a:p>
        </p:txBody>
      </p:sp>
      <p:pic>
        <p:nvPicPr>
          <p:cNvPr id="89"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01722" y="785794"/>
            <a:ext cx="1219267" cy="76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500" fill="hold"/>
                                        <p:tgtEl>
                                          <p:spTgt spid="84"/>
                                        </p:tgtEl>
                                        <p:attrNameLst>
                                          <p:attrName>ppt_x</p:attrName>
                                        </p:attrNameLst>
                                      </p:cBhvr>
                                      <p:tavLst>
                                        <p:tav tm="0">
                                          <p:val>
                                            <p:strVal val="#ppt_x"/>
                                          </p:val>
                                        </p:tav>
                                        <p:tav tm="100000">
                                          <p:val>
                                            <p:strVal val="#ppt_x"/>
                                          </p:val>
                                        </p:tav>
                                      </p:tavLst>
                                    </p:anim>
                                    <p:anim calcmode="lin" valueType="num">
                                      <p:cBhvr additive="base">
                                        <p:cTn id="2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Post-census checks</a:t>
            </a:r>
            <a:endParaRPr lang="it-IT" dirty="0"/>
          </a:p>
        </p:txBody>
      </p:sp>
      <p:grpSp>
        <p:nvGrpSpPr>
          <p:cNvPr id="2" name="Gruppo 79"/>
          <p:cNvGrpSpPr/>
          <p:nvPr/>
        </p:nvGrpSpPr>
        <p:grpSpPr>
          <a:xfrm>
            <a:off x="204716" y="4627043"/>
            <a:ext cx="8720920" cy="1609108"/>
            <a:chOff x="204716" y="4516029"/>
            <a:chExt cx="8720920" cy="1609108"/>
          </a:xfrm>
        </p:grpSpPr>
        <p:sp>
          <p:nvSpPr>
            <p:cNvPr id="83" name="AutoShape 95"/>
            <p:cNvSpPr>
              <a:spLocks noChangeArrowheads="1"/>
            </p:cNvSpPr>
            <p:nvPr/>
          </p:nvSpPr>
          <p:spPr bwMode="auto">
            <a:xfrm>
              <a:off x="2709536" y="4516029"/>
              <a:ext cx="3734672" cy="1149507"/>
            </a:xfrm>
            <a:prstGeom prst="can">
              <a:avLst>
                <a:gd name="adj" fmla="val 29035"/>
              </a:avLst>
            </a:prstGeom>
            <a:solidFill>
              <a:schemeClr val="tx2">
                <a:lumMod val="60000"/>
                <a:lumOff val="40000"/>
              </a:schemeClr>
            </a:solidFill>
            <a:ln w="28575">
              <a:solidFill>
                <a:schemeClr val="bg1"/>
              </a:solidFill>
              <a:round/>
              <a:headEnd/>
              <a:tailEnd/>
            </a:ln>
            <a:effectLst/>
            <a:scene3d>
              <a:camera prst="orthographicFront"/>
              <a:lightRig rig="flood" dir="t"/>
            </a:scene3d>
            <a:sp3d prstMaterial="matte"/>
          </p:spPr>
          <p:txBody>
            <a:bodyPr wrap="none" anchor="ctr"/>
            <a:lstStyle/>
            <a:p>
              <a:endParaRPr lang="it-IT"/>
            </a:p>
          </p:txBody>
        </p:sp>
        <p:sp>
          <p:nvSpPr>
            <p:cNvPr id="84" name="Text Box 96"/>
            <p:cNvSpPr txBox="1">
              <a:spLocks noChangeArrowheads="1"/>
            </p:cNvSpPr>
            <p:nvPr/>
          </p:nvSpPr>
          <p:spPr bwMode="auto">
            <a:xfrm>
              <a:off x="2709536" y="4928344"/>
              <a:ext cx="3734672" cy="523220"/>
            </a:xfrm>
            <a:prstGeom prst="rect">
              <a:avLst/>
            </a:prstGeom>
            <a:noFill/>
            <a:ln w="9525">
              <a:noFill/>
              <a:miter lim="800000"/>
              <a:headEnd/>
              <a:tailEnd/>
            </a:ln>
            <a:effectLst/>
          </p:spPr>
          <p:txBody>
            <a:bodyPr wrap="square">
              <a:spAutoFit/>
            </a:bodyPr>
            <a:lstStyle/>
            <a:p>
              <a:pPr algn="ctr" eaLnBrk="0" hangingPunct="0">
                <a:buClrTx/>
                <a:buFontTx/>
                <a:buNone/>
              </a:pPr>
              <a:r>
                <a:rPr lang="it-IT" sz="1400" b="1" u="none" smtClean="0">
                  <a:solidFill>
                    <a:schemeClr val="bg1"/>
                  </a:solidFill>
                  <a:latin typeface="Arial Black" pitchFamily="34" charset="0"/>
                </a:rPr>
                <a:t>Integrated Archive of street numbers </a:t>
              </a:r>
              <a:r>
                <a:rPr lang="it-IT" sz="1400" b="1" smtClean="0">
                  <a:solidFill>
                    <a:schemeClr val="bg1"/>
                  </a:solidFill>
                  <a:latin typeface="Arial Black" pitchFamily="34" charset="0"/>
                </a:rPr>
                <a:t>of all the Municipalities</a:t>
              </a:r>
              <a:endParaRPr lang="it-IT" sz="1400" b="1" u="none" dirty="0">
                <a:solidFill>
                  <a:schemeClr val="bg1"/>
                </a:solidFill>
                <a:latin typeface="Arial Black" pitchFamily="34" charset="0"/>
              </a:endParaRPr>
            </a:p>
          </p:txBody>
        </p:sp>
        <p:sp>
          <p:nvSpPr>
            <p:cNvPr id="85" name="CasellaDiTesto 84"/>
            <p:cNvSpPr txBox="1"/>
            <p:nvPr/>
          </p:nvSpPr>
          <p:spPr>
            <a:xfrm>
              <a:off x="6264536" y="4963794"/>
              <a:ext cx="2661100" cy="338554"/>
            </a:xfrm>
            <a:prstGeom prst="rect">
              <a:avLst/>
            </a:prstGeom>
            <a:noFill/>
          </p:spPr>
          <p:txBody>
            <a:bodyPr wrap="square" rtlCol="0">
              <a:spAutoFit/>
            </a:bodyPr>
            <a:lstStyle/>
            <a:p>
              <a:pPr algn="ctr"/>
              <a:r>
                <a:rPr lang="it-IT" sz="1600" b="1" dirty="0" smtClean="0"/>
                <a:t>(more </a:t>
              </a:r>
              <a:r>
                <a:rPr lang="it-IT" sz="1600" b="1" dirty="0" err="1" smtClean="0"/>
                <a:t>than</a:t>
              </a:r>
              <a:r>
                <a:rPr lang="it-IT" sz="1600" b="1" dirty="0" smtClean="0"/>
                <a:t> 26 </a:t>
              </a:r>
              <a:r>
                <a:rPr lang="it-IT" sz="1600" b="1" dirty="0" err="1" smtClean="0"/>
                <a:t>millions</a:t>
              </a:r>
              <a:r>
                <a:rPr lang="it-IT" sz="1600" b="1" dirty="0" smtClean="0"/>
                <a:t>)</a:t>
              </a:r>
              <a:endParaRPr lang="it-IT" sz="1600" b="1" dirty="0"/>
            </a:p>
          </p:txBody>
        </p:sp>
        <p:sp>
          <p:nvSpPr>
            <p:cNvPr id="86" name="CasellaDiTesto 85"/>
            <p:cNvSpPr txBox="1"/>
            <p:nvPr/>
          </p:nvSpPr>
          <p:spPr>
            <a:xfrm>
              <a:off x="204716" y="5694250"/>
              <a:ext cx="8720920" cy="430887"/>
            </a:xfrm>
            <a:prstGeom prst="rect">
              <a:avLst/>
            </a:prstGeom>
            <a:noFill/>
          </p:spPr>
          <p:txBody>
            <a:bodyPr wrap="square" rtlCol="0">
              <a:spAutoFit/>
            </a:bodyPr>
            <a:lstStyle/>
            <a:p>
              <a:pPr algn="ctr"/>
              <a:r>
                <a:rPr lang="it-IT" sz="2000" b="1" smtClean="0">
                  <a:latin typeface="Calibri" pitchFamily="34" charset="0"/>
                </a:rPr>
                <a:t>Strengthening of ANSC </a:t>
              </a:r>
              <a:r>
                <a:rPr lang="it-IT" sz="2000" b="1" dirty="0" smtClean="0">
                  <a:latin typeface="Calibri" pitchFamily="34" charset="0"/>
                </a:rPr>
                <a:t>in </a:t>
              </a:r>
              <a:r>
                <a:rPr lang="it-IT" sz="2200" b="1" dirty="0" smtClean="0">
                  <a:solidFill>
                    <a:srgbClr val="C00000"/>
                  </a:solidFill>
                </a:rPr>
                <a:t>ANNCSU</a:t>
              </a:r>
              <a:r>
                <a:rPr lang="it-IT" sz="2000" b="1" smtClean="0">
                  <a:latin typeface="Calibri" pitchFamily="34" charset="0"/>
                </a:rPr>
                <a:t>, through the integration of the archives </a:t>
              </a:r>
              <a:endParaRPr lang="it-IT" sz="2000" b="1" dirty="0" smtClean="0">
                <a:latin typeface="Calibri" pitchFamily="34" charset="0"/>
              </a:endParaRPr>
            </a:p>
          </p:txBody>
        </p:sp>
      </p:grpSp>
      <p:grpSp>
        <p:nvGrpSpPr>
          <p:cNvPr id="3" name="Gruppo 86"/>
          <p:cNvGrpSpPr/>
          <p:nvPr/>
        </p:nvGrpSpPr>
        <p:grpSpPr>
          <a:xfrm>
            <a:off x="440917" y="1026651"/>
            <a:ext cx="5953408" cy="2211944"/>
            <a:chOff x="440917" y="915637"/>
            <a:chExt cx="5953408" cy="2211944"/>
          </a:xfrm>
        </p:grpSpPr>
        <p:sp>
          <p:nvSpPr>
            <p:cNvPr id="88" name="AutoShape 95"/>
            <p:cNvSpPr>
              <a:spLocks noChangeArrowheads="1"/>
            </p:cNvSpPr>
            <p:nvPr/>
          </p:nvSpPr>
          <p:spPr bwMode="auto">
            <a:xfrm>
              <a:off x="532787" y="915637"/>
              <a:ext cx="1310658" cy="1056592"/>
            </a:xfrm>
            <a:prstGeom prst="can">
              <a:avLst>
                <a:gd name="adj" fmla="val 25000"/>
              </a:avLst>
            </a:prstGeom>
            <a:ln>
              <a:no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it-IT"/>
            </a:p>
          </p:txBody>
        </p:sp>
        <p:sp>
          <p:nvSpPr>
            <p:cNvPr id="89" name="Text Box 96"/>
            <p:cNvSpPr txBox="1">
              <a:spLocks noChangeArrowheads="1"/>
            </p:cNvSpPr>
            <p:nvPr/>
          </p:nvSpPr>
          <p:spPr bwMode="auto">
            <a:xfrm>
              <a:off x="544798" y="1228864"/>
              <a:ext cx="1298648" cy="523220"/>
            </a:xfrm>
            <a:prstGeom prst="rect">
              <a:avLst/>
            </a:prstGeom>
            <a:noFill/>
            <a:ln w="9525">
              <a:noFill/>
              <a:miter lim="800000"/>
              <a:headEnd/>
              <a:tailEnd/>
            </a:ln>
            <a:effectLst/>
          </p:spPr>
          <p:txBody>
            <a:bodyPr wrap="square">
              <a:spAutoFit/>
            </a:bodyPr>
            <a:lstStyle/>
            <a:p>
              <a:pPr algn="ctr" eaLnBrk="0" hangingPunct="0">
                <a:buClrTx/>
                <a:buFontTx/>
                <a:buNone/>
              </a:pPr>
              <a:r>
                <a:rPr lang="it-IT" sz="1400" b="1" smtClean="0">
                  <a:solidFill>
                    <a:schemeClr val="bg1"/>
                  </a:solidFill>
                </a:rPr>
                <a:t>Address Book</a:t>
              </a:r>
              <a:endParaRPr lang="it-IT" sz="1400" b="1" u="none" dirty="0" smtClean="0">
                <a:solidFill>
                  <a:schemeClr val="bg1"/>
                </a:solidFill>
              </a:endParaRPr>
            </a:p>
            <a:p>
              <a:pPr algn="ctr" eaLnBrk="0" hangingPunct="0">
                <a:buClrTx/>
                <a:buFontTx/>
                <a:buNone/>
              </a:pPr>
              <a:r>
                <a:rPr lang="it-IT" sz="1400" b="1" dirty="0" smtClean="0">
                  <a:solidFill>
                    <a:schemeClr val="bg1"/>
                  </a:solidFill>
                </a:rPr>
                <a:t>SGR</a:t>
              </a:r>
              <a:endParaRPr lang="it-IT" sz="1400" b="1" u="none" dirty="0">
                <a:solidFill>
                  <a:schemeClr val="bg1"/>
                </a:solidFill>
              </a:endParaRPr>
            </a:p>
          </p:txBody>
        </p:sp>
        <p:sp>
          <p:nvSpPr>
            <p:cNvPr id="90" name="AutoShape 95"/>
            <p:cNvSpPr>
              <a:spLocks noChangeArrowheads="1"/>
            </p:cNvSpPr>
            <p:nvPr/>
          </p:nvSpPr>
          <p:spPr bwMode="auto">
            <a:xfrm>
              <a:off x="2621019" y="915637"/>
              <a:ext cx="1310658" cy="1056592"/>
            </a:xfrm>
            <a:prstGeom prst="can">
              <a:avLst>
                <a:gd name="adj" fmla="val 25000"/>
              </a:avLst>
            </a:prstGeom>
            <a:ln>
              <a:noFill/>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it-IT"/>
            </a:p>
          </p:txBody>
        </p:sp>
        <p:sp>
          <p:nvSpPr>
            <p:cNvPr id="91" name="Text Box 96"/>
            <p:cNvSpPr txBox="1">
              <a:spLocks noChangeArrowheads="1"/>
            </p:cNvSpPr>
            <p:nvPr/>
          </p:nvSpPr>
          <p:spPr bwMode="auto">
            <a:xfrm>
              <a:off x="2621020" y="1243914"/>
              <a:ext cx="1310658" cy="523220"/>
            </a:xfrm>
            <a:prstGeom prst="rect">
              <a:avLst/>
            </a:prstGeom>
            <a:noFill/>
            <a:ln w="9525">
              <a:noFill/>
              <a:miter lim="800000"/>
              <a:headEnd/>
              <a:tailEnd/>
            </a:ln>
            <a:effectLst/>
          </p:spPr>
          <p:txBody>
            <a:bodyPr wrap="square">
              <a:spAutoFit/>
            </a:bodyPr>
            <a:lstStyle/>
            <a:p>
              <a:pPr algn="ctr" eaLnBrk="0" hangingPunct="0">
                <a:buClrTx/>
                <a:buFontTx/>
                <a:buNone/>
              </a:pPr>
              <a:r>
                <a:rPr lang="it-IT" sz="1400" b="1" smtClean="0">
                  <a:solidFill>
                    <a:schemeClr val="bg1"/>
                  </a:solidFill>
                </a:rPr>
                <a:t>Address Book</a:t>
              </a:r>
              <a:endParaRPr lang="it-IT" sz="1400" b="1" u="none" dirty="0" smtClean="0">
                <a:solidFill>
                  <a:schemeClr val="bg1"/>
                </a:solidFill>
              </a:endParaRPr>
            </a:p>
            <a:p>
              <a:pPr algn="ctr" eaLnBrk="0" hangingPunct="0">
                <a:buClrTx/>
                <a:buFontTx/>
                <a:buNone/>
              </a:pPr>
              <a:r>
                <a:rPr lang="it-IT" sz="1400" b="1" dirty="0" smtClean="0">
                  <a:solidFill>
                    <a:schemeClr val="bg1"/>
                  </a:solidFill>
                </a:rPr>
                <a:t>EDI</a:t>
              </a:r>
              <a:endParaRPr lang="it-IT" sz="1400" b="1" u="none" dirty="0">
                <a:solidFill>
                  <a:schemeClr val="bg1"/>
                </a:solidFill>
              </a:endParaRPr>
            </a:p>
          </p:txBody>
        </p:sp>
        <p:sp>
          <p:nvSpPr>
            <p:cNvPr id="92" name="AutoShape 95"/>
            <p:cNvSpPr>
              <a:spLocks noChangeArrowheads="1"/>
            </p:cNvSpPr>
            <p:nvPr/>
          </p:nvSpPr>
          <p:spPr bwMode="auto">
            <a:xfrm>
              <a:off x="4853267" y="935938"/>
              <a:ext cx="1310658" cy="1056592"/>
            </a:xfrm>
            <a:prstGeom prst="can">
              <a:avLst>
                <a:gd name="adj" fmla="val 25000"/>
              </a:avLst>
            </a:prstGeom>
            <a:solidFill>
              <a:schemeClr val="accent3">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it-IT"/>
            </a:p>
          </p:txBody>
        </p:sp>
        <p:sp>
          <p:nvSpPr>
            <p:cNvPr id="93" name="Text Box 96"/>
            <p:cNvSpPr txBox="1">
              <a:spLocks noChangeArrowheads="1"/>
            </p:cNvSpPr>
            <p:nvPr/>
          </p:nvSpPr>
          <p:spPr bwMode="auto">
            <a:xfrm>
              <a:off x="4810150" y="1206220"/>
              <a:ext cx="1353776" cy="707886"/>
            </a:xfrm>
            <a:prstGeom prst="rect">
              <a:avLst/>
            </a:prstGeom>
            <a:noFill/>
            <a:ln w="9525">
              <a:noFill/>
              <a:miter lim="800000"/>
              <a:headEnd/>
              <a:tailEnd/>
            </a:ln>
            <a:effectLst/>
          </p:spPr>
          <p:txBody>
            <a:bodyPr wrap="square">
              <a:spAutoFit/>
            </a:bodyPr>
            <a:lstStyle/>
            <a:p>
              <a:pPr algn="ctr" eaLnBrk="0" hangingPunct="0">
                <a:buClrTx/>
                <a:buFontTx/>
                <a:buNone/>
              </a:pPr>
              <a:r>
                <a:rPr lang="it-IT" sz="1400" b="1" smtClean="0">
                  <a:solidFill>
                    <a:schemeClr val="bg1"/>
                  </a:solidFill>
                </a:rPr>
                <a:t>Address Book</a:t>
              </a:r>
              <a:endParaRPr lang="it-IT" sz="1400" b="1" u="none" dirty="0" smtClean="0">
                <a:solidFill>
                  <a:schemeClr val="bg1"/>
                </a:solidFill>
              </a:endParaRPr>
            </a:p>
            <a:p>
              <a:pPr algn="ctr" eaLnBrk="0" hangingPunct="0">
                <a:buClrTx/>
                <a:buFontTx/>
                <a:buNone/>
              </a:pPr>
              <a:r>
                <a:rPr lang="it-IT" sz="1400" b="1" dirty="0" smtClean="0">
                  <a:solidFill>
                    <a:schemeClr val="bg1"/>
                  </a:solidFill>
                </a:rPr>
                <a:t>RNC</a:t>
              </a:r>
            </a:p>
            <a:p>
              <a:pPr algn="ctr" eaLnBrk="0" hangingPunct="0">
                <a:buClrTx/>
                <a:buFontTx/>
                <a:buNone/>
              </a:pPr>
              <a:r>
                <a:rPr lang="it-IT" sz="1200" b="1" u="none" smtClean="0">
                  <a:solidFill>
                    <a:schemeClr val="bg1"/>
                  </a:solidFill>
                </a:rPr>
                <a:t>509 municipalities</a:t>
              </a:r>
              <a:endParaRPr lang="it-IT" sz="1200" b="1" u="none" dirty="0">
                <a:solidFill>
                  <a:schemeClr val="bg1"/>
                </a:solidFill>
              </a:endParaRPr>
            </a:p>
          </p:txBody>
        </p:sp>
        <p:sp>
          <p:nvSpPr>
            <p:cNvPr id="94" name="Freccia bidirezionale orizzontale 93"/>
            <p:cNvSpPr/>
            <p:nvPr/>
          </p:nvSpPr>
          <p:spPr>
            <a:xfrm>
              <a:off x="2002664" y="1272450"/>
              <a:ext cx="504056" cy="218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Freccia bidirezionale orizzontale 94"/>
            <p:cNvSpPr/>
            <p:nvPr/>
          </p:nvSpPr>
          <p:spPr>
            <a:xfrm>
              <a:off x="4142322" y="1272450"/>
              <a:ext cx="504056" cy="218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6" name="Freccia in giù 95"/>
            <p:cNvSpPr/>
            <p:nvPr/>
          </p:nvSpPr>
          <p:spPr>
            <a:xfrm>
              <a:off x="1034931" y="2013382"/>
              <a:ext cx="335817" cy="466690"/>
            </a:xfrm>
            <a:prstGeom prst="downArrow">
              <a:avLst/>
            </a:prstGeom>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97" name="CasellaDiTesto 96"/>
            <p:cNvSpPr txBox="1"/>
            <p:nvPr/>
          </p:nvSpPr>
          <p:spPr>
            <a:xfrm>
              <a:off x="440917" y="2480072"/>
              <a:ext cx="1584176" cy="338554"/>
            </a:xfrm>
            <a:prstGeom prst="rect">
              <a:avLst/>
            </a:prstGeom>
            <a:noFill/>
          </p:spPr>
          <p:txBody>
            <a:bodyPr wrap="square" rtlCol="0">
              <a:spAutoFit/>
            </a:bodyPr>
            <a:lstStyle/>
            <a:p>
              <a:pPr algn="ctr"/>
              <a:r>
                <a:rPr lang="it-IT" sz="1600" b="1" dirty="0" smtClean="0"/>
                <a:t>11.5 </a:t>
              </a:r>
              <a:r>
                <a:rPr lang="it-IT" sz="1600" b="1" dirty="0" err="1" smtClean="0"/>
                <a:t>millions</a:t>
              </a:r>
              <a:endParaRPr lang="it-IT" sz="1600" b="1" dirty="0"/>
            </a:p>
          </p:txBody>
        </p:sp>
        <p:sp>
          <p:nvSpPr>
            <p:cNvPr id="98" name="Parentesi graffa aperta 97"/>
            <p:cNvSpPr/>
            <p:nvPr/>
          </p:nvSpPr>
          <p:spPr>
            <a:xfrm rot="16200000">
              <a:off x="3142271" y="26052"/>
              <a:ext cx="504056" cy="5699002"/>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100" name="Freccia in giù 99"/>
            <p:cNvSpPr/>
            <p:nvPr/>
          </p:nvSpPr>
          <p:spPr>
            <a:xfrm>
              <a:off x="3137919" y="2035532"/>
              <a:ext cx="335817" cy="444540"/>
            </a:xfrm>
            <a:prstGeom prst="downArrow">
              <a:avLst/>
            </a:prstGeom>
            <a:solidFill>
              <a:srgbClr val="C0504D"/>
            </a:solidFill>
            <a:ln>
              <a:solidFill>
                <a:schemeClr val="accent2">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01" name="CasellaDiTesto 100"/>
            <p:cNvSpPr txBox="1"/>
            <p:nvPr/>
          </p:nvSpPr>
          <p:spPr>
            <a:xfrm>
              <a:off x="2635065" y="2499546"/>
              <a:ext cx="1584176" cy="338554"/>
            </a:xfrm>
            <a:prstGeom prst="rect">
              <a:avLst/>
            </a:prstGeom>
            <a:noFill/>
          </p:spPr>
          <p:txBody>
            <a:bodyPr wrap="square" rtlCol="0">
              <a:spAutoFit/>
            </a:bodyPr>
            <a:lstStyle/>
            <a:p>
              <a:pPr algn="ctr"/>
              <a:r>
                <a:rPr lang="it-IT" sz="1600" b="1" dirty="0" smtClean="0"/>
                <a:t>9.5 </a:t>
              </a:r>
              <a:r>
                <a:rPr lang="it-IT" sz="1600" b="1" dirty="0" err="1" smtClean="0"/>
                <a:t>millions</a:t>
              </a:r>
              <a:endParaRPr lang="it-IT" sz="1600" b="1" dirty="0"/>
            </a:p>
          </p:txBody>
        </p:sp>
        <p:sp>
          <p:nvSpPr>
            <p:cNvPr id="102" name="Freccia in giù 101"/>
            <p:cNvSpPr/>
            <p:nvPr/>
          </p:nvSpPr>
          <p:spPr>
            <a:xfrm>
              <a:off x="5340687" y="2062571"/>
              <a:ext cx="335817" cy="417501"/>
            </a:xfrm>
            <a:prstGeom prst="downArrow">
              <a:avLst/>
            </a:prstGeom>
            <a:solidFill>
              <a:srgbClr val="77933C"/>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03" name="CasellaDiTesto 102"/>
            <p:cNvSpPr txBox="1"/>
            <p:nvPr/>
          </p:nvSpPr>
          <p:spPr>
            <a:xfrm>
              <a:off x="4810149" y="2504170"/>
              <a:ext cx="1584176" cy="338554"/>
            </a:xfrm>
            <a:prstGeom prst="rect">
              <a:avLst/>
            </a:prstGeom>
            <a:noFill/>
          </p:spPr>
          <p:txBody>
            <a:bodyPr wrap="square" rtlCol="0">
              <a:spAutoFit/>
            </a:bodyPr>
            <a:lstStyle/>
            <a:p>
              <a:pPr algn="ctr"/>
              <a:r>
                <a:rPr lang="it-IT" sz="1600" b="1" dirty="0" smtClean="0"/>
                <a:t>9.5 </a:t>
              </a:r>
              <a:r>
                <a:rPr lang="it-IT" sz="1600" b="1" dirty="0" err="1" smtClean="0"/>
                <a:t>millions</a:t>
              </a:r>
              <a:endParaRPr lang="it-IT" sz="1600" b="1" dirty="0"/>
            </a:p>
          </p:txBody>
        </p:sp>
      </p:grpSp>
      <p:grpSp>
        <p:nvGrpSpPr>
          <p:cNvPr id="4" name="Gruppo 103"/>
          <p:cNvGrpSpPr/>
          <p:nvPr/>
        </p:nvGrpSpPr>
        <p:grpSpPr>
          <a:xfrm>
            <a:off x="6329908" y="1046952"/>
            <a:ext cx="2218141" cy="2189592"/>
            <a:chOff x="6329908" y="935938"/>
            <a:chExt cx="2218141" cy="2189592"/>
          </a:xfrm>
        </p:grpSpPr>
        <p:sp>
          <p:nvSpPr>
            <p:cNvPr id="105" name="AutoShape 95"/>
            <p:cNvSpPr>
              <a:spLocks noChangeArrowheads="1"/>
            </p:cNvSpPr>
            <p:nvPr/>
          </p:nvSpPr>
          <p:spPr bwMode="auto">
            <a:xfrm>
              <a:off x="7013507" y="935938"/>
              <a:ext cx="1375831" cy="1056592"/>
            </a:xfrm>
            <a:prstGeom prst="can">
              <a:avLst>
                <a:gd name="adj" fmla="val 25000"/>
              </a:avLst>
            </a:prstGeom>
            <a:solidFill>
              <a:schemeClr val="accent1"/>
            </a:solidFill>
            <a:ln w="9525">
              <a:noFill/>
              <a:round/>
              <a:headEnd/>
              <a:tailEnd/>
            </a:ln>
            <a:effectLst/>
          </p:spPr>
          <p:txBody>
            <a:bodyPr wrap="none" anchor="ctr"/>
            <a:lstStyle/>
            <a:p>
              <a:endParaRPr lang="it-IT"/>
            </a:p>
          </p:txBody>
        </p:sp>
        <p:sp>
          <p:nvSpPr>
            <p:cNvPr id="106" name="Text Box 96"/>
            <p:cNvSpPr txBox="1">
              <a:spLocks noChangeArrowheads="1"/>
            </p:cNvSpPr>
            <p:nvPr/>
          </p:nvSpPr>
          <p:spPr bwMode="auto">
            <a:xfrm>
              <a:off x="6876257" y="1205507"/>
              <a:ext cx="1671792" cy="810478"/>
            </a:xfrm>
            <a:prstGeom prst="rect">
              <a:avLst/>
            </a:prstGeom>
            <a:noFill/>
            <a:ln w="9525">
              <a:noFill/>
              <a:miter lim="800000"/>
              <a:headEnd/>
              <a:tailEnd/>
            </a:ln>
            <a:effectLst/>
          </p:spPr>
          <p:txBody>
            <a:bodyPr wrap="square">
              <a:spAutoFit/>
            </a:bodyPr>
            <a:lstStyle/>
            <a:p>
              <a:pPr algn="ctr" eaLnBrk="0" hangingPunct="0">
                <a:lnSpc>
                  <a:spcPts val="1400"/>
                </a:lnSpc>
                <a:buClrTx/>
                <a:buFontTx/>
                <a:buNone/>
              </a:pPr>
              <a:r>
                <a:rPr lang="it-IT" sz="1400" b="1" u="none" smtClean="0">
                  <a:solidFill>
                    <a:schemeClr val="bg1"/>
                  </a:solidFill>
                </a:rPr>
                <a:t>Address Book</a:t>
              </a:r>
              <a:endParaRPr lang="it-IT" sz="1400" b="1" u="none" dirty="0" smtClean="0">
                <a:solidFill>
                  <a:schemeClr val="bg1"/>
                </a:solidFill>
              </a:endParaRPr>
            </a:p>
            <a:p>
              <a:pPr algn="ctr" eaLnBrk="0" hangingPunct="0">
                <a:lnSpc>
                  <a:spcPts val="1400"/>
                </a:lnSpc>
                <a:buClrTx/>
                <a:buFontTx/>
                <a:buNone/>
              </a:pPr>
              <a:r>
                <a:rPr lang="it-IT" sz="1400" b="1" dirty="0" smtClean="0">
                  <a:solidFill>
                    <a:schemeClr val="bg1"/>
                  </a:solidFill>
                </a:rPr>
                <a:t>ANSC</a:t>
              </a:r>
            </a:p>
            <a:p>
              <a:pPr algn="ctr" eaLnBrk="0" hangingPunct="0">
                <a:lnSpc>
                  <a:spcPts val="1400"/>
                </a:lnSpc>
              </a:pPr>
              <a:r>
                <a:rPr lang="it-IT" sz="1200" b="1" dirty="0" smtClean="0">
                  <a:solidFill>
                    <a:schemeClr val="bg1"/>
                  </a:solidFill>
                </a:rPr>
                <a:t>(7.585 +509</a:t>
              </a:r>
              <a:r>
                <a:rPr lang="it-IT" sz="1200" b="1" smtClean="0">
                  <a:solidFill>
                    <a:schemeClr val="bg1"/>
                  </a:solidFill>
                </a:rPr>
                <a:t>) municipalities</a:t>
              </a:r>
              <a:endParaRPr lang="it-IT" sz="1200" b="1" dirty="0" smtClean="0">
                <a:solidFill>
                  <a:schemeClr val="bg1"/>
                </a:solidFill>
              </a:endParaRPr>
            </a:p>
          </p:txBody>
        </p:sp>
        <p:sp>
          <p:nvSpPr>
            <p:cNvPr id="107" name="Freccia bidirezionale orizzontale 106"/>
            <p:cNvSpPr/>
            <p:nvPr/>
          </p:nvSpPr>
          <p:spPr>
            <a:xfrm>
              <a:off x="6329908" y="1287500"/>
              <a:ext cx="504056" cy="218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8" name="Freccia in giù 107"/>
            <p:cNvSpPr/>
            <p:nvPr/>
          </p:nvSpPr>
          <p:spPr>
            <a:xfrm>
              <a:off x="7544244" y="2062571"/>
              <a:ext cx="335817" cy="417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9" name="Parentesi graffa aperta 108"/>
            <p:cNvSpPr/>
            <p:nvPr/>
          </p:nvSpPr>
          <p:spPr>
            <a:xfrm rot="16200000">
              <a:off x="7471406" y="2170436"/>
              <a:ext cx="504056" cy="1406131"/>
            </a:xfrm>
            <a:prstGeom prst="leftBrace">
              <a:avLst/>
            </a:prstGeom>
            <a:ln w="25400"/>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
          <p:nvSpPr>
            <p:cNvPr id="111" name="CasellaDiTesto 110"/>
            <p:cNvSpPr txBox="1"/>
            <p:nvPr/>
          </p:nvSpPr>
          <p:spPr>
            <a:xfrm>
              <a:off x="6920065" y="2480072"/>
              <a:ext cx="1584176" cy="338554"/>
            </a:xfrm>
            <a:prstGeom prst="rect">
              <a:avLst/>
            </a:prstGeom>
            <a:noFill/>
          </p:spPr>
          <p:txBody>
            <a:bodyPr wrap="square" rtlCol="0">
              <a:spAutoFit/>
            </a:bodyPr>
            <a:lstStyle/>
            <a:p>
              <a:pPr algn="ctr"/>
              <a:r>
                <a:rPr lang="it-IT" sz="1600" b="1" dirty="0" smtClean="0"/>
                <a:t>16.6 </a:t>
              </a:r>
              <a:r>
                <a:rPr lang="it-IT" sz="1600" b="1" dirty="0" err="1" smtClean="0"/>
                <a:t>millions</a:t>
              </a:r>
              <a:endParaRPr lang="it-IT" sz="1600" b="1" dirty="0"/>
            </a:p>
          </p:txBody>
        </p:sp>
      </p:grpSp>
      <p:grpSp>
        <p:nvGrpSpPr>
          <p:cNvPr id="5" name="Gruppo 111"/>
          <p:cNvGrpSpPr/>
          <p:nvPr/>
        </p:nvGrpSpPr>
        <p:grpSpPr>
          <a:xfrm>
            <a:off x="451780" y="3383174"/>
            <a:ext cx="8226794" cy="1536048"/>
            <a:chOff x="451780" y="3272160"/>
            <a:chExt cx="8226794" cy="1536048"/>
          </a:xfrm>
        </p:grpSpPr>
        <p:sp>
          <p:nvSpPr>
            <p:cNvPr id="113" name="Parentesi quadra aperta 112"/>
            <p:cNvSpPr/>
            <p:nvPr/>
          </p:nvSpPr>
          <p:spPr>
            <a:xfrm rot="16200000">
              <a:off x="4417778" y="-384585"/>
              <a:ext cx="294797" cy="822679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14" name="Picture 39"/>
            <p:cNvPicPr>
              <a:picLocks noChangeAspect="1" noChangeArrowheads="1"/>
            </p:cNvPicPr>
            <p:nvPr/>
          </p:nvPicPr>
          <p:blipFill>
            <a:blip r:embed="rId2" cstate="print"/>
            <a:srcRect/>
            <a:stretch>
              <a:fillRect/>
            </a:stretch>
          </p:blipFill>
          <p:spPr bwMode="auto">
            <a:xfrm>
              <a:off x="3989065" y="3272160"/>
              <a:ext cx="1291461" cy="994680"/>
            </a:xfrm>
            <a:prstGeom prst="rect">
              <a:avLst/>
            </a:prstGeom>
            <a:noFill/>
            <a:ln w="9525">
              <a:noFill/>
              <a:miter lim="800000"/>
              <a:headEnd/>
              <a:tailEnd/>
            </a:ln>
          </p:spPr>
        </p:pic>
        <p:sp>
          <p:nvSpPr>
            <p:cNvPr id="115" name="CasellaDiTesto 114"/>
            <p:cNvSpPr txBox="1"/>
            <p:nvPr/>
          </p:nvSpPr>
          <p:spPr>
            <a:xfrm>
              <a:off x="3105556" y="3506879"/>
              <a:ext cx="3063723" cy="369332"/>
            </a:xfrm>
            <a:prstGeom prst="rect">
              <a:avLst/>
            </a:prstGeom>
            <a:noFill/>
          </p:spPr>
          <p:txBody>
            <a:bodyPr wrap="square" rtlCol="0">
              <a:spAutoFit/>
            </a:bodyPr>
            <a:lstStyle/>
            <a:p>
              <a:pPr algn="ctr"/>
              <a:r>
                <a:rPr lang="it-IT" b="1" i="1" smtClean="0">
                  <a:solidFill>
                    <a:srgbClr val="C00000"/>
                  </a:solidFill>
                </a:rPr>
                <a:t>Activity of linkage</a:t>
              </a:r>
              <a:endParaRPr lang="it-IT" b="1" i="1" dirty="0">
                <a:solidFill>
                  <a:srgbClr val="C00000"/>
                </a:solidFill>
              </a:endParaRPr>
            </a:p>
          </p:txBody>
        </p:sp>
        <p:sp>
          <p:nvSpPr>
            <p:cNvPr id="116" name="Freccia in giù 115"/>
            <p:cNvSpPr/>
            <p:nvPr/>
          </p:nvSpPr>
          <p:spPr>
            <a:xfrm>
              <a:off x="3923744" y="4218711"/>
              <a:ext cx="1296144" cy="589497"/>
            </a:xfrm>
            <a:prstGeom prst="downArrow">
              <a:avLst/>
            </a:prstGeom>
            <a:solidFill>
              <a:srgbClr val="00B050"/>
            </a:solidFill>
            <a:ln>
              <a:solidFill>
                <a:schemeClr val="accent3">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grpSp>
      <p:sp>
        <p:nvSpPr>
          <p:cNvPr id="117" name="CasellaDiTesto 116"/>
          <p:cNvSpPr txBox="1"/>
          <p:nvPr/>
        </p:nvSpPr>
        <p:spPr>
          <a:xfrm>
            <a:off x="204717" y="630776"/>
            <a:ext cx="8720919" cy="369332"/>
          </a:xfrm>
          <a:prstGeom prst="rect">
            <a:avLst/>
          </a:prstGeom>
          <a:noFill/>
        </p:spPr>
        <p:txBody>
          <a:bodyPr wrap="square" rtlCol="0">
            <a:spAutoFit/>
          </a:bodyPr>
          <a:lstStyle/>
          <a:p>
            <a:pPr algn="ctr"/>
            <a:r>
              <a:rPr lang="it-IT" b="1" smtClean="0">
                <a:latin typeface="Calibri" pitchFamily="34" charset="0"/>
              </a:rPr>
              <a:t>From ANSC to </a:t>
            </a:r>
            <a:r>
              <a:rPr lang="it-IT" b="1" dirty="0" smtClean="0">
                <a:latin typeface="Calibri" pitchFamily="34" charset="0"/>
              </a:rPr>
              <a:t>ANNCSU</a:t>
            </a:r>
            <a:endParaRPr lang="it-IT" b="1" dirty="0">
              <a:latin typeface="Calibri" pitchFamily="34" charset="0"/>
            </a:endParaRPr>
          </a:p>
        </p:txBody>
      </p:sp>
      <p:pic>
        <p:nvPicPr>
          <p:cNvPr id="118" name="Picture 2"/>
          <p:cNvPicPr>
            <a:picLocks noChangeAspect="1" noChangeArrowheads="1"/>
          </p:cNvPicPr>
          <p:nvPr/>
        </p:nvPicPr>
        <p:blipFill>
          <a:blip r:embed="rId3" cstate="print"/>
          <a:srcRect/>
          <a:stretch>
            <a:fillRect/>
          </a:stretch>
        </p:blipFill>
        <p:spPr bwMode="auto">
          <a:xfrm>
            <a:off x="2857488" y="3214686"/>
            <a:ext cx="1214446" cy="415777"/>
          </a:xfrm>
          <a:prstGeom prst="rect">
            <a:avLst/>
          </a:prstGeom>
          <a:noFill/>
          <a:ln w="9525">
            <a:noFill/>
            <a:miter lim="800000"/>
            <a:headEnd/>
            <a:tailEnd/>
          </a:ln>
          <a:effectLst/>
        </p:spPr>
      </p:pic>
      <p:pic>
        <p:nvPicPr>
          <p:cNvPr id="119" name="Immagine 118" descr="definitivo"/>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0892" y="3214686"/>
            <a:ext cx="1360180" cy="349758"/>
          </a:xfrm>
          <a:prstGeom prst="rect">
            <a:avLst/>
          </a:prstGeom>
          <a:noFill/>
          <a:ln>
            <a:noFill/>
          </a:ln>
        </p:spPr>
      </p:pic>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Steps and results  - Activities in progress [1/2]  </a:t>
            </a:r>
            <a:endParaRPr lang="it-IT" dirty="0"/>
          </a:p>
        </p:txBody>
      </p:sp>
      <p:sp>
        <p:nvSpPr>
          <p:cNvPr id="5" name="Rectangle 3"/>
          <p:cNvSpPr>
            <a:spLocks noChangeArrowheads="1"/>
          </p:cNvSpPr>
          <p:nvPr/>
        </p:nvSpPr>
        <p:spPr bwMode="auto">
          <a:xfrm>
            <a:off x="1115616" y="908720"/>
            <a:ext cx="6480720" cy="504056"/>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a:buClr>
                <a:srgbClr val="000000"/>
              </a:buClr>
              <a:buSzPts val="1400"/>
            </a:pPr>
            <a:r>
              <a:rPr lang="en-US" dirty="0" smtClean="0"/>
              <a:t>The activities currently underway consist of the following stages:</a:t>
            </a:r>
            <a:endParaRPr lang="it-IT" dirty="0" smtClean="0">
              <a:latin typeface="Times New Roman" pitchFamily="18" charset="0"/>
              <a:cs typeface="Times New Roman" pitchFamily="18" charset="0"/>
            </a:endParaRPr>
          </a:p>
        </p:txBody>
      </p:sp>
      <p:sp>
        <p:nvSpPr>
          <p:cNvPr id="31" name="Rectangle 3"/>
          <p:cNvSpPr>
            <a:spLocks noChangeArrowheads="1"/>
          </p:cNvSpPr>
          <p:nvPr/>
        </p:nvSpPr>
        <p:spPr bwMode="auto">
          <a:xfrm>
            <a:off x="1979662" y="2709119"/>
            <a:ext cx="1333500" cy="0"/>
          </a:xfrm>
          <a:prstGeom prst="rect">
            <a:avLst/>
          </a:prstGeom>
          <a:noFill/>
          <a:ln w="9525">
            <a:noFill/>
            <a:miter lim="800000"/>
            <a:headEnd/>
            <a:tailEnd/>
          </a:ln>
          <a:effectLst/>
        </p:spPr>
        <p:txBody>
          <a:bodyPr wrap="none" anchor="ctr">
            <a:spAutoFit/>
          </a:bodyPr>
          <a:lstStyle/>
          <a:p>
            <a:endParaRPr lang="it-IT"/>
          </a:p>
        </p:txBody>
      </p:sp>
      <p:sp>
        <p:nvSpPr>
          <p:cNvPr id="35" name="AutoShape 39"/>
          <p:cNvSpPr>
            <a:spLocks noChangeArrowheads="1"/>
          </p:cNvSpPr>
          <p:nvPr/>
        </p:nvSpPr>
        <p:spPr bwMode="auto">
          <a:xfrm>
            <a:off x="3419872" y="1772816"/>
            <a:ext cx="3168352" cy="1872208"/>
          </a:xfrm>
          <a:prstGeom prst="chevron">
            <a:avLst>
              <a:gd name="adj" fmla="val 30356"/>
            </a:avLst>
          </a:prstGeom>
          <a:solidFill>
            <a:srgbClr val="DDDDDD"/>
          </a:solidFill>
          <a:ln w="12700">
            <a:solidFill>
              <a:schemeClr val="tx1"/>
            </a:solidFill>
            <a:miter lim="800000"/>
            <a:headEnd/>
            <a:tailEnd/>
          </a:ln>
          <a:effectLst/>
        </p:spPr>
        <p:txBody>
          <a:bodyPr wrap="none" anchor="ctr"/>
          <a:lstStyle/>
          <a:p>
            <a:pPr marL="190500" algn="ctr" defTabSz="914400" eaLnBrk="0" hangingPunct="0">
              <a:lnSpc>
                <a:spcPct val="100000"/>
              </a:lnSpc>
              <a:buClrTx/>
              <a:buSzTx/>
              <a:buFontTx/>
              <a:buNone/>
            </a:pPr>
            <a:endParaRPr lang="en-US" sz="1600" b="1">
              <a:latin typeface="Times New Roman" charset="0"/>
            </a:endParaRPr>
          </a:p>
        </p:txBody>
      </p:sp>
      <p:sp>
        <p:nvSpPr>
          <p:cNvPr id="36" name="AutoShape 40"/>
          <p:cNvSpPr>
            <a:spLocks noChangeArrowheads="1"/>
          </p:cNvSpPr>
          <p:nvPr/>
        </p:nvSpPr>
        <p:spPr bwMode="auto">
          <a:xfrm>
            <a:off x="5940152" y="1772816"/>
            <a:ext cx="2664296" cy="1872208"/>
          </a:xfrm>
          <a:prstGeom prst="chevron">
            <a:avLst>
              <a:gd name="adj" fmla="val 31543"/>
            </a:avLst>
          </a:prstGeom>
          <a:solidFill>
            <a:srgbClr val="DDDDDD"/>
          </a:solidFill>
          <a:ln w="12700">
            <a:solidFill>
              <a:schemeClr val="tx1"/>
            </a:solidFill>
            <a:miter lim="800000"/>
            <a:headEnd/>
            <a:tailEnd/>
          </a:ln>
          <a:effectLst/>
        </p:spPr>
        <p:txBody>
          <a:bodyPr wrap="none" anchor="ctr"/>
          <a:lstStyle/>
          <a:p>
            <a:pPr marL="190500" algn="ctr" defTabSz="914400" eaLnBrk="0" hangingPunct="0">
              <a:lnSpc>
                <a:spcPct val="100000"/>
              </a:lnSpc>
              <a:buClrTx/>
              <a:buSzTx/>
              <a:buFontTx/>
              <a:buNone/>
            </a:pPr>
            <a:endParaRPr lang="en-US" sz="1600" b="1">
              <a:latin typeface="Times New Roman" charset="0"/>
            </a:endParaRPr>
          </a:p>
        </p:txBody>
      </p:sp>
      <p:grpSp>
        <p:nvGrpSpPr>
          <p:cNvPr id="54" name="Gruppo 53"/>
          <p:cNvGrpSpPr/>
          <p:nvPr/>
        </p:nvGrpSpPr>
        <p:grpSpPr>
          <a:xfrm>
            <a:off x="1043608" y="1772816"/>
            <a:ext cx="3096344" cy="1872208"/>
            <a:chOff x="539552" y="1772816"/>
            <a:chExt cx="3096344" cy="1872208"/>
          </a:xfrm>
        </p:grpSpPr>
        <p:sp>
          <p:nvSpPr>
            <p:cNvPr id="33" name="AutoShape 38"/>
            <p:cNvSpPr>
              <a:spLocks noChangeArrowheads="1"/>
            </p:cNvSpPr>
            <p:nvPr/>
          </p:nvSpPr>
          <p:spPr bwMode="auto">
            <a:xfrm>
              <a:off x="539552" y="1772816"/>
              <a:ext cx="3096344" cy="1872208"/>
            </a:xfrm>
            <a:prstGeom prst="chevron">
              <a:avLst>
                <a:gd name="adj" fmla="val 28328"/>
              </a:avLst>
            </a:prstGeom>
            <a:solidFill>
              <a:srgbClr val="DDDDDD"/>
            </a:solidFill>
            <a:ln w="12700">
              <a:solidFill>
                <a:schemeClr val="tx1"/>
              </a:solidFill>
              <a:miter lim="800000"/>
              <a:headEnd/>
              <a:tailEnd/>
            </a:ln>
            <a:effectLst/>
          </p:spPr>
          <p:txBody>
            <a:bodyPr wrap="none" anchor="ctr"/>
            <a:lstStyle/>
            <a:p>
              <a:pPr marL="190500" algn="ctr" defTabSz="914400" eaLnBrk="0" hangingPunct="0">
                <a:lnSpc>
                  <a:spcPct val="100000"/>
                </a:lnSpc>
                <a:buClrTx/>
                <a:buSzTx/>
                <a:buFontTx/>
                <a:buNone/>
              </a:pPr>
              <a:endParaRPr lang="en-US" sz="1200">
                <a:latin typeface="Calibri" pitchFamily="34" charset="0"/>
              </a:endParaRPr>
            </a:p>
          </p:txBody>
        </p:sp>
        <p:sp>
          <p:nvSpPr>
            <p:cNvPr id="38" name="CasellaDiTesto 37"/>
            <p:cNvSpPr txBox="1"/>
            <p:nvPr/>
          </p:nvSpPr>
          <p:spPr>
            <a:xfrm>
              <a:off x="1115616" y="1818690"/>
              <a:ext cx="2232248" cy="1569660"/>
            </a:xfrm>
            <a:prstGeom prst="rect">
              <a:avLst/>
            </a:prstGeom>
            <a:noFill/>
          </p:spPr>
          <p:txBody>
            <a:bodyPr wrap="square" rtlCol="0">
              <a:spAutoFit/>
            </a:bodyPr>
            <a:lstStyle/>
            <a:p>
              <a:r>
                <a:rPr lang="en-GB" sz="1600" dirty="0" smtClean="0">
                  <a:latin typeface="Times New Roman" pitchFamily="18" charset="0"/>
                  <a:ea typeface="Times New Roman"/>
                  <a:cs typeface="Times New Roman" pitchFamily="18" charset="0"/>
                </a:rPr>
                <a:t>Provision of </a:t>
              </a:r>
              <a:r>
                <a:rPr lang="en-US" sz="1600" dirty="0" smtClean="0">
                  <a:latin typeface="Times New Roman" pitchFamily="18" charset="0"/>
                  <a:cs typeface="Times New Roman" pitchFamily="18" charset="0"/>
                </a:rPr>
                <a:t>data processed by </a:t>
              </a:r>
              <a:r>
                <a:rPr lang="en-US" sz="1600" dirty="0" err="1" smtClean="0">
                  <a:latin typeface="Times New Roman" pitchFamily="18" charset="0"/>
                  <a:cs typeface="Times New Roman" pitchFamily="18" charset="0"/>
                </a:rPr>
                <a:t>Istat</a:t>
              </a:r>
              <a:r>
                <a:rPr lang="en-US" sz="1600" dirty="0" smtClean="0">
                  <a:latin typeface="Times New Roman" pitchFamily="18" charset="0"/>
                  <a:cs typeface="Times New Roman" pitchFamily="18" charset="0"/>
                </a:rPr>
                <a:t> to </a:t>
              </a:r>
              <a:r>
                <a:rPr lang="it-IT" sz="1600" dirty="0" smtClean="0">
                  <a:latin typeface="Times New Roman" pitchFamily="18" charset="0"/>
                  <a:cs typeface="Times New Roman" pitchFamily="18" charset="0"/>
                </a:rPr>
                <a:t>Agenzia delle Entrate for </a:t>
              </a:r>
              <a:r>
                <a:rPr lang="it-IT" sz="1600" dirty="0" err="1" smtClean="0">
                  <a:latin typeface="Times New Roman" pitchFamily="18" charset="0"/>
                  <a:cs typeface="Times New Roman" pitchFamily="18" charset="0"/>
                </a:rPr>
                <a:t>subsequent</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inclusion</a:t>
              </a:r>
              <a:r>
                <a:rPr lang="it-IT" sz="1600" dirty="0" smtClean="0">
                  <a:latin typeface="Times New Roman" pitchFamily="18" charset="0"/>
                  <a:cs typeface="Times New Roman" pitchFamily="18" charset="0"/>
                </a:rPr>
                <a:t> in “Portale per i Comuni”</a:t>
              </a:r>
              <a:endParaRPr lang="it-IT" sz="1600" dirty="0">
                <a:latin typeface="Times New Roman" pitchFamily="18" charset="0"/>
                <a:cs typeface="Times New Roman" pitchFamily="18" charset="0"/>
              </a:endParaRPr>
            </a:p>
          </p:txBody>
        </p:sp>
      </p:grpSp>
      <p:sp>
        <p:nvSpPr>
          <p:cNvPr id="39" name="Rectangle 12"/>
          <p:cNvSpPr>
            <a:spLocks noChangeArrowheads="1"/>
          </p:cNvSpPr>
          <p:nvPr/>
        </p:nvSpPr>
        <p:spPr bwMode="auto">
          <a:xfrm>
            <a:off x="3635896" y="3861048"/>
            <a:ext cx="2304256" cy="1944216"/>
          </a:xfrm>
          <a:prstGeom prst="rect">
            <a:avLst/>
          </a:prstGeom>
          <a:solidFill>
            <a:schemeClr val="bg1"/>
          </a:solidFill>
          <a:ln w="12700">
            <a:solidFill>
              <a:schemeClr val="tx1"/>
            </a:solidFill>
            <a:miter lim="800000"/>
            <a:headEnd/>
            <a:tailEnd/>
          </a:ln>
          <a:effectLst/>
        </p:spPr>
        <p:txBody>
          <a:bodyPr lIns="54000" rIns="54000" anchor="ctr"/>
          <a:lstStyle/>
          <a:p>
            <a:pPr lvl="0"/>
            <a:r>
              <a:rPr lang="en-US" sz="1600" dirty="0" smtClean="0">
                <a:latin typeface="Times New Roman" pitchFamily="18" charset="0"/>
                <a:cs typeface="Times New Roman" pitchFamily="18" charset="0"/>
              </a:rPr>
              <a:t>Municipalities that participated in the training course: </a:t>
            </a:r>
          </a:p>
          <a:p>
            <a:pPr lvl="0"/>
            <a:endParaRPr lang="en-US"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7,384</a:t>
            </a:r>
            <a:endParaRPr lang="it-IT" sz="1600" b="1" dirty="0" smtClean="0">
              <a:latin typeface="Times New Roman" pitchFamily="18" charset="0"/>
              <a:cs typeface="Times New Roman" pitchFamily="18" charset="0"/>
            </a:endParaRPr>
          </a:p>
          <a:p>
            <a:pPr>
              <a:lnSpc>
                <a:spcPct val="100000"/>
              </a:lnSpc>
              <a:buFont typeface="Arial" pitchFamily="34" charset="0"/>
              <a:buChar char="•"/>
            </a:pPr>
            <a:endParaRPr lang="en-GB" sz="1200" dirty="0"/>
          </a:p>
        </p:txBody>
      </p:sp>
      <p:sp>
        <p:nvSpPr>
          <p:cNvPr id="40" name="Rectangle 18"/>
          <p:cNvSpPr>
            <a:spLocks noChangeArrowheads="1"/>
          </p:cNvSpPr>
          <p:nvPr/>
        </p:nvSpPr>
        <p:spPr bwMode="auto">
          <a:xfrm>
            <a:off x="1115616" y="3861048"/>
            <a:ext cx="2520280" cy="1944216"/>
          </a:xfrm>
          <a:prstGeom prst="rect">
            <a:avLst/>
          </a:prstGeom>
          <a:solidFill>
            <a:schemeClr val="bg1"/>
          </a:solidFill>
          <a:ln w="12700">
            <a:solidFill>
              <a:schemeClr val="tx1"/>
            </a:solidFill>
            <a:miter lim="800000"/>
            <a:headEnd/>
            <a:tailEnd/>
          </a:ln>
          <a:effectLst/>
        </p:spPr>
        <p:txBody>
          <a:bodyPr anchor="ctr"/>
          <a:lstStyle/>
          <a:p>
            <a:pPr lvl="0">
              <a:spcBef>
                <a:spcPct val="50000"/>
              </a:spcBef>
            </a:pPr>
            <a:r>
              <a:rPr lang="en-US" sz="1600" dirty="0" smtClean="0">
                <a:latin typeface="Times New Roman" pitchFamily="18" charset="0"/>
                <a:cs typeface="Times New Roman" pitchFamily="18" charset="0"/>
              </a:rPr>
              <a:t>Municipalities for which the data provided by </a:t>
            </a:r>
            <a:r>
              <a:rPr lang="en-US" sz="1600" dirty="0" err="1" smtClean="0">
                <a:latin typeface="Times New Roman" pitchFamily="18" charset="0"/>
                <a:cs typeface="Times New Roman" pitchFamily="18" charset="0"/>
              </a:rPr>
              <a:t>Istat</a:t>
            </a:r>
            <a:r>
              <a:rPr lang="en-US" sz="1600" dirty="0" smtClean="0">
                <a:latin typeface="Times New Roman" pitchFamily="18" charset="0"/>
                <a:cs typeface="Times New Roman" pitchFamily="18" charset="0"/>
              </a:rPr>
              <a:t> are available</a:t>
            </a:r>
          </a:p>
          <a:p>
            <a:pPr lvl="0">
              <a:spcBef>
                <a:spcPct val="50000"/>
              </a:spcBef>
            </a:pPr>
            <a:r>
              <a:rPr lang="en-US" sz="1600" b="1" dirty="0" smtClean="0">
                <a:latin typeface="Times New Roman" pitchFamily="18" charset="0"/>
                <a:cs typeface="Times New Roman" pitchFamily="18" charset="0"/>
              </a:rPr>
              <a:t>                   </a:t>
            </a:r>
            <a:r>
              <a:rPr lang="it-IT" sz="1600" b="1" dirty="0" smtClean="0">
                <a:latin typeface="Times New Roman" pitchFamily="18" charset="0"/>
                <a:cs typeface="Times New Roman" pitchFamily="18" charset="0"/>
              </a:rPr>
              <a:t>8,091</a:t>
            </a:r>
          </a:p>
          <a:p>
            <a:pPr>
              <a:lnSpc>
                <a:spcPct val="100000"/>
              </a:lnSpc>
              <a:spcBef>
                <a:spcPct val="50000"/>
              </a:spcBef>
            </a:pPr>
            <a:endParaRPr lang="en-GB" sz="1200" i="1" dirty="0"/>
          </a:p>
        </p:txBody>
      </p:sp>
      <p:sp>
        <p:nvSpPr>
          <p:cNvPr id="41" name="Rectangle 23"/>
          <p:cNvSpPr>
            <a:spLocks noChangeArrowheads="1"/>
          </p:cNvSpPr>
          <p:nvPr/>
        </p:nvSpPr>
        <p:spPr bwMode="auto">
          <a:xfrm>
            <a:off x="5940152" y="3861048"/>
            <a:ext cx="2088232" cy="1944216"/>
          </a:xfrm>
          <a:prstGeom prst="rect">
            <a:avLst/>
          </a:prstGeom>
          <a:solidFill>
            <a:schemeClr val="bg1"/>
          </a:solidFill>
          <a:ln w="12700">
            <a:solidFill>
              <a:schemeClr val="tx1"/>
            </a:solidFill>
            <a:miter lim="800000"/>
            <a:headEnd/>
            <a:tailEnd/>
          </a:ln>
          <a:effectLst/>
        </p:spPr>
        <p:txBody>
          <a:bodyPr anchor="ctr"/>
          <a:lstStyle/>
          <a:p>
            <a:pPr lvl="0">
              <a:spcBef>
                <a:spcPct val="50000"/>
              </a:spcBef>
            </a:pPr>
            <a:r>
              <a:rPr lang="en-US" sz="1600" dirty="0" smtClean="0">
                <a:latin typeface="Times New Roman" pitchFamily="18" charset="0"/>
                <a:cs typeface="Times New Roman" pitchFamily="18" charset="0"/>
              </a:rPr>
              <a:t>Municipalities that have started the activities: </a:t>
            </a:r>
          </a:p>
          <a:p>
            <a:pPr lvl="0">
              <a:spcBef>
                <a:spcPct val="50000"/>
              </a:spcBef>
            </a:pP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6,864</a:t>
            </a:r>
            <a:endParaRPr lang="it-IT" sz="1600" b="1" dirty="0" smtClean="0">
              <a:latin typeface="Times New Roman" pitchFamily="18" charset="0"/>
              <a:cs typeface="Times New Roman" pitchFamily="18" charset="0"/>
            </a:endParaRPr>
          </a:p>
          <a:p>
            <a:pPr>
              <a:lnSpc>
                <a:spcPct val="100000"/>
              </a:lnSpc>
              <a:spcBef>
                <a:spcPct val="50000"/>
              </a:spcBef>
            </a:pPr>
            <a:endParaRPr lang="en-GB" sz="1200" dirty="0"/>
          </a:p>
        </p:txBody>
      </p:sp>
      <p:sp>
        <p:nvSpPr>
          <p:cNvPr id="42" name="Text Box 2"/>
          <p:cNvSpPr txBox="1">
            <a:spLocks noChangeArrowheads="1"/>
          </p:cNvSpPr>
          <p:nvPr/>
        </p:nvSpPr>
        <p:spPr bwMode="auto">
          <a:xfrm>
            <a:off x="419274" y="2472571"/>
            <a:ext cx="768350" cy="369332"/>
          </a:xfrm>
          <a:prstGeom prst="rect">
            <a:avLst/>
          </a:prstGeom>
          <a:noFill/>
          <a:ln w="12700">
            <a:noFill/>
            <a:miter lim="800000"/>
            <a:headEnd/>
            <a:tailEnd/>
          </a:ln>
          <a:effectLst/>
        </p:spPr>
        <p:txBody>
          <a:bodyPr lIns="0" tIns="0" rIns="0" bIns="0" anchor="ctr">
            <a:spAutoFit/>
          </a:bodyPr>
          <a:lstStyle/>
          <a:p>
            <a:pPr algn="l"/>
            <a:r>
              <a:rPr lang="en-GB" sz="1200" b="1" i="1" smtClean="0">
                <a:latin typeface="Calibri" pitchFamily="34" charset="0"/>
                <a:cs typeface="Calibri" pitchFamily="34" charset="0"/>
              </a:rPr>
              <a:t>Process Step</a:t>
            </a:r>
            <a:endParaRPr lang="en-GB" sz="1200" b="1" i="1" dirty="0">
              <a:latin typeface="Calibri" pitchFamily="34" charset="0"/>
              <a:cs typeface="Calibri" pitchFamily="34" charset="0"/>
            </a:endParaRPr>
          </a:p>
        </p:txBody>
      </p:sp>
      <p:sp>
        <p:nvSpPr>
          <p:cNvPr id="43" name="Text Box 2"/>
          <p:cNvSpPr txBox="1">
            <a:spLocks noChangeArrowheads="1"/>
          </p:cNvSpPr>
          <p:nvPr/>
        </p:nvSpPr>
        <p:spPr bwMode="auto">
          <a:xfrm>
            <a:off x="131242" y="4202504"/>
            <a:ext cx="1056382" cy="738664"/>
          </a:xfrm>
          <a:prstGeom prst="rect">
            <a:avLst/>
          </a:prstGeom>
          <a:noFill/>
          <a:ln w="12700">
            <a:noFill/>
            <a:miter lim="800000"/>
            <a:headEnd/>
            <a:tailEnd/>
          </a:ln>
          <a:effectLst/>
        </p:spPr>
        <p:txBody>
          <a:bodyPr wrap="square" lIns="0" tIns="0" rIns="0" bIns="0" anchor="ctr">
            <a:spAutoFit/>
          </a:bodyPr>
          <a:lstStyle/>
          <a:p>
            <a:pPr algn="ctr"/>
            <a:r>
              <a:rPr lang="en-GB" sz="1200" b="1" i="1" dirty="0" smtClean="0">
                <a:latin typeface="Calibri" pitchFamily="34" charset="0"/>
                <a:cs typeface="Calibri" pitchFamily="34" charset="0"/>
              </a:rPr>
              <a:t>Results – </a:t>
            </a:r>
          </a:p>
          <a:p>
            <a:pPr algn="ctr"/>
            <a:r>
              <a:rPr lang="en-GB" sz="1200" b="1" i="1" dirty="0" smtClean="0">
                <a:latin typeface="Calibri" pitchFamily="34" charset="0"/>
                <a:cs typeface="Calibri" pitchFamily="34" charset="0"/>
              </a:rPr>
              <a:t>As of </a:t>
            </a:r>
          </a:p>
          <a:p>
            <a:pPr algn="ctr"/>
            <a:r>
              <a:rPr lang="en-GB" sz="1200" b="1" i="1" dirty="0" smtClean="0">
                <a:latin typeface="Calibri" pitchFamily="34" charset="0"/>
                <a:cs typeface="Calibri" pitchFamily="34" charset="0"/>
              </a:rPr>
              <a:t>18 November 2014</a:t>
            </a:r>
            <a:endParaRPr lang="en-GB" sz="1200" b="1" i="1" dirty="0">
              <a:latin typeface="Calibri" pitchFamily="34" charset="0"/>
              <a:cs typeface="Calibri" pitchFamily="34" charset="0"/>
            </a:endParaRPr>
          </a:p>
        </p:txBody>
      </p:sp>
      <p:sp>
        <p:nvSpPr>
          <p:cNvPr id="44" name="CasellaDiTesto 43"/>
          <p:cNvSpPr txBox="1"/>
          <p:nvPr/>
        </p:nvSpPr>
        <p:spPr>
          <a:xfrm>
            <a:off x="4139952" y="1798945"/>
            <a:ext cx="2160240" cy="2062103"/>
          </a:xfrm>
          <a:prstGeom prst="rect">
            <a:avLst/>
          </a:prstGeom>
          <a:noFill/>
        </p:spPr>
        <p:txBody>
          <a:bodyPr wrap="square" rtlCol="0">
            <a:spAutoFit/>
          </a:bodyPr>
          <a:lstStyle/>
          <a:p>
            <a:r>
              <a:rPr lang="it-IT" sz="1600" dirty="0" smtClean="0">
                <a:latin typeface="Times New Roman" pitchFamily="18" charset="0"/>
                <a:ea typeface="Times New Roman"/>
                <a:cs typeface="Times New Roman" pitchFamily="18" charset="0"/>
              </a:rPr>
              <a:t>Training </a:t>
            </a:r>
            <a:r>
              <a:rPr lang="it-IT" sz="1600" dirty="0" err="1" smtClean="0">
                <a:latin typeface="Times New Roman" pitchFamily="18" charset="0"/>
                <a:ea typeface="Times New Roman"/>
                <a:cs typeface="Times New Roman" pitchFamily="18" charset="0"/>
              </a:rPr>
              <a:t>provided</a:t>
            </a:r>
            <a:r>
              <a:rPr lang="it-IT" sz="1600" dirty="0" smtClean="0">
                <a:latin typeface="Times New Roman" pitchFamily="18" charset="0"/>
                <a:ea typeface="Times New Roman"/>
                <a:cs typeface="Times New Roman" pitchFamily="18" charset="0"/>
              </a:rPr>
              <a:t> by Agenzia </a:t>
            </a:r>
            <a:r>
              <a:rPr lang="it-IT" sz="1600" dirty="0" smtClean="0">
                <a:latin typeface="Times New Roman" pitchFamily="18" charset="0"/>
                <a:ea typeface="Times New Roman"/>
                <a:cs typeface="Times New Roman" pitchFamily="18" charset="0"/>
              </a:rPr>
              <a:t>delle Entrate </a:t>
            </a:r>
            <a:r>
              <a:rPr lang="it-IT" sz="1600" dirty="0" smtClean="0">
                <a:latin typeface="Times New Roman" pitchFamily="18" charset="0"/>
                <a:ea typeface="Times New Roman"/>
                <a:cs typeface="Times New Roman" pitchFamily="18" charset="0"/>
              </a:rPr>
              <a:t>to </a:t>
            </a:r>
            <a:r>
              <a:rPr lang="it-IT" sz="1600" dirty="0" err="1" smtClean="0">
                <a:latin typeface="Times New Roman" pitchFamily="18" charset="0"/>
                <a:ea typeface="Times New Roman"/>
                <a:cs typeface="Times New Roman" pitchFamily="18" charset="0"/>
              </a:rPr>
              <a:t>Municipalities</a:t>
            </a:r>
            <a:r>
              <a:rPr lang="it-IT" sz="1600" dirty="0" smtClean="0">
                <a:latin typeface="Times New Roman" pitchFamily="18" charset="0"/>
                <a:ea typeface="Times New Roman"/>
                <a:cs typeface="Times New Roman" pitchFamily="18" charset="0"/>
              </a:rPr>
              <a:t> </a:t>
            </a:r>
            <a:r>
              <a:rPr lang="it-IT" sz="1600" dirty="0" err="1" smtClean="0">
                <a:latin typeface="Times New Roman" pitchFamily="18" charset="0"/>
                <a:ea typeface="Times New Roman"/>
                <a:cs typeface="Times New Roman" pitchFamily="18" charset="0"/>
              </a:rPr>
              <a:t>about</a:t>
            </a:r>
            <a:r>
              <a:rPr lang="it-IT" sz="1600" dirty="0" smtClean="0">
                <a:latin typeface="Times New Roman" pitchFamily="18" charset="0"/>
                <a:ea typeface="Times New Roman"/>
                <a:cs typeface="Times New Roman" pitchFamily="18" charset="0"/>
              </a:rPr>
              <a:t> the </a:t>
            </a:r>
            <a:r>
              <a:rPr lang="it-IT" sz="1600" dirty="0" err="1" smtClean="0">
                <a:latin typeface="Times New Roman" pitchFamily="18" charset="0"/>
                <a:ea typeface="Times New Roman"/>
                <a:cs typeface="Times New Roman" pitchFamily="18" charset="0"/>
              </a:rPr>
              <a:t>functions</a:t>
            </a:r>
            <a:r>
              <a:rPr lang="it-IT" sz="1600" dirty="0" smtClean="0">
                <a:latin typeface="Times New Roman" pitchFamily="18" charset="0"/>
                <a:ea typeface="Times New Roman"/>
                <a:cs typeface="Times New Roman" pitchFamily="18" charset="0"/>
              </a:rPr>
              <a:t> for the management of  </a:t>
            </a:r>
            <a:r>
              <a:rPr lang="it-IT" sz="1600" dirty="0" err="1" smtClean="0">
                <a:latin typeface="Times New Roman" pitchFamily="18" charset="0"/>
                <a:ea typeface="Times New Roman"/>
                <a:cs typeface="Times New Roman" pitchFamily="18" charset="0"/>
              </a:rPr>
              <a:t>toponymy</a:t>
            </a:r>
            <a:r>
              <a:rPr lang="it-IT" sz="1600" dirty="0" smtClean="0">
                <a:latin typeface="Times New Roman" pitchFamily="18" charset="0"/>
                <a:ea typeface="Times New Roman"/>
                <a:cs typeface="Times New Roman" pitchFamily="18" charset="0"/>
              </a:rPr>
              <a:t> on </a:t>
            </a:r>
            <a:r>
              <a:rPr lang="it-IT" sz="1600" dirty="0">
                <a:latin typeface="Times New Roman" pitchFamily="18" charset="0"/>
                <a:cs typeface="Times New Roman" pitchFamily="18" charset="0"/>
              </a:rPr>
              <a:t>“Portale per i Comuni”</a:t>
            </a:r>
          </a:p>
          <a:p>
            <a:r>
              <a:rPr lang="it-IT" sz="1600" dirty="0" smtClean="0">
                <a:latin typeface="Times New Roman" pitchFamily="18" charset="0"/>
                <a:ea typeface="Times New Roman"/>
                <a:cs typeface="Times New Roman" pitchFamily="18" charset="0"/>
              </a:rPr>
              <a:t> </a:t>
            </a:r>
            <a:endParaRPr lang="it-IT" sz="1600" dirty="0">
              <a:latin typeface="Times New Roman" pitchFamily="18" charset="0"/>
              <a:ea typeface="Times New Roman"/>
              <a:cs typeface="Times New Roman" pitchFamily="18" charset="0"/>
            </a:endParaRPr>
          </a:p>
        </p:txBody>
      </p:sp>
      <p:sp>
        <p:nvSpPr>
          <p:cNvPr id="59" name="CasellaDiTesto 58"/>
          <p:cNvSpPr txBox="1"/>
          <p:nvPr/>
        </p:nvSpPr>
        <p:spPr>
          <a:xfrm>
            <a:off x="6588224" y="2060848"/>
            <a:ext cx="1656184" cy="830997"/>
          </a:xfrm>
          <a:prstGeom prst="rect">
            <a:avLst/>
          </a:prstGeom>
          <a:noFill/>
        </p:spPr>
        <p:txBody>
          <a:bodyPr wrap="square" rtlCol="0">
            <a:spAutoFit/>
          </a:bodyPr>
          <a:lstStyle/>
          <a:p>
            <a:r>
              <a:rPr lang="it-IT" sz="1600" dirty="0" smtClean="0">
                <a:latin typeface="Times New Roman" pitchFamily="18" charset="0"/>
                <a:ea typeface="Times New Roman"/>
                <a:cs typeface="Times New Roman" pitchFamily="18" charset="0"/>
              </a:rPr>
              <a:t>Start processing of </a:t>
            </a:r>
            <a:r>
              <a:rPr lang="it-IT" sz="1600" dirty="0" err="1" smtClean="0">
                <a:latin typeface="Times New Roman" pitchFamily="18" charset="0"/>
                <a:ea typeface="Times New Roman"/>
                <a:cs typeface="Times New Roman" pitchFamily="18" charset="0"/>
              </a:rPr>
              <a:t>toponyms</a:t>
            </a:r>
            <a:r>
              <a:rPr lang="it-IT" sz="1600" dirty="0" smtClean="0">
                <a:latin typeface="Times New Roman" pitchFamily="18" charset="0"/>
                <a:ea typeface="Times New Roman"/>
                <a:cs typeface="Times New Roman" pitchFamily="18" charset="0"/>
              </a:rPr>
              <a:t> </a:t>
            </a:r>
            <a:r>
              <a:rPr lang="it-IT" sz="1600" dirty="0" smtClean="0">
                <a:latin typeface="Times New Roman" pitchFamily="18" charset="0"/>
                <a:ea typeface="Times New Roman"/>
                <a:cs typeface="Times New Roman" pitchFamily="18" charset="0"/>
              </a:rPr>
              <a:t>by  </a:t>
            </a:r>
            <a:r>
              <a:rPr lang="it-IT" sz="1600" dirty="0" err="1" smtClean="0">
                <a:latin typeface="Times New Roman" pitchFamily="18" charset="0"/>
                <a:ea typeface="Times New Roman"/>
                <a:cs typeface="Times New Roman" pitchFamily="18" charset="0"/>
              </a:rPr>
              <a:t>Municipalities</a:t>
            </a:r>
            <a:endParaRPr lang="it-IT" sz="1600" dirty="0" smtClean="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Steps and results  - Activities in progress [2/2] </a:t>
            </a:r>
            <a:endParaRPr lang="it-IT" dirty="0"/>
          </a:p>
        </p:txBody>
      </p:sp>
      <p:sp>
        <p:nvSpPr>
          <p:cNvPr id="5" name="Rectangle 3"/>
          <p:cNvSpPr>
            <a:spLocks noChangeArrowheads="1"/>
          </p:cNvSpPr>
          <p:nvPr/>
        </p:nvSpPr>
        <p:spPr bwMode="auto">
          <a:xfrm>
            <a:off x="971600" y="692696"/>
            <a:ext cx="6480720" cy="504056"/>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a:buClr>
                <a:srgbClr val="000000"/>
              </a:buClr>
              <a:buSzPts val="1400"/>
            </a:pPr>
            <a:r>
              <a:rPr lang="en-US" smtClean="0"/>
              <a:t>The activities currently underway, consist of the following stages:</a:t>
            </a:r>
            <a:endParaRPr lang="it-IT" dirty="0" smtClean="0">
              <a:latin typeface="Times New Roman" pitchFamily="18" charset="0"/>
              <a:cs typeface="Times New Roman" pitchFamily="18" charset="0"/>
            </a:endParaRPr>
          </a:p>
        </p:txBody>
      </p:sp>
      <p:sp>
        <p:nvSpPr>
          <p:cNvPr id="46" name="Rectangle 3"/>
          <p:cNvSpPr>
            <a:spLocks noChangeArrowheads="1"/>
          </p:cNvSpPr>
          <p:nvPr/>
        </p:nvSpPr>
        <p:spPr bwMode="auto">
          <a:xfrm>
            <a:off x="1979662" y="2709119"/>
            <a:ext cx="1333500" cy="0"/>
          </a:xfrm>
          <a:prstGeom prst="rect">
            <a:avLst/>
          </a:prstGeom>
          <a:noFill/>
          <a:ln w="9525">
            <a:noFill/>
            <a:miter lim="800000"/>
            <a:headEnd/>
            <a:tailEnd/>
          </a:ln>
          <a:effectLst/>
        </p:spPr>
        <p:txBody>
          <a:bodyPr wrap="none" anchor="ctr">
            <a:spAutoFit/>
          </a:bodyPr>
          <a:lstStyle/>
          <a:p>
            <a:endParaRPr lang="it-IT"/>
          </a:p>
        </p:txBody>
      </p:sp>
      <p:sp>
        <p:nvSpPr>
          <p:cNvPr id="48" name="AutoShape 39"/>
          <p:cNvSpPr>
            <a:spLocks noChangeArrowheads="1"/>
          </p:cNvSpPr>
          <p:nvPr/>
        </p:nvSpPr>
        <p:spPr bwMode="auto">
          <a:xfrm>
            <a:off x="3419872" y="1772816"/>
            <a:ext cx="3168352" cy="1872208"/>
          </a:xfrm>
          <a:prstGeom prst="chevron">
            <a:avLst>
              <a:gd name="adj" fmla="val 30356"/>
            </a:avLst>
          </a:prstGeom>
          <a:solidFill>
            <a:srgbClr val="DDDDDD"/>
          </a:solidFill>
          <a:ln w="12700">
            <a:solidFill>
              <a:schemeClr val="tx1"/>
            </a:solidFill>
            <a:miter lim="800000"/>
            <a:headEnd/>
            <a:tailEnd/>
          </a:ln>
          <a:effectLst/>
        </p:spPr>
        <p:txBody>
          <a:bodyPr wrap="none" anchor="ctr"/>
          <a:lstStyle/>
          <a:p>
            <a:pPr marL="190500" algn="ctr" defTabSz="914400" eaLnBrk="0" hangingPunct="0">
              <a:lnSpc>
                <a:spcPct val="100000"/>
              </a:lnSpc>
              <a:buClrTx/>
              <a:buSzTx/>
              <a:buFontTx/>
              <a:buNone/>
            </a:pPr>
            <a:endParaRPr lang="en-US" sz="1600" b="1">
              <a:latin typeface="Times New Roman" charset="0"/>
            </a:endParaRPr>
          </a:p>
        </p:txBody>
      </p:sp>
      <p:sp>
        <p:nvSpPr>
          <p:cNvPr id="50" name="AutoShape 40"/>
          <p:cNvSpPr>
            <a:spLocks noChangeArrowheads="1"/>
          </p:cNvSpPr>
          <p:nvPr/>
        </p:nvSpPr>
        <p:spPr bwMode="auto">
          <a:xfrm>
            <a:off x="5940152" y="1772816"/>
            <a:ext cx="2664296" cy="1872208"/>
          </a:xfrm>
          <a:prstGeom prst="chevron">
            <a:avLst>
              <a:gd name="adj" fmla="val 31543"/>
            </a:avLst>
          </a:prstGeom>
          <a:solidFill>
            <a:srgbClr val="DDDDDD"/>
          </a:solidFill>
          <a:ln w="12700">
            <a:solidFill>
              <a:schemeClr val="tx1"/>
            </a:solidFill>
            <a:miter lim="800000"/>
            <a:headEnd/>
            <a:tailEnd/>
          </a:ln>
          <a:effectLst/>
        </p:spPr>
        <p:txBody>
          <a:bodyPr wrap="none" anchor="ctr"/>
          <a:lstStyle/>
          <a:p>
            <a:pPr marL="190500" algn="ctr" defTabSz="914400" eaLnBrk="0" hangingPunct="0">
              <a:lnSpc>
                <a:spcPct val="100000"/>
              </a:lnSpc>
              <a:buClrTx/>
              <a:buSzTx/>
              <a:buFontTx/>
              <a:buNone/>
            </a:pPr>
            <a:endParaRPr lang="en-US" sz="1600" b="1">
              <a:latin typeface="Times New Roman" charset="0"/>
            </a:endParaRPr>
          </a:p>
        </p:txBody>
      </p:sp>
      <p:grpSp>
        <p:nvGrpSpPr>
          <p:cNvPr id="51" name="Gruppo 50"/>
          <p:cNvGrpSpPr/>
          <p:nvPr/>
        </p:nvGrpSpPr>
        <p:grpSpPr>
          <a:xfrm>
            <a:off x="1043608" y="1772816"/>
            <a:ext cx="3096344" cy="1872208"/>
            <a:chOff x="539552" y="1772816"/>
            <a:chExt cx="3096344" cy="1872208"/>
          </a:xfrm>
        </p:grpSpPr>
        <p:sp>
          <p:nvSpPr>
            <p:cNvPr id="54" name="AutoShape 38"/>
            <p:cNvSpPr>
              <a:spLocks noChangeArrowheads="1"/>
            </p:cNvSpPr>
            <p:nvPr/>
          </p:nvSpPr>
          <p:spPr bwMode="auto">
            <a:xfrm>
              <a:off x="539552" y="1772816"/>
              <a:ext cx="3096344" cy="1872208"/>
            </a:xfrm>
            <a:prstGeom prst="chevron">
              <a:avLst>
                <a:gd name="adj" fmla="val 28328"/>
              </a:avLst>
            </a:prstGeom>
            <a:solidFill>
              <a:srgbClr val="DDDDDD"/>
            </a:solidFill>
            <a:ln w="12700">
              <a:solidFill>
                <a:schemeClr val="tx1"/>
              </a:solidFill>
              <a:miter lim="800000"/>
              <a:headEnd/>
              <a:tailEnd/>
            </a:ln>
            <a:effectLst/>
          </p:spPr>
          <p:txBody>
            <a:bodyPr wrap="none" anchor="ctr"/>
            <a:lstStyle/>
            <a:p>
              <a:pPr marL="190500" algn="ctr" defTabSz="914400" eaLnBrk="0" hangingPunct="0">
                <a:lnSpc>
                  <a:spcPct val="100000"/>
                </a:lnSpc>
                <a:buClrTx/>
                <a:buSzTx/>
                <a:buFontTx/>
                <a:buNone/>
              </a:pPr>
              <a:endParaRPr lang="en-US" sz="1200">
                <a:latin typeface="Calibri" pitchFamily="34" charset="0"/>
              </a:endParaRPr>
            </a:p>
          </p:txBody>
        </p:sp>
        <p:sp>
          <p:nvSpPr>
            <p:cNvPr id="55" name="CasellaDiTesto 54"/>
            <p:cNvSpPr txBox="1"/>
            <p:nvPr/>
          </p:nvSpPr>
          <p:spPr>
            <a:xfrm>
              <a:off x="1115616" y="2204864"/>
              <a:ext cx="2232248" cy="830997"/>
            </a:xfrm>
            <a:prstGeom prst="rect">
              <a:avLst/>
            </a:prstGeom>
            <a:noFill/>
          </p:spPr>
          <p:txBody>
            <a:bodyPr wrap="square" rtlCol="0">
              <a:spAutoFit/>
            </a:bodyPr>
            <a:lstStyle/>
            <a:p>
              <a:r>
                <a:rPr lang="en-GB" sz="1600" dirty="0" smtClean="0">
                  <a:latin typeface="Times New Roman" pitchFamily="18" charset="0"/>
                  <a:cs typeface="Times New Roman" pitchFamily="18" charset="0"/>
                </a:rPr>
                <a:t>Municipalities’ attestation of completion of work on </a:t>
              </a:r>
              <a:r>
                <a:rPr lang="it-IT" sz="1600" dirty="0" err="1" smtClean="0">
                  <a:latin typeface="Times New Roman" pitchFamily="18" charset="0"/>
                  <a:ea typeface="Times New Roman"/>
                  <a:cs typeface="Times New Roman" pitchFamily="18" charset="0"/>
                </a:rPr>
                <a:t>toponyms</a:t>
              </a:r>
              <a:endParaRPr lang="it-IT" sz="1600" dirty="0">
                <a:latin typeface="Times New Roman" pitchFamily="18" charset="0"/>
                <a:cs typeface="Times New Roman" pitchFamily="18" charset="0"/>
              </a:endParaRPr>
            </a:p>
          </p:txBody>
        </p:sp>
      </p:grpSp>
      <p:sp>
        <p:nvSpPr>
          <p:cNvPr id="56" name="Rectangle 12"/>
          <p:cNvSpPr>
            <a:spLocks noChangeArrowheads="1"/>
          </p:cNvSpPr>
          <p:nvPr/>
        </p:nvSpPr>
        <p:spPr bwMode="auto">
          <a:xfrm>
            <a:off x="3635896" y="3861048"/>
            <a:ext cx="2304256" cy="1944216"/>
          </a:xfrm>
          <a:prstGeom prst="rect">
            <a:avLst/>
          </a:prstGeom>
          <a:solidFill>
            <a:schemeClr val="bg1"/>
          </a:solidFill>
          <a:ln w="12700">
            <a:solidFill>
              <a:schemeClr val="tx1"/>
            </a:solidFill>
            <a:miter lim="800000"/>
            <a:headEnd/>
            <a:tailEnd/>
          </a:ln>
          <a:effectLst/>
        </p:spPr>
        <p:txBody>
          <a:bodyPr lIns="54000" rIns="54000" anchor="ctr"/>
          <a:lstStyle/>
          <a:p>
            <a:pPr lvl="0"/>
            <a:r>
              <a:rPr lang="en-US" sz="1600" dirty="0" smtClean="0">
                <a:latin typeface="Times New Roman" pitchFamily="18" charset="0"/>
                <a:cs typeface="Times New Roman" pitchFamily="18" charset="0"/>
              </a:rPr>
              <a:t>Municipalities for which </a:t>
            </a:r>
            <a:r>
              <a:rPr lang="en-US" sz="1600" dirty="0" err="1" smtClean="0">
                <a:latin typeface="Times New Roman" pitchFamily="18" charset="0"/>
                <a:cs typeface="Times New Roman" pitchFamily="18" charset="0"/>
              </a:rPr>
              <a:t>Istat</a:t>
            </a:r>
            <a:r>
              <a:rPr lang="en-US" sz="1600" dirty="0" smtClean="0">
                <a:latin typeface="Times New Roman" pitchFamily="18" charset="0"/>
                <a:cs typeface="Times New Roman" pitchFamily="18" charset="0"/>
              </a:rPr>
              <a:t> issued the </a:t>
            </a:r>
            <a:r>
              <a:rPr lang="en-US" sz="1600" dirty="0" err="1" smtClean="0">
                <a:latin typeface="Times New Roman" pitchFamily="18" charset="0"/>
                <a:cs typeface="Times New Roman" pitchFamily="18" charset="0"/>
              </a:rPr>
              <a:t>Nulla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Osta</a:t>
            </a:r>
            <a:r>
              <a:rPr lang="en-US" sz="1600" dirty="0" smtClean="0">
                <a:latin typeface="Times New Roman" pitchFamily="18" charset="0"/>
                <a:cs typeface="Times New Roman" pitchFamily="18" charset="0"/>
              </a:rPr>
              <a:t>:</a:t>
            </a:r>
          </a:p>
          <a:p>
            <a:pPr lvl="0"/>
            <a:endParaRPr lang="en-US" sz="1600" dirty="0" smtClean="0">
              <a:latin typeface="Times New Roman" pitchFamily="18" charset="0"/>
              <a:cs typeface="Times New Roman" pitchFamily="18" charset="0"/>
            </a:endParaRPr>
          </a:p>
          <a:p>
            <a:pPr lvl="0"/>
            <a:r>
              <a:rPr lang="en-US" sz="1600" dirty="0" smtClean="0">
                <a:latin typeface="Times New Roman" pitchFamily="18" charset="0"/>
                <a:cs typeface="Times New Roman" pitchFamily="18" charset="0"/>
              </a:rPr>
              <a:t>                 </a:t>
            </a:r>
            <a:r>
              <a:rPr lang="it-IT" sz="1600" b="1" dirty="0" smtClean="0">
                <a:latin typeface="Times New Roman" pitchFamily="18" charset="0"/>
                <a:cs typeface="Times New Roman" pitchFamily="18" charset="0"/>
              </a:rPr>
              <a:t>4,518</a:t>
            </a:r>
          </a:p>
          <a:p>
            <a:pPr>
              <a:lnSpc>
                <a:spcPct val="100000"/>
              </a:lnSpc>
              <a:buFont typeface="Arial" pitchFamily="34" charset="0"/>
              <a:buChar char="•"/>
            </a:pPr>
            <a:endParaRPr lang="en-GB" sz="1200" dirty="0"/>
          </a:p>
        </p:txBody>
      </p:sp>
      <p:sp>
        <p:nvSpPr>
          <p:cNvPr id="57" name="Rectangle 18"/>
          <p:cNvSpPr>
            <a:spLocks noChangeArrowheads="1"/>
          </p:cNvSpPr>
          <p:nvPr/>
        </p:nvSpPr>
        <p:spPr bwMode="auto">
          <a:xfrm>
            <a:off x="1115616" y="3861048"/>
            <a:ext cx="2520280" cy="1944216"/>
          </a:xfrm>
          <a:prstGeom prst="rect">
            <a:avLst/>
          </a:prstGeom>
          <a:solidFill>
            <a:schemeClr val="bg1"/>
          </a:solidFill>
          <a:ln w="12700">
            <a:solidFill>
              <a:schemeClr val="tx1"/>
            </a:solidFill>
            <a:miter lim="800000"/>
            <a:headEnd/>
            <a:tailEnd/>
          </a:ln>
          <a:effectLst/>
        </p:spPr>
        <p:txBody>
          <a:bodyPr anchor="ctr"/>
          <a:lstStyle/>
          <a:p>
            <a:pPr>
              <a:spcBef>
                <a:spcPct val="50000"/>
              </a:spcBef>
            </a:pPr>
            <a:r>
              <a:rPr lang="en-US" sz="1600" dirty="0" smtClean="0">
                <a:latin typeface="Times New Roman" pitchFamily="18" charset="0"/>
                <a:cs typeface="Times New Roman" pitchFamily="18" charset="0"/>
              </a:rPr>
              <a:t>Municipalities that have signed a certificate of completion of work on </a:t>
            </a:r>
            <a:r>
              <a:rPr lang="it-IT" sz="1600" dirty="0" err="1" smtClean="0">
                <a:latin typeface="Times New Roman" pitchFamily="18" charset="0"/>
                <a:ea typeface="Times New Roman"/>
                <a:cs typeface="Times New Roman" pitchFamily="18" charset="0"/>
              </a:rPr>
              <a:t>toponyms</a:t>
            </a:r>
            <a:r>
              <a:rPr lang="en-US" sz="1600" dirty="0" smtClean="0">
                <a:latin typeface="Times New Roman" pitchFamily="18" charset="0"/>
                <a:cs typeface="Times New Roman" pitchFamily="18" charset="0"/>
              </a:rPr>
              <a:t>:</a:t>
            </a:r>
          </a:p>
          <a:p>
            <a:pPr lvl="0">
              <a:spcBef>
                <a:spcPct val="50000"/>
              </a:spcBef>
            </a:pPr>
            <a:r>
              <a:rPr lang="en-US" sz="1600" b="1" dirty="0" smtClean="0">
                <a:latin typeface="Times New Roman" pitchFamily="18" charset="0"/>
                <a:cs typeface="Times New Roman" pitchFamily="18" charset="0"/>
              </a:rPr>
              <a:t>                   </a:t>
            </a:r>
            <a:r>
              <a:rPr lang="it-IT" sz="1600" b="1" dirty="0" smtClean="0">
                <a:latin typeface="Times New Roman" pitchFamily="18" charset="0"/>
                <a:cs typeface="Times New Roman" pitchFamily="18" charset="0"/>
              </a:rPr>
              <a:t>6,216</a:t>
            </a:r>
          </a:p>
          <a:p>
            <a:pPr>
              <a:lnSpc>
                <a:spcPct val="100000"/>
              </a:lnSpc>
              <a:spcBef>
                <a:spcPct val="50000"/>
              </a:spcBef>
            </a:pPr>
            <a:endParaRPr lang="en-GB" sz="1200" i="1" dirty="0"/>
          </a:p>
        </p:txBody>
      </p:sp>
      <p:sp>
        <p:nvSpPr>
          <p:cNvPr id="58" name="Rectangle 23"/>
          <p:cNvSpPr>
            <a:spLocks noChangeArrowheads="1"/>
          </p:cNvSpPr>
          <p:nvPr/>
        </p:nvSpPr>
        <p:spPr bwMode="auto">
          <a:xfrm>
            <a:off x="5940152" y="3861048"/>
            <a:ext cx="2088232" cy="1944216"/>
          </a:xfrm>
          <a:prstGeom prst="rect">
            <a:avLst/>
          </a:prstGeom>
          <a:solidFill>
            <a:schemeClr val="bg1"/>
          </a:solidFill>
          <a:ln w="12700">
            <a:solidFill>
              <a:schemeClr val="tx1"/>
            </a:solidFill>
            <a:miter lim="800000"/>
            <a:headEnd/>
            <a:tailEnd/>
          </a:ln>
          <a:effectLst/>
        </p:spPr>
        <p:txBody>
          <a:bodyPr anchor="ctr"/>
          <a:lstStyle/>
          <a:p>
            <a:pPr lvl="0">
              <a:spcBef>
                <a:spcPct val="50000"/>
              </a:spcBef>
            </a:pPr>
            <a:r>
              <a:rPr lang="en-US" sz="1600" dirty="0" smtClean="0">
                <a:latin typeface="Times New Roman" pitchFamily="18" charset="0"/>
                <a:cs typeface="Times New Roman" pitchFamily="18" charset="0"/>
              </a:rPr>
              <a:t>Municipalities that have signed a certificate of completion of work on street numbering:</a:t>
            </a:r>
          </a:p>
          <a:p>
            <a:pPr lvl="0">
              <a:spcBef>
                <a:spcPct val="50000"/>
              </a:spcBef>
            </a:pPr>
            <a:r>
              <a:rPr lang="en-US" sz="1600" dirty="0" smtClean="0">
                <a:latin typeface="Times New Roman" pitchFamily="18" charset="0"/>
                <a:cs typeface="Times New Roman" pitchFamily="18" charset="0"/>
              </a:rPr>
              <a:t>           </a:t>
            </a:r>
            <a:r>
              <a:rPr lang="it-IT" sz="1600" b="1" dirty="0" smtClean="0">
                <a:latin typeface="Times New Roman" pitchFamily="18" charset="0"/>
                <a:cs typeface="Times New Roman" pitchFamily="18" charset="0"/>
              </a:rPr>
              <a:t>2,781</a:t>
            </a:r>
          </a:p>
          <a:p>
            <a:pPr>
              <a:lnSpc>
                <a:spcPct val="100000"/>
              </a:lnSpc>
              <a:spcBef>
                <a:spcPct val="50000"/>
              </a:spcBef>
            </a:pPr>
            <a:endParaRPr lang="en-GB" sz="1200" dirty="0"/>
          </a:p>
        </p:txBody>
      </p:sp>
      <p:sp>
        <p:nvSpPr>
          <p:cNvPr id="59" name="Text Box 2"/>
          <p:cNvSpPr txBox="1">
            <a:spLocks noChangeArrowheads="1"/>
          </p:cNvSpPr>
          <p:nvPr/>
        </p:nvSpPr>
        <p:spPr bwMode="auto">
          <a:xfrm>
            <a:off x="419274" y="2472571"/>
            <a:ext cx="768350" cy="369332"/>
          </a:xfrm>
          <a:prstGeom prst="rect">
            <a:avLst/>
          </a:prstGeom>
          <a:noFill/>
          <a:ln w="12700">
            <a:noFill/>
            <a:miter lim="800000"/>
            <a:headEnd/>
            <a:tailEnd/>
          </a:ln>
          <a:effectLst/>
        </p:spPr>
        <p:txBody>
          <a:bodyPr lIns="0" tIns="0" rIns="0" bIns="0" anchor="ctr">
            <a:spAutoFit/>
          </a:bodyPr>
          <a:lstStyle/>
          <a:p>
            <a:pPr algn="l"/>
            <a:r>
              <a:rPr lang="en-GB" sz="1200" b="1" i="1" smtClean="0">
                <a:latin typeface="Calibri" pitchFamily="34" charset="0"/>
                <a:cs typeface="Calibri" pitchFamily="34" charset="0"/>
              </a:rPr>
              <a:t>Process Step</a:t>
            </a:r>
            <a:endParaRPr lang="en-GB" sz="1200" b="1" i="1" dirty="0">
              <a:latin typeface="Calibri" pitchFamily="34" charset="0"/>
              <a:cs typeface="Calibri" pitchFamily="34" charset="0"/>
            </a:endParaRPr>
          </a:p>
        </p:txBody>
      </p:sp>
      <p:sp>
        <p:nvSpPr>
          <p:cNvPr id="61" name="CasellaDiTesto 60"/>
          <p:cNvSpPr txBox="1"/>
          <p:nvPr/>
        </p:nvSpPr>
        <p:spPr>
          <a:xfrm>
            <a:off x="4139952" y="2060848"/>
            <a:ext cx="2160240" cy="1323439"/>
          </a:xfrm>
          <a:prstGeom prst="rect">
            <a:avLst/>
          </a:prstGeom>
          <a:noFill/>
        </p:spPr>
        <p:txBody>
          <a:bodyPr wrap="square" rtlCol="0">
            <a:spAutoFit/>
          </a:bodyPr>
          <a:lstStyle/>
          <a:p>
            <a:r>
              <a:rPr lang="it-IT" sz="1600" dirty="0" err="1" smtClean="0">
                <a:latin typeface="Times New Roman" pitchFamily="18" charset="0"/>
                <a:ea typeface="Times New Roman"/>
                <a:cs typeface="Times New Roman" pitchFamily="18" charset="0"/>
              </a:rPr>
              <a:t>Istat’s</a:t>
            </a:r>
            <a:r>
              <a:rPr lang="it-IT" sz="1600" dirty="0" smtClean="0">
                <a:latin typeface="Times New Roman" pitchFamily="18" charset="0"/>
                <a:ea typeface="Times New Roman"/>
                <a:cs typeface="Times New Roman" pitchFamily="18" charset="0"/>
              </a:rPr>
              <a:t> Nulla osta  (</a:t>
            </a:r>
            <a:r>
              <a:rPr lang="it-IT" sz="1600" dirty="0" err="1" smtClean="0">
                <a:latin typeface="Times New Roman" pitchFamily="18" charset="0"/>
                <a:ea typeface="Times New Roman"/>
                <a:cs typeface="Times New Roman" pitchFamily="18" charset="0"/>
              </a:rPr>
              <a:t>needed</a:t>
            </a:r>
            <a:r>
              <a:rPr lang="it-IT" sz="1600" dirty="0" smtClean="0">
                <a:latin typeface="Times New Roman" pitchFamily="18" charset="0"/>
                <a:ea typeface="Times New Roman"/>
                <a:cs typeface="Times New Roman" pitchFamily="18" charset="0"/>
              </a:rPr>
              <a:t> to </a:t>
            </a:r>
            <a:r>
              <a:rPr lang="it-IT" sz="1600" dirty="0" err="1" smtClean="0">
                <a:latin typeface="Times New Roman" pitchFamily="18" charset="0"/>
                <a:ea typeface="Times New Roman"/>
                <a:cs typeface="Times New Roman" pitchFamily="18" charset="0"/>
              </a:rPr>
              <a:t>allow</a:t>
            </a:r>
            <a:r>
              <a:rPr lang="it-IT" sz="1600" dirty="0" smtClean="0">
                <a:latin typeface="Times New Roman" pitchFamily="18" charset="0"/>
                <a:ea typeface="Times New Roman"/>
                <a:cs typeface="Times New Roman" pitchFamily="18" charset="0"/>
              </a:rPr>
              <a:t> </a:t>
            </a:r>
            <a:r>
              <a:rPr lang="it-IT" sz="1600" dirty="0" err="1" smtClean="0">
                <a:latin typeface="Times New Roman" pitchFamily="18" charset="0"/>
                <a:ea typeface="Times New Roman"/>
                <a:cs typeface="Times New Roman" pitchFamily="18" charset="0"/>
              </a:rPr>
              <a:t>Municipalities</a:t>
            </a:r>
            <a:r>
              <a:rPr lang="it-IT" sz="1600" dirty="0" smtClean="0">
                <a:latin typeface="Times New Roman" pitchFamily="18" charset="0"/>
                <a:ea typeface="Times New Roman"/>
                <a:cs typeface="Times New Roman" pitchFamily="18" charset="0"/>
              </a:rPr>
              <a:t> to </a:t>
            </a:r>
            <a:r>
              <a:rPr lang="it-IT" sz="1600" dirty="0" err="1" smtClean="0">
                <a:latin typeface="Times New Roman" pitchFamily="18" charset="0"/>
                <a:ea typeface="Times New Roman"/>
                <a:cs typeface="Times New Roman" pitchFamily="18" charset="0"/>
              </a:rPr>
              <a:t>begin</a:t>
            </a:r>
            <a:r>
              <a:rPr lang="it-IT" sz="1600" dirty="0" smtClean="0">
                <a:latin typeface="Times New Roman" pitchFamily="18" charset="0"/>
                <a:ea typeface="Times New Roman"/>
                <a:cs typeface="Times New Roman" pitchFamily="18" charset="0"/>
              </a:rPr>
              <a:t> the processing of </a:t>
            </a:r>
            <a:r>
              <a:rPr lang="it-IT" sz="1600" dirty="0" err="1" smtClean="0">
                <a:latin typeface="Times New Roman" pitchFamily="18" charset="0"/>
                <a:ea typeface="Times New Roman"/>
                <a:cs typeface="Times New Roman" pitchFamily="18" charset="0"/>
              </a:rPr>
              <a:t>street</a:t>
            </a:r>
            <a:r>
              <a:rPr lang="it-IT" sz="1600" dirty="0" smtClean="0">
                <a:latin typeface="Times New Roman" pitchFamily="18" charset="0"/>
                <a:ea typeface="Times New Roman"/>
                <a:cs typeface="Times New Roman" pitchFamily="18" charset="0"/>
              </a:rPr>
              <a:t> </a:t>
            </a:r>
            <a:r>
              <a:rPr lang="it-IT" sz="1600" dirty="0" err="1" smtClean="0">
                <a:latin typeface="Times New Roman" pitchFamily="18" charset="0"/>
                <a:ea typeface="Times New Roman"/>
                <a:cs typeface="Times New Roman" pitchFamily="18" charset="0"/>
              </a:rPr>
              <a:t>numbers</a:t>
            </a:r>
            <a:r>
              <a:rPr lang="it-IT" sz="1600" dirty="0" smtClean="0">
                <a:latin typeface="Times New Roman" pitchFamily="18" charset="0"/>
                <a:ea typeface="Times New Roman"/>
                <a:cs typeface="Times New Roman" pitchFamily="18" charset="0"/>
              </a:rPr>
              <a:t>) </a:t>
            </a:r>
            <a:endParaRPr lang="it-IT" sz="1600" dirty="0">
              <a:latin typeface="Times New Roman" pitchFamily="18" charset="0"/>
              <a:ea typeface="Times New Roman"/>
              <a:cs typeface="Times New Roman" pitchFamily="18" charset="0"/>
            </a:endParaRPr>
          </a:p>
        </p:txBody>
      </p:sp>
      <p:sp>
        <p:nvSpPr>
          <p:cNvPr id="62" name="CasellaDiTesto 61"/>
          <p:cNvSpPr txBox="1"/>
          <p:nvPr/>
        </p:nvSpPr>
        <p:spPr>
          <a:xfrm>
            <a:off x="6588224" y="2165955"/>
            <a:ext cx="1656184" cy="830997"/>
          </a:xfrm>
          <a:prstGeom prst="rect">
            <a:avLst/>
          </a:prstGeom>
          <a:noFill/>
        </p:spPr>
        <p:txBody>
          <a:bodyPr wrap="square" rtlCol="0">
            <a:spAutoFit/>
          </a:bodyPr>
          <a:lstStyle/>
          <a:p>
            <a:r>
              <a:rPr lang="it-IT" sz="1600" smtClean="0">
                <a:latin typeface="Times New Roman" pitchFamily="18" charset="0"/>
                <a:ea typeface="Times New Roman"/>
                <a:cs typeface="Times New Roman" pitchFamily="18" charset="0"/>
              </a:rPr>
              <a:t>Municipalities’ certification of street numbering </a:t>
            </a:r>
          </a:p>
        </p:txBody>
      </p:sp>
      <p:sp>
        <p:nvSpPr>
          <p:cNvPr id="17" name="Text Box 2"/>
          <p:cNvSpPr txBox="1">
            <a:spLocks noChangeArrowheads="1"/>
          </p:cNvSpPr>
          <p:nvPr/>
        </p:nvSpPr>
        <p:spPr bwMode="auto">
          <a:xfrm>
            <a:off x="131242" y="4202504"/>
            <a:ext cx="1056382" cy="738664"/>
          </a:xfrm>
          <a:prstGeom prst="rect">
            <a:avLst/>
          </a:prstGeom>
          <a:noFill/>
          <a:ln w="12700">
            <a:noFill/>
            <a:miter lim="800000"/>
            <a:headEnd/>
            <a:tailEnd/>
          </a:ln>
          <a:effectLst/>
        </p:spPr>
        <p:txBody>
          <a:bodyPr wrap="square" lIns="0" tIns="0" rIns="0" bIns="0" anchor="ctr">
            <a:spAutoFit/>
          </a:bodyPr>
          <a:lstStyle/>
          <a:p>
            <a:pPr algn="ctr"/>
            <a:r>
              <a:rPr lang="en-GB" sz="1200" b="1" i="1" dirty="0" smtClean="0">
                <a:latin typeface="Calibri" pitchFamily="34" charset="0"/>
                <a:cs typeface="Calibri" pitchFamily="34" charset="0"/>
              </a:rPr>
              <a:t>Results – </a:t>
            </a:r>
          </a:p>
          <a:p>
            <a:pPr algn="ctr"/>
            <a:r>
              <a:rPr lang="en-GB" sz="1200" b="1" i="1" dirty="0" smtClean="0">
                <a:latin typeface="Calibri" pitchFamily="34" charset="0"/>
                <a:cs typeface="Calibri" pitchFamily="34" charset="0"/>
              </a:rPr>
              <a:t>As of </a:t>
            </a:r>
          </a:p>
          <a:p>
            <a:pPr algn="ctr"/>
            <a:r>
              <a:rPr lang="en-GB" sz="1200" b="1" i="1" dirty="0" smtClean="0">
                <a:latin typeface="Calibri" pitchFamily="34" charset="0"/>
                <a:cs typeface="Calibri" pitchFamily="34" charset="0"/>
              </a:rPr>
              <a:t>18 November 2014</a:t>
            </a:r>
            <a:endParaRPr lang="en-GB" sz="1200" b="1" i="1" dirty="0">
              <a:latin typeface="Calibri" pitchFamily="34" charset="0"/>
              <a:cs typeface="Calibri" pitchFamily="34" charset="0"/>
            </a:endParaRPr>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ANNCSU and cadastral addresses</a:t>
            </a:r>
            <a:endParaRPr lang="it-IT" dirty="0"/>
          </a:p>
        </p:txBody>
      </p:sp>
      <p:sp>
        <p:nvSpPr>
          <p:cNvPr id="4" name="Rettangolo 3"/>
          <p:cNvSpPr/>
          <p:nvPr/>
        </p:nvSpPr>
        <p:spPr>
          <a:xfrm>
            <a:off x="6732240" y="3573016"/>
            <a:ext cx="2123728" cy="2308324"/>
          </a:xfrm>
          <a:prstGeom prst="rect">
            <a:avLst/>
          </a:prstGeom>
        </p:spPr>
        <p:txBody>
          <a:bodyPr wrap="square">
            <a:spAutoFit/>
          </a:bodyPr>
          <a:lstStyle/>
          <a:p>
            <a:r>
              <a:rPr lang="en-US" dirty="0" smtClean="0"/>
              <a:t/>
            </a:r>
            <a:br>
              <a:rPr lang="en-US" dirty="0" smtClean="0"/>
            </a:br>
            <a:r>
              <a:rPr lang="en-US" dirty="0" smtClean="0">
                <a:latin typeface="Times New Roman" pitchFamily="18" charset="0"/>
                <a:cs typeface="Times New Roman" pitchFamily="18" charset="0"/>
              </a:rPr>
              <a:t>At a later stage, the house numbers of ANNCSU will be </a:t>
            </a:r>
            <a:r>
              <a:rPr lang="en-US" dirty="0" smtClean="0">
                <a:latin typeface="Times New Roman" pitchFamily="18" charset="0"/>
                <a:cs typeface="Times New Roman" pitchFamily="18" charset="0"/>
              </a:rPr>
              <a:t>used to </a:t>
            </a:r>
            <a:r>
              <a:rPr lang="en-US" dirty="0" smtClean="0">
                <a:latin typeface="Times New Roman" pitchFamily="18" charset="0"/>
                <a:cs typeface="Times New Roman" pitchFamily="18" charset="0"/>
              </a:rPr>
              <a:t>verify and correct house numbers used in the cadastral addresses</a:t>
            </a:r>
            <a:endParaRPr lang="it-IT" dirty="0">
              <a:latin typeface="Times New Roman" pitchFamily="18" charset="0"/>
              <a:cs typeface="Times New Roman" pitchFamily="18"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836712"/>
            <a:ext cx="2440949" cy="576064"/>
          </a:xfrm>
          <a:prstGeom prst="rect">
            <a:avLst/>
          </a:prstGeom>
        </p:spPr>
      </p:pic>
      <p:pic>
        <p:nvPicPr>
          <p:cNvPr id="8" name="Picture 5" descr="freccia grigioazzurra"/>
          <p:cNvPicPr>
            <a:picLocks noChangeAspect="1" noChangeArrowheads="1"/>
          </p:cNvPicPr>
          <p:nvPr/>
        </p:nvPicPr>
        <p:blipFill>
          <a:blip r:embed="rId3" cstate="print">
            <a:grayscl/>
          </a:blip>
          <a:srcRect/>
          <a:stretch>
            <a:fillRect/>
          </a:stretch>
        </p:blipFill>
        <p:spPr bwMode="auto">
          <a:xfrm rot="5400000">
            <a:off x="1731876" y="1300572"/>
            <a:ext cx="576064" cy="656456"/>
          </a:xfrm>
          <a:prstGeom prst="rect">
            <a:avLst/>
          </a:prstGeom>
          <a:noFill/>
          <a:ln w="9525">
            <a:noFill/>
            <a:miter lim="800000"/>
            <a:headEnd/>
            <a:tailEnd/>
          </a:ln>
        </p:spPr>
      </p:pic>
      <p:grpSp>
        <p:nvGrpSpPr>
          <p:cNvPr id="13" name="Gruppo 12"/>
          <p:cNvGrpSpPr/>
          <p:nvPr/>
        </p:nvGrpSpPr>
        <p:grpSpPr>
          <a:xfrm>
            <a:off x="251520" y="1885280"/>
            <a:ext cx="6096000" cy="4064000"/>
            <a:chOff x="1547664" y="3356992"/>
            <a:chExt cx="6096000" cy="4064000"/>
          </a:xfrm>
        </p:grpSpPr>
        <p:graphicFrame>
          <p:nvGraphicFramePr>
            <p:cNvPr id="10" name="Diagramma 9"/>
            <p:cNvGraphicFramePr/>
            <p:nvPr/>
          </p:nvGraphicFramePr>
          <p:xfrm>
            <a:off x="1547664" y="335699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asellaDiTesto 10"/>
            <p:cNvSpPr txBox="1"/>
            <p:nvPr/>
          </p:nvSpPr>
          <p:spPr>
            <a:xfrm>
              <a:off x="1691680" y="3585210"/>
              <a:ext cx="5112568" cy="923330"/>
            </a:xfrm>
            <a:prstGeom prst="rect">
              <a:avLst/>
            </a:prstGeom>
            <a:noFill/>
          </p:spPr>
          <p:txBody>
            <a:bodyPr wrap="square" rtlCol="0">
              <a:spAutoFit/>
            </a:bodyPr>
            <a:lstStyle/>
            <a:p>
              <a:r>
                <a:rPr lang="en-US" dirty="0" smtClean="0">
                  <a:latin typeface="Times New Roman" pitchFamily="18" charset="0"/>
                  <a:cs typeface="Times New Roman" pitchFamily="18" charset="0"/>
                </a:rPr>
                <a:t>Since 2011 </a:t>
              </a:r>
              <a:r>
                <a:rPr lang="en-US" dirty="0" err="1" smtClean="0">
                  <a:latin typeface="Times New Roman" pitchFamily="18" charset="0"/>
                  <a:cs typeface="Times New Roman" pitchFamily="18" charset="0"/>
                </a:rPr>
                <a:t>Agenzia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delle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Entrate</a:t>
              </a:r>
              <a:r>
                <a:rPr lang="en-US" dirty="0" smtClean="0">
                  <a:latin typeface="Times New Roman" pitchFamily="18" charset="0"/>
                  <a:cs typeface="Times New Roman" pitchFamily="18" charset="0"/>
                </a:rPr>
                <a:t> started to use the data of ANSC to verify the quality of the cadastral addresses</a:t>
              </a:r>
              <a:endParaRPr lang="it-IT" dirty="0">
                <a:latin typeface="Times New Roman" pitchFamily="18" charset="0"/>
                <a:cs typeface="Times New Roman" pitchFamily="18" charset="0"/>
              </a:endParaRPr>
            </a:p>
          </p:txBody>
        </p:sp>
        <p:sp>
          <p:nvSpPr>
            <p:cNvPr id="12" name="CasellaDiTesto 11"/>
            <p:cNvSpPr txBox="1"/>
            <p:nvPr/>
          </p:nvSpPr>
          <p:spPr>
            <a:xfrm>
              <a:off x="2123728" y="4797152"/>
              <a:ext cx="5112568" cy="1231106"/>
            </a:xfrm>
            <a:prstGeom prst="rect">
              <a:avLst/>
            </a:prstGeom>
            <a:noFill/>
          </p:spPr>
          <p:txBody>
            <a:bodyPr wrap="square" rtlCol="0">
              <a:spAutoFit/>
            </a:bodyPr>
            <a:lstStyle/>
            <a:p>
              <a:r>
                <a:rPr lang="en-US" smtClean="0">
                  <a:latin typeface="Times New Roman" pitchFamily="18" charset="0"/>
                  <a:cs typeface="Times New Roman" pitchFamily="18" charset="0"/>
                </a:rPr>
                <a:t>It is going on with automatic or manual processes of amendment of all those names that do not match perfectly with those of the circulation areas certified by the municipalities</a:t>
              </a:r>
              <a:endParaRPr lang="it-IT" sz="2000">
                <a:latin typeface="Times New Roman" pitchFamily="18" charset="0"/>
                <a:cs typeface="Times New Roman" pitchFamily="18" charset="0"/>
              </a:endParaRPr>
            </a:p>
          </p:txBody>
        </p:sp>
      </p:grpSp>
      <p:sp>
        <p:nvSpPr>
          <p:cNvPr id="15" name="AutoShape 22"/>
          <p:cNvSpPr>
            <a:spLocks noChangeArrowheads="1"/>
          </p:cNvSpPr>
          <p:nvPr/>
        </p:nvSpPr>
        <p:spPr bwMode="auto">
          <a:xfrm rot="16200000">
            <a:off x="5360454" y="5157427"/>
            <a:ext cx="2379663" cy="212155"/>
          </a:xfrm>
          <a:prstGeom prst="flowChartMerge">
            <a:avLst/>
          </a:prstGeom>
          <a:solidFill>
            <a:schemeClr val="bg1">
              <a:lumMod val="65000"/>
            </a:schemeClr>
          </a:solidFill>
          <a:ln w="9525">
            <a:solidFill>
              <a:schemeClr val="bg2"/>
            </a:solidFill>
            <a:miter lim="800000"/>
            <a:headEnd/>
            <a:tailEnd/>
          </a:ln>
          <a:effectLst/>
        </p:spPr>
        <p:txBody>
          <a:bodyPr wrap="none" anchor="ctr"/>
          <a:lstStyle/>
          <a:p>
            <a:endParaRPr lang="it-IT" dirty="0">
              <a:solidFill>
                <a:schemeClr val="accent6">
                  <a:lumMod val="75000"/>
                </a:schemeClr>
              </a:solidFill>
            </a:endParaRPr>
          </a:p>
        </p:txBody>
      </p:sp>
      <p:sp>
        <p:nvSpPr>
          <p:cNvPr id="16" name="CasellaDiTesto 15"/>
          <p:cNvSpPr txBox="1"/>
          <p:nvPr/>
        </p:nvSpPr>
        <p:spPr>
          <a:xfrm>
            <a:off x="1259632" y="5013176"/>
            <a:ext cx="5256584" cy="646331"/>
          </a:xfrm>
          <a:prstGeom prst="rect">
            <a:avLst/>
          </a:prstGeom>
          <a:noFill/>
        </p:spPr>
        <p:txBody>
          <a:bodyPr wrap="square" rtlCol="0">
            <a:spAutoFit/>
          </a:bodyPr>
          <a:lstStyle/>
          <a:p>
            <a:r>
              <a:rPr lang="it-IT" smtClean="0">
                <a:latin typeface="Times New Roman" pitchFamily="18" charset="0"/>
                <a:cs typeface="Times New Roman" pitchFamily="18" charset="0"/>
              </a:rPr>
              <a:t>The changes made to toponyms are visible in the cadastral survey </a:t>
            </a:r>
            <a:endParaRPr lang="it-IT">
              <a:latin typeface="Times New Roman" pitchFamily="18" charset="0"/>
              <a:cs typeface="Times New Roman" pitchFamily="18" charset="0"/>
            </a:endParaRPr>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6064" y="188640"/>
            <a:ext cx="7772400" cy="504056"/>
          </a:xfrm>
        </p:spPr>
        <p:txBody>
          <a:bodyPr>
            <a:normAutofit/>
          </a:bodyPr>
          <a:lstStyle/>
          <a:p>
            <a:r>
              <a:rPr lang="it-IT" smtClean="0"/>
              <a:t>Agenda</a:t>
            </a:r>
            <a:endParaRPr lang="it-IT" dirty="0"/>
          </a:p>
        </p:txBody>
      </p:sp>
      <p:sp>
        <p:nvSpPr>
          <p:cNvPr id="4" name="Rettangolo arrotondato 3"/>
          <p:cNvSpPr/>
          <p:nvPr/>
        </p:nvSpPr>
        <p:spPr>
          <a:xfrm>
            <a:off x="755576" y="3717032"/>
            <a:ext cx="763284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bg1"/>
                </a:solidFill>
                <a:latin typeface="Times New Roman" pitchFamily="18" charset="0"/>
                <a:cs typeface="Times New Roman" pitchFamily="18" charset="0"/>
              </a:rPr>
              <a:t>ANNCSU and ANPR</a:t>
            </a:r>
            <a:endParaRPr lang="it-IT" sz="2400" dirty="0" smtClean="0">
              <a:solidFill>
                <a:schemeClr val="bg1"/>
              </a:solidFill>
              <a:latin typeface="Times New Roman" pitchFamily="18" charset="0"/>
              <a:cs typeface="Times New Roman" pitchFamily="18" charset="0"/>
            </a:endParaRPr>
          </a:p>
        </p:txBody>
      </p:sp>
      <p:sp>
        <p:nvSpPr>
          <p:cNvPr id="5" name="Rettangolo arrotondato 4"/>
          <p:cNvSpPr/>
          <p:nvPr/>
        </p:nvSpPr>
        <p:spPr>
          <a:xfrm>
            <a:off x="755576" y="1124744"/>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Relevant legislation</a:t>
            </a:r>
          </a:p>
          <a:p>
            <a:endParaRPr lang="it-IT" sz="2400" dirty="0" smtClean="0">
              <a:solidFill>
                <a:schemeClr val="tx1"/>
              </a:solidFill>
              <a:latin typeface="Times New Roman" pitchFamily="18" charset="0"/>
              <a:cs typeface="Times New Roman" pitchFamily="18" charset="0"/>
            </a:endParaRPr>
          </a:p>
        </p:txBody>
      </p:sp>
      <p:sp>
        <p:nvSpPr>
          <p:cNvPr id="6" name="Rettangolo arrotondato 5"/>
          <p:cNvSpPr/>
          <p:nvPr/>
        </p:nvSpPr>
        <p:spPr>
          <a:xfrm>
            <a:off x="755576" y="1772816"/>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Preliminary remarks</a:t>
            </a:r>
          </a:p>
          <a:p>
            <a:r>
              <a:rPr lang="it-IT" sz="2400" smtClean="0">
                <a:solidFill>
                  <a:schemeClr val="tx1"/>
                </a:solidFill>
                <a:latin typeface="Times New Roman" pitchFamily="18" charset="0"/>
                <a:cs typeface="Times New Roman" pitchFamily="18" charset="0"/>
              </a:rPr>
              <a:t> </a:t>
            </a:r>
            <a:endParaRPr lang="it-IT" sz="2400" dirty="0" smtClean="0">
              <a:solidFill>
                <a:schemeClr val="tx1"/>
              </a:solidFill>
              <a:latin typeface="Times New Roman" pitchFamily="18" charset="0"/>
              <a:cs typeface="Times New Roman" pitchFamily="18" charset="0"/>
            </a:endParaRPr>
          </a:p>
        </p:txBody>
      </p:sp>
      <p:sp>
        <p:nvSpPr>
          <p:cNvPr id="7" name="Rettangolo arrotondato 6"/>
          <p:cNvSpPr/>
          <p:nvPr/>
        </p:nvSpPr>
        <p:spPr>
          <a:xfrm>
            <a:off x="755576" y="242088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Activities carried out so far</a:t>
            </a:r>
          </a:p>
          <a:p>
            <a:endParaRPr lang="it-IT" sz="2400" dirty="0" smtClean="0">
              <a:solidFill>
                <a:schemeClr val="tx1"/>
              </a:solidFill>
              <a:latin typeface="Times New Roman" pitchFamily="18" charset="0"/>
              <a:cs typeface="Times New Roman" pitchFamily="18" charset="0"/>
            </a:endParaRPr>
          </a:p>
        </p:txBody>
      </p:sp>
      <p:sp>
        <p:nvSpPr>
          <p:cNvPr id="8" name="Rettangolo arrotondato 7"/>
          <p:cNvSpPr/>
          <p:nvPr/>
        </p:nvSpPr>
        <p:spPr>
          <a:xfrm>
            <a:off x="755576" y="3068960"/>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Activities in progress</a:t>
            </a:r>
          </a:p>
          <a:p>
            <a:endParaRPr lang="it-IT" sz="2400" smtClean="0">
              <a:solidFill>
                <a:schemeClr val="tx1"/>
              </a:solidFill>
              <a:latin typeface="Times New Roman" pitchFamily="18" charset="0"/>
              <a:cs typeface="Times New Roman" pitchFamily="18" charset="0"/>
            </a:endParaRPr>
          </a:p>
          <a:p>
            <a:endParaRPr lang="it-IT" sz="2400" dirty="0" smtClean="0">
              <a:solidFill>
                <a:schemeClr val="tx1"/>
              </a:solidFill>
              <a:latin typeface="Times New Roman" pitchFamily="18" charset="0"/>
              <a:cs typeface="Times New Roman" pitchFamily="18" charset="0"/>
            </a:endParaRPr>
          </a:p>
        </p:txBody>
      </p:sp>
      <p:sp>
        <p:nvSpPr>
          <p:cNvPr id="9" name="Rettangolo arrotondato 8"/>
          <p:cNvSpPr/>
          <p:nvPr/>
        </p:nvSpPr>
        <p:spPr>
          <a:xfrm>
            <a:off x="755576" y="440110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permanent census</a:t>
            </a:r>
          </a:p>
          <a:p>
            <a:endParaRPr lang="it-IT" sz="2400" dirty="0" smtClean="0">
              <a:solidFill>
                <a:schemeClr val="tx1"/>
              </a:solidFill>
              <a:latin typeface="Times New Roman" pitchFamily="18" charset="0"/>
              <a:cs typeface="Times New Roman" pitchFamily="18" charset="0"/>
            </a:endParaRPr>
          </a:p>
        </p:txBody>
      </p:sp>
      <p:sp>
        <p:nvSpPr>
          <p:cNvPr id="10" name="Rettangolo arrotondato 9"/>
          <p:cNvSpPr/>
          <p:nvPr/>
        </p:nvSpPr>
        <p:spPr>
          <a:xfrm>
            <a:off x="755576" y="512118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ANNCSU kick off</a:t>
            </a:r>
          </a:p>
        </p:txBody>
      </p:sp>
    </p:spTree>
    <p:extLst>
      <p:ext uri="{BB962C8B-B14F-4D97-AF65-F5344CB8AC3E}">
        <p14:creationId xmlns:p14="http://schemas.microsoft.com/office/powerpoint/2010/main" val="5811518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 name="Rectangle 3"/>
          <p:cNvSpPr>
            <a:spLocks noChangeArrowheads="1"/>
          </p:cNvSpPr>
          <p:nvPr/>
        </p:nvSpPr>
        <p:spPr bwMode="auto">
          <a:xfrm>
            <a:off x="2987824" y="2132856"/>
            <a:ext cx="5616624" cy="2520280"/>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lvl="0" algn="just">
              <a:buClr>
                <a:srgbClr val="000000"/>
              </a:buClr>
              <a:buSzPts val="1400"/>
              <a:buFont typeface="Arial" pitchFamily="34" charset="0"/>
              <a:buChar char="•"/>
            </a:pPr>
            <a:endParaRPr lang="it-IT" dirty="0" smtClean="0">
              <a:latin typeface="Times New Roman" pitchFamily="18" charset="0"/>
              <a:cs typeface="Times New Roman" pitchFamily="18" charset="0"/>
            </a:endParaRPr>
          </a:p>
        </p:txBody>
      </p:sp>
      <p:sp>
        <p:nvSpPr>
          <p:cNvPr id="7" name="Titolo 1"/>
          <p:cNvSpPr>
            <a:spLocks noGrp="1"/>
          </p:cNvSpPr>
          <p:nvPr>
            <p:ph type="ctrTitle"/>
          </p:nvPr>
        </p:nvSpPr>
        <p:spPr>
          <a:xfrm>
            <a:off x="976064" y="188640"/>
            <a:ext cx="7772400" cy="504056"/>
          </a:xfrm>
        </p:spPr>
        <p:txBody>
          <a:bodyPr>
            <a:normAutofit/>
          </a:bodyPr>
          <a:lstStyle/>
          <a:p>
            <a:r>
              <a:rPr lang="it-IT" dirty="0" err="1" smtClean="0"/>
              <a:t>Relevant</a:t>
            </a:r>
            <a:r>
              <a:rPr lang="it-IT" dirty="0" smtClean="0"/>
              <a:t> </a:t>
            </a:r>
            <a:r>
              <a:rPr lang="it-IT" dirty="0" err="1" smtClean="0"/>
              <a:t>legislation</a:t>
            </a:r>
            <a:endParaRPr lang="it-IT" dirty="0"/>
          </a:p>
        </p:txBody>
      </p:sp>
      <p:sp>
        <p:nvSpPr>
          <p:cNvPr id="34" name="Sottotitolo 2"/>
          <p:cNvSpPr txBox="1">
            <a:spLocks/>
          </p:cNvSpPr>
          <p:nvPr/>
        </p:nvSpPr>
        <p:spPr>
          <a:xfrm>
            <a:off x="539552" y="692696"/>
            <a:ext cx="7776864" cy="54726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None/>
            </a:pPr>
            <a:r>
              <a:rPr lang="it-IT" sz="2000" b="1" dirty="0" err="1" smtClean="0">
                <a:latin typeface="Times New Roman" pitchFamily="18" charset="0"/>
                <a:cs typeface="Times New Roman" pitchFamily="18" charset="0"/>
              </a:rPr>
              <a:t>Law</a:t>
            </a:r>
            <a:r>
              <a:rPr lang="it-IT" sz="2000" b="1" dirty="0" smtClean="0">
                <a:latin typeface="Times New Roman" pitchFamily="18" charset="0"/>
                <a:cs typeface="Times New Roman" pitchFamily="18" charset="0"/>
              </a:rPr>
              <a:t> </a:t>
            </a:r>
            <a:r>
              <a:rPr lang="it-IT" sz="2000" b="1" dirty="0" err="1" smtClean="0">
                <a:latin typeface="Times New Roman" pitchFamily="18" charset="0"/>
                <a:cs typeface="Times New Roman" pitchFamily="18" charset="0"/>
              </a:rPr>
              <a:t>by</a:t>
            </a:r>
            <a:r>
              <a:rPr lang="it-IT" sz="2000" b="1" dirty="0" smtClean="0">
                <a:latin typeface="Times New Roman" pitchFamily="18" charset="0"/>
                <a:cs typeface="Times New Roman" pitchFamily="18" charset="0"/>
              </a:rPr>
              <a:t> </a:t>
            </a:r>
            <a:r>
              <a:rPr lang="it-IT" sz="2000" b="1" dirty="0" err="1" smtClean="0">
                <a:latin typeface="Times New Roman" pitchFamily="18" charset="0"/>
                <a:cs typeface="Times New Roman" pitchFamily="18" charset="0"/>
              </a:rPr>
              <a:t>decree</a:t>
            </a:r>
            <a:r>
              <a:rPr lang="it-IT" sz="2000" b="1" dirty="0" smtClean="0">
                <a:latin typeface="Times New Roman" pitchFamily="18" charset="0"/>
                <a:cs typeface="Times New Roman" pitchFamily="18" charset="0"/>
              </a:rPr>
              <a:t>, 18 </a:t>
            </a:r>
            <a:r>
              <a:rPr lang="it-IT" sz="2000" b="1" dirty="0" err="1" smtClean="0">
                <a:latin typeface="Times New Roman" pitchFamily="18" charset="0"/>
                <a:cs typeface="Times New Roman" pitchFamily="18" charset="0"/>
              </a:rPr>
              <a:t>Oct</a:t>
            </a:r>
            <a:r>
              <a:rPr lang="it-IT" sz="2000" b="1" dirty="0" smtClean="0">
                <a:latin typeface="Times New Roman" pitchFamily="18" charset="0"/>
                <a:cs typeface="Times New Roman" pitchFamily="18" charset="0"/>
              </a:rPr>
              <a:t>. 2012, n. 179,  </a:t>
            </a:r>
            <a:r>
              <a:rPr lang="it-IT" sz="2000" b="1" dirty="0" err="1" smtClean="0">
                <a:latin typeface="Times New Roman" pitchFamily="18" charset="0"/>
                <a:cs typeface="Times New Roman" pitchFamily="18" charset="0"/>
              </a:rPr>
              <a:t>amended</a:t>
            </a:r>
            <a:r>
              <a:rPr lang="it-IT" sz="2000" b="1" dirty="0" smtClean="0">
                <a:latin typeface="Times New Roman" pitchFamily="18" charset="0"/>
                <a:cs typeface="Times New Roman" pitchFamily="18" charset="0"/>
              </a:rPr>
              <a:t> </a:t>
            </a:r>
            <a:r>
              <a:rPr lang="it-IT" sz="2000" b="1" dirty="0" err="1" smtClean="0">
                <a:latin typeface="Times New Roman" pitchFamily="18" charset="0"/>
                <a:cs typeface="Times New Roman" pitchFamily="18" charset="0"/>
              </a:rPr>
              <a:t>by</a:t>
            </a:r>
            <a:r>
              <a:rPr lang="it-IT" sz="2000" b="1" dirty="0" smtClean="0">
                <a:latin typeface="Times New Roman" pitchFamily="18" charset="0"/>
                <a:cs typeface="Times New Roman" pitchFamily="18" charset="0"/>
              </a:rPr>
              <a:t> </a:t>
            </a:r>
            <a:r>
              <a:rPr lang="it-IT" sz="2000" b="1" dirty="0" err="1" smtClean="0">
                <a:latin typeface="Times New Roman" pitchFamily="18" charset="0"/>
                <a:cs typeface="Times New Roman" pitchFamily="18" charset="0"/>
              </a:rPr>
              <a:t>law</a:t>
            </a:r>
            <a:r>
              <a:rPr lang="it-IT" sz="2000" b="1" dirty="0" smtClean="0">
                <a:latin typeface="Times New Roman" pitchFamily="18" charset="0"/>
                <a:cs typeface="Times New Roman" pitchFamily="18" charset="0"/>
              </a:rPr>
              <a:t> 17 </a:t>
            </a:r>
            <a:r>
              <a:rPr lang="it-IT" sz="2000" b="1" dirty="0" err="1" smtClean="0">
                <a:latin typeface="Times New Roman" pitchFamily="18" charset="0"/>
                <a:cs typeface="Times New Roman" pitchFamily="18" charset="0"/>
              </a:rPr>
              <a:t>Dec</a:t>
            </a:r>
            <a:r>
              <a:rPr lang="it-IT" sz="2000" b="1" dirty="0" smtClean="0">
                <a:latin typeface="Times New Roman" pitchFamily="18" charset="0"/>
                <a:cs typeface="Times New Roman" pitchFamily="18" charset="0"/>
              </a:rPr>
              <a:t>. 2012, n. 221 (</a:t>
            </a:r>
            <a:r>
              <a:rPr lang="it-IT" sz="2000" b="1" dirty="0" err="1" smtClean="0">
                <a:latin typeface="Times New Roman" pitchFamily="18" charset="0"/>
                <a:cs typeface="Times New Roman" pitchFamily="18" charset="0"/>
              </a:rPr>
              <a:t>Growth</a:t>
            </a:r>
            <a:r>
              <a:rPr lang="it-IT" sz="2000" b="1" dirty="0" smtClean="0">
                <a:latin typeface="Times New Roman" pitchFamily="18" charset="0"/>
                <a:cs typeface="Times New Roman" pitchFamily="18" charset="0"/>
              </a:rPr>
              <a:t> </a:t>
            </a:r>
            <a:r>
              <a:rPr lang="it-IT" sz="2000" b="1" dirty="0" err="1" smtClean="0">
                <a:latin typeface="Times New Roman" pitchFamily="18" charset="0"/>
                <a:cs typeface="Times New Roman" pitchFamily="18" charset="0"/>
              </a:rPr>
              <a:t>decree</a:t>
            </a:r>
            <a:r>
              <a:rPr lang="it-IT" sz="2000" b="1" dirty="0" smtClean="0">
                <a:latin typeface="Times New Roman" pitchFamily="18" charset="0"/>
                <a:cs typeface="Times New Roman" pitchFamily="18" charset="0"/>
              </a:rPr>
              <a:t> - </a:t>
            </a:r>
            <a:r>
              <a:rPr lang="en-US" sz="2000" dirty="0" smtClean="0"/>
              <a:t>Digital </a:t>
            </a:r>
            <a:r>
              <a:rPr lang="en-US" sz="2000" dirty="0"/>
              <a:t>Agenda’s </a:t>
            </a:r>
            <a:r>
              <a:rPr lang="en-US" sz="2000" dirty="0" smtClean="0"/>
              <a:t>implementation</a:t>
            </a:r>
            <a:r>
              <a:rPr lang="it-IT" sz="2000" b="1" dirty="0" smtClean="0">
                <a:latin typeface="Times New Roman" pitchFamily="18" charset="0"/>
                <a:cs typeface="Times New Roman" pitchFamily="18" charset="0"/>
              </a:rPr>
              <a:t>)</a:t>
            </a:r>
            <a:endParaRPr lang="it-IT" sz="2000" b="1" dirty="0">
              <a:latin typeface="Times New Roman" pitchFamily="18" charset="0"/>
              <a:cs typeface="Times New Roman" pitchFamily="18" charset="0"/>
            </a:endParaRPr>
          </a:p>
          <a:p>
            <a:pPr>
              <a:spcBef>
                <a:spcPts val="200"/>
              </a:spcBef>
            </a:pPr>
            <a:endParaRPr lang="it-IT" sz="2000" dirty="0" smtClean="0">
              <a:latin typeface="Times New Roman" pitchFamily="18" charset="0"/>
              <a:cs typeface="Times New Roman" pitchFamily="18" charset="0"/>
            </a:endParaRPr>
          </a:p>
          <a:p>
            <a:pPr>
              <a:spcBef>
                <a:spcPts val="200"/>
              </a:spcBef>
            </a:pPr>
            <a:endParaRPr lang="it-IT" sz="2000" dirty="0" smtClean="0">
              <a:latin typeface="Times New Roman" pitchFamily="18" charset="0"/>
              <a:cs typeface="Times New Roman" pitchFamily="18" charset="0"/>
            </a:endParaRPr>
          </a:p>
          <a:p>
            <a:pPr>
              <a:spcBef>
                <a:spcPts val="200"/>
              </a:spcBef>
            </a:pPr>
            <a:endParaRPr lang="it-IT" sz="2000" dirty="0" smtClean="0">
              <a:latin typeface="Times New Roman" pitchFamily="18" charset="0"/>
              <a:cs typeface="Times New Roman" pitchFamily="18" charset="0"/>
            </a:endParaRPr>
          </a:p>
          <a:p>
            <a:pPr marL="0" indent="0">
              <a:spcBef>
                <a:spcPts val="200"/>
              </a:spcBef>
              <a:buNone/>
            </a:pPr>
            <a:endParaRPr lang="it-IT" sz="2000" dirty="0" smtClean="0">
              <a:latin typeface="Times New Roman" pitchFamily="18" charset="0"/>
              <a:cs typeface="Times New Roman" pitchFamily="18" charset="0"/>
            </a:endParaRPr>
          </a:p>
          <a:p>
            <a:pPr marL="0" indent="0">
              <a:spcBef>
                <a:spcPts val="200"/>
              </a:spcBef>
              <a:buNone/>
            </a:pPr>
            <a:endParaRPr lang="it-IT" sz="2000" dirty="0" smtClean="0">
              <a:latin typeface="Times New Roman" pitchFamily="18" charset="0"/>
              <a:cs typeface="Times New Roman" pitchFamily="18" charset="0"/>
            </a:endParaRPr>
          </a:p>
          <a:p>
            <a:pPr marL="0" indent="0">
              <a:spcBef>
                <a:spcPts val="200"/>
              </a:spcBef>
              <a:buNone/>
            </a:pPr>
            <a:endParaRPr lang="it-IT" sz="2000" dirty="0" smtClean="0">
              <a:latin typeface="Times New Roman" pitchFamily="18" charset="0"/>
              <a:cs typeface="Times New Roman" pitchFamily="18" charset="0"/>
            </a:endParaRPr>
          </a:p>
        </p:txBody>
      </p:sp>
      <p:sp>
        <p:nvSpPr>
          <p:cNvPr id="14" name="AutoShape 2"/>
          <p:cNvSpPr>
            <a:spLocks noChangeArrowheads="1"/>
          </p:cNvSpPr>
          <p:nvPr/>
        </p:nvSpPr>
        <p:spPr bwMode="auto">
          <a:xfrm>
            <a:off x="683568" y="1412776"/>
            <a:ext cx="2232248" cy="3240360"/>
          </a:xfrm>
          <a:prstGeom prst="homePlate">
            <a:avLst>
              <a:gd name="adj" fmla="val 12134"/>
            </a:avLst>
          </a:prstGeom>
          <a:solidFill>
            <a:schemeClr val="bg1">
              <a:lumMod val="6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lvl="0" algn="ctr" fontAlgn="base">
              <a:spcBef>
                <a:spcPct val="0"/>
              </a:spcBef>
              <a:spcAft>
                <a:spcPct val="0"/>
              </a:spcAft>
            </a:pPr>
            <a:r>
              <a:rPr lang="it-IT" sz="1600" dirty="0" smtClean="0">
                <a:solidFill>
                  <a:schemeClr val="bg1"/>
                </a:solidFill>
                <a:latin typeface="Times New Roman" pitchFamily="18" charset="0"/>
                <a:cs typeface="Times New Roman" pitchFamily="18" charset="0"/>
              </a:rPr>
              <a:t>Art. 3, </a:t>
            </a:r>
            <a:r>
              <a:rPr lang="it-IT" sz="1600" dirty="0" err="1" smtClean="0">
                <a:solidFill>
                  <a:schemeClr val="bg1"/>
                </a:solidFill>
                <a:latin typeface="Times New Roman" pitchFamily="18" charset="0"/>
                <a:cs typeface="Times New Roman" pitchFamily="18" charset="0"/>
              </a:rPr>
              <a:t>provides</a:t>
            </a:r>
            <a:r>
              <a:rPr lang="it-IT" sz="1600" dirty="0" smtClean="0">
                <a:solidFill>
                  <a:schemeClr val="bg1"/>
                </a:solidFill>
                <a:latin typeface="Times New Roman" pitchFamily="18" charset="0"/>
                <a:cs typeface="Times New Roman" pitchFamily="18" charset="0"/>
              </a:rPr>
              <a:t> the </a:t>
            </a:r>
            <a:r>
              <a:rPr lang="it-IT" sz="1600" dirty="0" err="1" smtClean="0">
                <a:solidFill>
                  <a:schemeClr val="bg1"/>
                </a:solidFill>
                <a:latin typeface="Times New Roman" pitchFamily="18" charset="0"/>
                <a:cs typeface="Times New Roman" pitchFamily="18" charset="0"/>
              </a:rPr>
              <a:t>issuing</a:t>
            </a:r>
            <a:r>
              <a:rPr lang="it-IT" sz="1600" dirty="0" smtClean="0">
                <a:solidFill>
                  <a:schemeClr val="bg1"/>
                </a:solidFill>
                <a:latin typeface="Times New Roman" pitchFamily="18" charset="0"/>
                <a:cs typeface="Times New Roman" pitchFamily="18" charset="0"/>
              </a:rPr>
              <a:t> </a:t>
            </a:r>
            <a:r>
              <a:rPr lang="it-IT" sz="1600" dirty="0" err="1" smtClean="0">
                <a:solidFill>
                  <a:schemeClr val="bg1"/>
                </a:solidFill>
                <a:latin typeface="Times New Roman" pitchFamily="18" charset="0"/>
                <a:cs typeface="Times New Roman" pitchFamily="18" charset="0"/>
              </a:rPr>
              <a:t>of</a:t>
            </a:r>
            <a:r>
              <a:rPr lang="it-IT" sz="1600" dirty="0" smtClean="0">
                <a:solidFill>
                  <a:schemeClr val="bg1"/>
                </a:solidFill>
                <a:latin typeface="Times New Roman" pitchFamily="18" charset="0"/>
                <a:cs typeface="Times New Roman" pitchFamily="18" charset="0"/>
              </a:rPr>
              <a:t> </a:t>
            </a:r>
            <a:r>
              <a:rPr lang="it-IT" sz="1600" b="1" dirty="0" smtClean="0">
                <a:latin typeface="Times New Roman" pitchFamily="18" charset="0"/>
                <a:cs typeface="Times New Roman" pitchFamily="18" charset="0"/>
              </a:rPr>
              <a:t>DPCM </a:t>
            </a:r>
            <a:r>
              <a:rPr lang="it-IT" sz="1600" b="1" dirty="0" err="1" smtClean="0">
                <a:latin typeface="Times New Roman" pitchFamily="18" charset="0"/>
                <a:cs typeface="Times New Roman" pitchFamily="18" charset="0"/>
              </a:rPr>
              <a:t>that</a:t>
            </a:r>
            <a:r>
              <a:rPr lang="it-IT" sz="1600" b="1" dirty="0" smtClean="0">
                <a:latin typeface="Times New Roman" pitchFamily="18" charset="0"/>
                <a:cs typeface="Times New Roman" pitchFamily="18" charset="0"/>
              </a:rPr>
              <a:t> </a:t>
            </a:r>
            <a:r>
              <a:rPr lang="it-IT" sz="1600" b="1" dirty="0" err="1" smtClean="0">
                <a:latin typeface="Times New Roman" pitchFamily="18" charset="0"/>
                <a:cs typeface="Times New Roman" pitchFamily="18" charset="0"/>
              </a:rPr>
              <a:t>establishes</a:t>
            </a:r>
            <a:endParaRPr kumimoji="0" lang="it-IT" sz="1600" b="1" i="0" u="none" strike="noStrike" cap="none" normalizeH="0" baseline="0" dirty="0" smtClean="0">
              <a:ln>
                <a:noFill/>
              </a:ln>
              <a:effectLst/>
              <a:latin typeface="Arial" pitchFamily="34" charset="0"/>
              <a:cs typeface="Arial" pitchFamily="34" charset="0"/>
            </a:endParaRPr>
          </a:p>
        </p:txBody>
      </p:sp>
      <p:sp>
        <p:nvSpPr>
          <p:cNvPr id="15" name="Rectangle 3"/>
          <p:cNvSpPr>
            <a:spLocks noChangeArrowheads="1"/>
          </p:cNvSpPr>
          <p:nvPr/>
        </p:nvSpPr>
        <p:spPr bwMode="auto">
          <a:xfrm>
            <a:off x="2987824" y="1412776"/>
            <a:ext cx="5616624" cy="3168352"/>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lvl="0" algn="just">
              <a:buClr>
                <a:srgbClr val="000000"/>
              </a:buClr>
              <a:buSzPts val="1400"/>
            </a:pPr>
            <a:endParaRPr lang="it-IT" sz="1600" dirty="0" smtClean="0">
              <a:latin typeface="Arial" pitchFamily="34" charset="0"/>
              <a:cs typeface="Arial" pitchFamily="34" charset="0"/>
            </a:endParaRPr>
          </a:p>
          <a:p>
            <a:pPr>
              <a:spcBef>
                <a:spcPts val="200"/>
              </a:spcBef>
              <a:buFont typeface="Wingdings" pitchFamily="2" charset="2"/>
              <a:buChar char="§"/>
            </a:pPr>
            <a:endParaRPr lang="it-IT" dirty="0" smtClean="0">
              <a:latin typeface="Times New Roman" pitchFamily="18" charset="0"/>
              <a:cs typeface="Times New Roman" pitchFamily="18" charset="0"/>
            </a:endParaRPr>
          </a:p>
          <a:p>
            <a:pPr>
              <a:spcBef>
                <a:spcPts val="200"/>
              </a:spcBef>
            </a:pPr>
            <a:endParaRPr lang="it-IT" dirty="0" smtClean="0">
              <a:latin typeface="Times New Roman" pitchFamily="18" charset="0"/>
              <a:cs typeface="Times New Roman" pitchFamily="18" charset="0"/>
            </a:endParaRPr>
          </a:p>
          <a:p>
            <a:pPr>
              <a:spcBef>
                <a:spcPts val="200"/>
              </a:spcBef>
              <a:buFont typeface="Arial" pitchFamily="34" charset="0"/>
              <a:buChar char="•"/>
            </a:pPr>
            <a:r>
              <a:rPr lang="it-IT" dirty="0" smtClean="0">
                <a:latin typeface="Times New Roman" pitchFamily="18" charset="0"/>
                <a:cs typeface="Times New Roman" pitchFamily="18" charset="0"/>
              </a:rPr>
              <a:t>  ANNCSU </a:t>
            </a:r>
            <a:r>
              <a:rPr lang="it-IT" dirty="0" err="1" smtClean="0">
                <a:latin typeface="Times New Roman" pitchFamily="18" charset="0"/>
                <a:cs typeface="Times New Roman" pitchFamily="18" charset="0"/>
              </a:rPr>
              <a:t>contents</a:t>
            </a:r>
            <a:endParaRPr lang="it-IT" dirty="0" smtClean="0">
              <a:latin typeface="Times New Roman" pitchFamily="18" charset="0"/>
              <a:cs typeface="Times New Roman" pitchFamily="18" charset="0"/>
            </a:endParaRPr>
          </a:p>
          <a:p>
            <a:pPr marL="177800" indent="-177800">
              <a:spcBef>
                <a:spcPts val="200"/>
              </a:spcBef>
              <a:buFont typeface="Wingdings" pitchFamily="2" charset="2"/>
              <a:buChar char="§"/>
            </a:pPr>
            <a:r>
              <a:rPr lang="it-IT" dirty="0" err="1" smtClean="0">
                <a:latin typeface="Times New Roman" pitchFamily="18" charset="0"/>
                <a:cs typeface="Times New Roman" pitchFamily="18" charset="0"/>
              </a:rPr>
              <a:t>obligations</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procedures</a:t>
            </a:r>
            <a:r>
              <a:rPr lang="it-IT" dirty="0" smtClean="0">
                <a:latin typeface="Times New Roman" pitchFamily="18" charset="0"/>
                <a:cs typeface="Times New Roman" pitchFamily="18" charset="0"/>
              </a:rPr>
              <a:t> for </a:t>
            </a:r>
            <a:r>
              <a:rPr lang="it-IT" dirty="0" err="1" smtClean="0">
                <a:latin typeface="Times New Roman" pitchFamily="18" charset="0"/>
                <a:cs typeface="Times New Roman" pitchFamily="18" charset="0"/>
              </a:rPr>
              <a:t>updating</a:t>
            </a:r>
            <a:r>
              <a:rPr lang="it-IT" dirty="0" smtClean="0">
                <a:latin typeface="Times New Roman" pitchFamily="18" charset="0"/>
                <a:cs typeface="Times New Roman" pitchFamily="18" charset="0"/>
              </a:rPr>
              <a:t> ANNCSU</a:t>
            </a:r>
          </a:p>
          <a:p>
            <a:pPr>
              <a:spcBef>
                <a:spcPts val="200"/>
              </a:spcBef>
              <a:buFont typeface="Wingdings" pitchFamily="2" charset="2"/>
              <a:buChar char="§"/>
            </a:pP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instructions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to</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access</a:t>
            </a:r>
            <a:r>
              <a:rPr lang="it-IT" dirty="0" smtClean="0">
                <a:latin typeface="Times New Roman" pitchFamily="18" charset="0"/>
                <a:cs typeface="Times New Roman" pitchFamily="18" charset="0"/>
              </a:rPr>
              <a:t> ANNCSU</a:t>
            </a:r>
          </a:p>
          <a:p>
            <a:pPr marL="177800" indent="-177800">
              <a:spcBef>
                <a:spcPts val="200"/>
              </a:spcBef>
              <a:buFont typeface="Wingdings" pitchFamily="2" charset="2"/>
              <a:buChar char="§"/>
            </a:pP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criteria</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for</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interoperability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of</a:t>
            </a:r>
            <a:r>
              <a:rPr lang="it-IT" dirty="0" smtClean="0">
                <a:latin typeface="Times New Roman" pitchFamily="18" charset="0"/>
                <a:cs typeface="Times New Roman" pitchFamily="18" charset="0"/>
              </a:rPr>
              <a:t>  ANNCSU </a:t>
            </a:r>
            <a:r>
              <a:rPr lang="it-IT" dirty="0" err="1" smtClean="0">
                <a:latin typeface="Times New Roman" pitchFamily="18" charset="0"/>
                <a:cs typeface="Times New Roman" pitchFamily="18" charset="0"/>
              </a:rPr>
              <a:t>with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other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relevant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national</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regional</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databases</a:t>
            </a:r>
            <a:endParaRPr lang="it-IT" dirty="0" smtClean="0">
              <a:latin typeface="Times New Roman" pitchFamily="18" charset="0"/>
              <a:cs typeface="Times New Roman" pitchFamily="18" charset="0"/>
            </a:endParaRPr>
          </a:p>
          <a:p>
            <a:pPr marL="177800" indent="-177800">
              <a:spcBef>
                <a:spcPts val="200"/>
              </a:spcBef>
              <a:buFont typeface="Wingdings" pitchFamily="2" charset="2"/>
              <a:buChar char="§"/>
            </a:pPr>
            <a:endParaRPr lang="it-IT" dirty="0" smtClean="0">
              <a:latin typeface="Times New Roman" pitchFamily="18" charset="0"/>
              <a:cs typeface="Times New Roman" pitchFamily="18" charset="0"/>
            </a:endParaRPr>
          </a:p>
          <a:p>
            <a:pPr marL="177800" lvl="0" indent="-177800">
              <a:spcBef>
                <a:spcPts val="200"/>
              </a:spcBef>
              <a:buFont typeface="Wingdings" pitchFamily="2" charset="2"/>
              <a:buChar char="§"/>
            </a:pPr>
            <a:r>
              <a:rPr lang="en-US" dirty="0" smtClean="0">
                <a:latin typeface="Times New Roman" pitchFamily="18" charset="0"/>
                <a:cs typeface="Times New Roman" pitchFamily="18" charset="0"/>
              </a:rPr>
              <a:t>set the deadline for completing the CENSUS OF POPULATION AND HOUSING , conducted by ISTAT ANNUALLY and no more ten-yearly</a:t>
            </a:r>
          </a:p>
          <a:p>
            <a:pPr marL="177800" indent="-177800">
              <a:spcBef>
                <a:spcPts val="200"/>
              </a:spcBef>
              <a:buFont typeface="Wingdings" pitchFamily="2" charset="2"/>
              <a:buChar char="§"/>
            </a:pPr>
            <a:endParaRPr lang="it-IT" dirty="0" smtClean="0">
              <a:latin typeface="Times New Roman" pitchFamily="18" charset="0"/>
              <a:cs typeface="Times New Roman" pitchFamily="18" charset="0"/>
            </a:endParaRPr>
          </a:p>
          <a:p>
            <a:pPr lvl="0">
              <a:buClr>
                <a:srgbClr val="000000"/>
              </a:buClr>
              <a:buSzPts val="1400"/>
            </a:pPr>
            <a:endParaRPr lang="it-IT" dirty="0" smtClean="0">
              <a:latin typeface="Times New Roman" pitchFamily="18" charset="0"/>
              <a:cs typeface="Times New Roman" pitchFamily="18" charset="0"/>
            </a:endParaRPr>
          </a:p>
          <a:p>
            <a:pPr lvl="0" algn="just">
              <a:buClr>
                <a:srgbClr val="000000"/>
              </a:buClr>
              <a:buSzPts val="1400"/>
            </a:pPr>
            <a:endParaRPr kumimoji="0" lang="it-IT"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17" name="Rectangle 3"/>
          <p:cNvSpPr>
            <a:spLocks noChangeArrowheads="1"/>
          </p:cNvSpPr>
          <p:nvPr/>
        </p:nvSpPr>
        <p:spPr bwMode="auto">
          <a:xfrm>
            <a:off x="2987824" y="5117188"/>
            <a:ext cx="5616624" cy="1120124"/>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lvl="0" algn="just">
              <a:buClr>
                <a:srgbClr val="000000"/>
              </a:buClr>
              <a:buSzPts val="1400"/>
              <a:buFont typeface="Arial" pitchFamily="34" charset="0"/>
              <a:buChar char="•"/>
            </a:pPr>
            <a:endParaRPr lang="it-IT" dirty="0" smtClean="0">
              <a:latin typeface="Times New Roman" pitchFamily="18" charset="0"/>
              <a:cs typeface="Times New Roman" pitchFamily="18" charset="0"/>
            </a:endParaRPr>
          </a:p>
        </p:txBody>
      </p:sp>
      <p:sp>
        <p:nvSpPr>
          <p:cNvPr id="18" name="AutoShape 2"/>
          <p:cNvSpPr>
            <a:spLocks noChangeArrowheads="1"/>
          </p:cNvSpPr>
          <p:nvPr/>
        </p:nvSpPr>
        <p:spPr bwMode="auto">
          <a:xfrm>
            <a:off x="683568" y="4797152"/>
            <a:ext cx="2232248" cy="1440160"/>
          </a:xfrm>
          <a:prstGeom prst="homePlate">
            <a:avLst>
              <a:gd name="adj" fmla="val 12134"/>
            </a:avLst>
          </a:prstGeom>
          <a:solidFill>
            <a:schemeClr val="bg1">
              <a:lumMod val="6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lvl="0" algn="ctr" fontAlgn="base">
              <a:spcBef>
                <a:spcPct val="0"/>
              </a:spcBef>
              <a:spcAft>
                <a:spcPct val="0"/>
              </a:spcAft>
            </a:pPr>
            <a:r>
              <a:rPr lang="it-IT" sz="1600" dirty="0" smtClean="0">
                <a:solidFill>
                  <a:schemeClr val="bg1"/>
                </a:solidFill>
                <a:latin typeface="Times New Roman" pitchFamily="18" charset="0"/>
                <a:cs typeface="Times New Roman" pitchFamily="18" charset="0"/>
              </a:rPr>
              <a:t>Art. 2, </a:t>
            </a:r>
            <a:r>
              <a:rPr lang="it-IT" sz="1600" dirty="0" err="1" smtClean="0">
                <a:solidFill>
                  <a:schemeClr val="bg1"/>
                </a:solidFill>
                <a:latin typeface="Times New Roman" pitchFamily="18" charset="0"/>
                <a:cs typeface="Times New Roman" pitchFamily="18" charset="0"/>
              </a:rPr>
              <a:t>provides</a:t>
            </a:r>
            <a:r>
              <a:rPr lang="it-IT" sz="1600" dirty="0" smtClean="0">
                <a:solidFill>
                  <a:schemeClr val="bg1"/>
                </a:solidFill>
                <a:latin typeface="Times New Roman" pitchFamily="18" charset="0"/>
                <a:cs typeface="Times New Roman" pitchFamily="18" charset="0"/>
              </a:rPr>
              <a:t> the </a:t>
            </a:r>
            <a:r>
              <a:rPr lang="it-IT" sz="1600" dirty="0" err="1" smtClean="0">
                <a:solidFill>
                  <a:schemeClr val="bg1"/>
                </a:solidFill>
                <a:latin typeface="Times New Roman" pitchFamily="18" charset="0"/>
                <a:cs typeface="Times New Roman" pitchFamily="18" charset="0"/>
              </a:rPr>
              <a:t>issuing</a:t>
            </a:r>
            <a:r>
              <a:rPr lang="it-IT" sz="1600" dirty="0" smtClean="0">
                <a:solidFill>
                  <a:schemeClr val="bg1"/>
                </a:solidFill>
                <a:latin typeface="Times New Roman" pitchFamily="18" charset="0"/>
                <a:cs typeface="Times New Roman" pitchFamily="18" charset="0"/>
              </a:rPr>
              <a:t> </a:t>
            </a:r>
            <a:r>
              <a:rPr lang="it-IT" sz="1600" dirty="0" err="1" smtClean="0">
                <a:solidFill>
                  <a:schemeClr val="bg1"/>
                </a:solidFill>
                <a:latin typeface="Times New Roman" pitchFamily="18" charset="0"/>
                <a:cs typeface="Times New Roman" pitchFamily="18" charset="0"/>
              </a:rPr>
              <a:t>of</a:t>
            </a:r>
            <a:r>
              <a:rPr lang="it-IT" sz="1600" dirty="0" smtClean="0">
                <a:solidFill>
                  <a:schemeClr val="bg1"/>
                </a:solidFill>
                <a:latin typeface="Times New Roman" pitchFamily="18" charset="0"/>
                <a:cs typeface="Times New Roman" pitchFamily="18" charset="0"/>
              </a:rPr>
              <a:t> </a:t>
            </a:r>
            <a:r>
              <a:rPr lang="it-IT" sz="1600" b="1" dirty="0" smtClean="0">
                <a:latin typeface="Times New Roman" pitchFamily="18" charset="0"/>
                <a:cs typeface="Times New Roman" pitchFamily="18" charset="0"/>
              </a:rPr>
              <a:t>DPCM </a:t>
            </a:r>
            <a:r>
              <a:rPr lang="it-IT" sz="1600" b="1" dirty="0" err="1" smtClean="0">
                <a:latin typeface="Times New Roman" pitchFamily="18" charset="0"/>
                <a:cs typeface="Times New Roman" pitchFamily="18" charset="0"/>
              </a:rPr>
              <a:t>that</a:t>
            </a:r>
            <a:r>
              <a:rPr lang="it-IT" sz="1600" b="1" dirty="0" smtClean="0">
                <a:latin typeface="Times New Roman" pitchFamily="18" charset="0"/>
                <a:cs typeface="Times New Roman" pitchFamily="18" charset="0"/>
              </a:rPr>
              <a:t> </a:t>
            </a:r>
            <a:r>
              <a:rPr lang="it-IT" sz="1600" b="1" dirty="0" err="1" smtClean="0">
                <a:latin typeface="Times New Roman" pitchFamily="18" charset="0"/>
                <a:cs typeface="Times New Roman" pitchFamily="18" charset="0"/>
              </a:rPr>
              <a:t>establishes</a:t>
            </a:r>
            <a:endParaRPr kumimoji="0" lang="it-IT" sz="1600" b="1" i="0" u="none" strike="noStrike" cap="none" normalizeH="0" baseline="0" dirty="0" smtClean="0">
              <a:ln>
                <a:noFill/>
              </a:ln>
              <a:effectLst/>
              <a:latin typeface="Arial" pitchFamily="34" charset="0"/>
              <a:cs typeface="Arial" pitchFamily="34" charset="0"/>
            </a:endParaRPr>
          </a:p>
        </p:txBody>
      </p:sp>
      <p:sp>
        <p:nvSpPr>
          <p:cNvPr id="19" name="Rectangle 3"/>
          <p:cNvSpPr>
            <a:spLocks noChangeArrowheads="1"/>
          </p:cNvSpPr>
          <p:nvPr/>
        </p:nvSpPr>
        <p:spPr bwMode="auto">
          <a:xfrm>
            <a:off x="2987824" y="4797152"/>
            <a:ext cx="5616624" cy="1408156"/>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lvl="0" algn="just">
              <a:buClr>
                <a:srgbClr val="000000"/>
              </a:buClr>
              <a:buSzPts val="1400"/>
            </a:pPr>
            <a:endParaRPr lang="it-IT" dirty="0" smtClean="0">
              <a:latin typeface="Times New Roman" pitchFamily="18" charset="0"/>
              <a:cs typeface="Times New Roman" pitchFamily="18" charset="0"/>
            </a:endParaRPr>
          </a:p>
          <a:p>
            <a:pPr>
              <a:spcBef>
                <a:spcPts val="200"/>
              </a:spcBef>
              <a:buFont typeface="Wingdings" pitchFamily="2" charset="2"/>
              <a:buChar char="§"/>
            </a:pPr>
            <a:r>
              <a:rPr lang="it-IT" dirty="0" smtClean="0">
                <a:latin typeface="Times New Roman" pitchFamily="18" charset="0"/>
                <a:cs typeface="Times New Roman" pitchFamily="18" charset="0"/>
              </a:rPr>
              <a:t>Anagrafe nazionale della popolazione residente (ANPR)</a:t>
            </a:r>
          </a:p>
          <a:p>
            <a:pPr>
              <a:spcBef>
                <a:spcPts val="200"/>
              </a:spcBef>
            </a:pPr>
            <a:r>
              <a:rPr lang="it-IT" dirty="0" smtClean="0">
                <a:latin typeface="Times New Roman" pitchFamily="18" charset="0"/>
                <a:cs typeface="Times New Roman" pitchFamily="18" charset="0"/>
              </a:rPr>
              <a:t>      </a:t>
            </a:r>
            <a:r>
              <a:rPr lang="it-IT" i="1" dirty="0" smtClean="0">
                <a:latin typeface="Times New Roman" pitchFamily="18" charset="0"/>
                <a:cs typeface="Times New Roman" pitchFamily="18" charset="0"/>
              </a:rPr>
              <a:t>“</a:t>
            </a:r>
            <a:r>
              <a:rPr lang="it-IT" i="1" dirty="0" err="1" smtClean="0">
                <a:latin typeface="Times New Roman" pitchFamily="18" charset="0"/>
                <a:cs typeface="Times New Roman" pitchFamily="18" charset="0"/>
              </a:rPr>
              <a:t>Resident</a:t>
            </a:r>
            <a:r>
              <a:rPr lang="it-IT" i="1" dirty="0" smtClean="0">
                <a:latin typeface="Times New Roman" pitchFamily="18" charset="0"/>
                <a:cs typeface="Times New Roman" pitchFamily="18" charset="0"/>
              </a:rPr>
              <a:t> </a:t>
            </a:r>
            <a:r>
              <a:rPr lang="it-IT" i="1" dirty="0" err="1" smtClean="0">
                <a:latin typeface="Times New Roman" pitchFamily="18" charset="0"/>
                <a:cs typeface="Times New Roman" pitchFamily="18" charset="0"/>
              </a:rPr>
              <a:t>population’s</a:t>
            </a:r>
            <a:r>
              <a:rPr lang="it-IT" i="1" dirty="0">
                <a:latin typeface="Times New Roman" pitchFamily="18" charset="0"/>
                <a:cs typeface="Times New Roman" pitchFamily="18" charset="0"/>
              </a:rPr>
              <a:t> </a:t>
            </a:r>
            <a:r>
              <a:rPr lang="it-IT" i="1" dirty="0" err="1" smtClean="0">
                <a:latin typeface="Times New Roman" pitchFamily="18" charset="0"/>
                <a:cs typeface="Times New Roman" pitchFamily="18" charset="0"/>
              </a:rPr>
              <a:t>national</a:t>
            </a:r>
            <a:r>
              <a:rPr lang="it-IT" i="1" dirty="0" smtClean="0">
                <a:latin typeface="Times New Roman" pitchFamily="18" charset="0"/>
                <a:cs typeface="Times New Roman" pitchFamily="18" charset="0"/>
              </a:rPr>
              <a:t> </a:t>
            </a:r>
            <a:r>
              <a:rPr lang="it-IT" i="1" dirty="0" err="1">
                <a:latin typeface="Times New Roman" pitchFamily="18" charset="0"/>
                <a:cs typeface="Times New Roman" pitchFamily="18" charset="0"/>
              </a:rPr>
              <a:t>register</a:t>
            </a:r>
            <a:r>
              <a:rPr lang="it-IT" i="1" dirty="0">
                <a:latin typeface="Times New Roman" pitchFamily="18" charset="0"/>
                <a:cs typeface="Times New Roman" pitchFamily="18" charset="0"/>
              </a:rPr>
              <a:t> ”</a:t>
            </a:r>
            <a:endParaRPr lang="it-IT" i="1" dirty="0" smtClean="0">
              <a:latin typeface="Times New Roman" pitchFamily="18" charset="0"/>
              <a:cs typeface="Times New Roman" pitchFamily="18" charset="0"/>
            </a:endParaRPr>
          </a:p>
          <a:p>
            <a:pPr lvl="0" algn="just">
              <a:buClr>
                <a:srgbClr val="000000"/>
              </a:buClr>
              <a:buSzPts val="1400"/>
            </a:pPr>
            <a:endParaRPr kumimoji="0" lang="it-IT" sz="1400" b="0" i="0" u="none" strike="noStrike" cap="none" normalizeH="0" baseline="0" dirty="0" smtClean="0">
              <a:ln>
                <a:noFill/>
              </a:ln>
              <a:solidFill>
                <a:schemeClr val="tx1"/>
              </a:solidFill>
              <a:effectLst/>
              <a:latin typeface="Calibri" pitchFamily="34" charset="0"/>
              <a:cs typeface="Arial" pitchFamily="34" charset="0"/>
            </a:endParaRPr>
          </a:p>
        </p:txBody>
      </p:sp>
    </p:spTree>
    <p:extLst>
      <p:ext uri="{BB962C8B-B14F-4D97-AF65-F5344CB8AC3E}">
        <p14:creationId xmlns:p14="http://schemas.microsoft.com/office/powerpoint/2010/main" val="2744177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ANNCSU and </a:t>
            </a:r>
            <a:r>
              <a:rPr lang="it-IT" dirty="0" smtClean="0"/>
              <a:t>ANPR</a:t>
            </a:r>
            <a:endParaRPr lang="it-IT" dirty="0"/>
          </a:p>
        </p:txBody>
      </p:sp>
      <p:sp>
        <p:nvSpPr>
          <p:cNvPr id="132" name="CasellaDiTesto 7"/>
          <p:cNvSpPr txBox="1">
            <a:spLocks noChangeArrowheads="1"/>
          </p:cNvSpPr>
          <p:nvPr/>
        </p:nvSpPr>
        <p:spPr bwMode="auto">
          <a:xfrm>
            <a:off x="4140200" y="1522413"/>
            <a:ext cx="1666875" cy="2539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it-IT" sz="1050" smtClean="0">
                <a:solidFill>
                  <a:schemeClr val="accent1">
                    <a:lumMod val="75000"/>
                  </a:schemeClr>
                </a:solidFill>
                <a:latin typeface="+mn-lt"/>
              </a:rPr>
              <a:t>Street guides Update</a:t>
            </a:r>
            <a:endParaRPr lang="it-IT" sz="1050" dirty="0" smtClean="0">
              <a:solidFill>
                <a:schemeClr val="accent1">
                  <a:lumMod val="75000"/>
                </a:schemeClr>
              </a:solidFill>
              <a:latin typeface="+mn-lt"/>
            </a:endParaRPr>
          </a:p>
        </p:txBody>
      </p:sp>
      <p:sp>
        <p:nvSpPr>
          <p:cNvPr id="133" name="CasellaDiTesto 8"/>
          <p:cNvSpPr txBox="1">
            <a:spLocks noChangeArrowheads="1"/>
          </p:cNvSpPr>
          <p:nvPr/>
        </p:nvSpPr>
        <p:spPr bwMode="auto">
          <a:xfrm>
            <a:off x="5544567" y="1812925"/>
            <a:ext cx="1403697" cy="307777"/>
          </a:xfrm>
          <a:prstGeom prst="rect">
            <a:avLst/>
          </a:prstGeom>
          <a:noFill/>
          <a:ln w="9525">
            <a:noFill/>
            <a:miter lim="800000"/>
            <a:headEnd/>
            <a:tailEnd/>
          </a:ln>
        </p:spPr>
        <p:txBody>
          <a:bodyPr wrap="square">
            <a:spAutoFit/>
          </a:bodyPr>
          <a:lstStyle/>
          <a:p>
            <a:pPr algn="ctr"/>
            <a:r>
              <a:rPr lang="it-IT" sz="1400" b="1" smtClean="0"/>
              <a:t>MUNICIPALITIES</a:t>
            </a:r>
            <a:endParaRPr lang="it-IT" sz="1400" b="1" dirty="0"/>
          </a:p>
        </p:txBody>
      </p:sp>
      <p:pic>
        <p:nvPicPr>
          <p:cNvPr id="134" name="Picture 37"/>
          <p:cNvPicPr>
            <a:picLocks noChangeAspect="1" noChangeArrowheads="1"/>
          </p:cNvPicPr>
          <p:nvPr/>
        </p:nvPicPr>
        <p:blipFill>
          <a:blip r:embed="rId2" cstate="print"/>
          <a:srcRect/>
          <a:stretch>
            <a:fillRect/>
          </a:stretch>
        </p:blipFill>
        <p:spPr bwMode="auto">
          <a:xfrm>
            <a:off x="1585913" y="1670050"/>
            <a:ext cx="476250" cy="598488"/>
          </a:xfrm>
          <a:prstGeom prst="rect">
            <a:avLst/>
          </a:prstGeom>
          <a:noFill/>
          <a:ln w="9525">
            <a:noFill/>
            <a:miter lim="800000"/>
            <a:headEnd/>
            <a:tailEnd/>
          </a:ln>
        </p:spPr>
      </p:pic>
      <p:sp>
        <p:nvSpPr>
          <p:cNvPr id="135" name="CasellaDiTesto 134"/>
          <p:cNvSpPr txBox="1">
            <a:spLocks noChangeArrowheads="1"/>
          </p:cNvSpPr>
          <p:nvPr/>
        </p:nvSpPr>
        <p:spPr bwMode="auto">
          <a:xfrm>
            <a:off x="323850" y="2220913"/>
            <a:ext cx="2160588" cy="253916"/>
          </a:xfrm>
          <a:prstGeom prst="rect">
            <a:avLst/>
          </a:prstGeom>
          <a:noFill/>
          <a:ln w="9525">
            <a:noFill/>
            <a:miter lim="800000"/>
            <a:headEnd/>
            <a:tailEnd/>
          </a:ln>
        </p:spPr>
        <p:txBody>
          <a:bodyPr>
            <a:spAutoFit/>
          </a:bodyPr>
          <a:lstStyle/>
          <a:p>
            <a:pPr algn="ctr"/>
            <a:r>
              <a:rPr lang="it-IT" sz="1000" smtClean="0"/>
              <a:t>Rules, timing, technical specifications</a:t>
            </a:r>
            <a:endParaRPr lang="it-IT" sz="1000" dirty="0"/>
          </a:p>
        </p:txBody>
      </p:sp>
      <p:pic>
        <p:nvPicPr>
          <p:cNvPr id="136" name="Picture 37"/>
          <p:cNvPicPr>
            <a:picLocks noChangeAspect="1" noChangeArrowheads="1"/>
          </p:cNvPicPr>
          <p:nvPr/>
        </p:nvPicPr>
        <p:blipFill>
          <a:blip r:embed="rId2" cstate="print"/>
          <a:srcRect/>
          <a:stretch>
            <a:fillRect/>
          </a:stretch>
        </p:blipFill>
        <p:spPr bwMode="auto">
          <a:xfrm>
            <a:off x="4678363" y="1727200"/>
            <a:ext cx="404812" cy="508000"/>
          </a:xfrm>
          <a:prstGeom prst="rect">
            <a:avLst/>
          </a:prstGeom>
          <a:noFill/>
          <a:ln w="9525">
            <a:noFill/>
            <a:miter lim="800000"/>
            <a:headEnd/>
            <a:tailEnd/>
          </a:ln>
        </p:spPr>
      </p:pic>
      <p:sp>
        <p:nvSpPr>
          <p:cNvPr id="137" name="CasellaDiTesto 7"/>
          <p:cNvSpPr txBox="1">
            <a:spLocks noChangeArrowheads="1"/>
          </p:cNvSpPr>
          <p:nvPr/>
        </p:nvSpPr>
        <p:spPr bwMode="auto">
          <a:xfrm>
            <a:off x="4192588" y="2154238"/>
            <a:ext cx="1423987" cy="246062"/>
          </a:xfrm>
          <a:prstGeom prst="rect">
            <a:avLst/>
          </a:prstGeom>
          <a:noFill/>
          <a:ln w="9525">
            <a:noFill/>
            <a:miter lim="800000"/>
            <a:headEnd/>
            <a:tailEnd/>
          </a:ln>
        </p:spPr>
        <p:txBody>
          <a:bodyPr>
            <a:spAutoFit/>
          </a:bodyPr>
          <a:lstStyle/>
          <a:p>
            <a:pPr algn="ctr"/>
            <a:r>
              <a:rPr lang="it-IT" sz="1000" smtClean="0"/>
              <a:t>Resolution</a:t>
            </a:r>
            <a:endParaRPr lang="it-IT" sz="1000" dirty="0"/>
          </a:p>
        </p:txBody>
      </p:sp>
      <p:sp>
        <p:nvSpPr>
          <p:cNvPr id="138" name="Cilindro 137"/>
          <p:cNvSpPr/>
          <p:nvPr/>
        </p:nvSpPr>
        <p:spPr>
          <a:xfrm>
            <a:off x="2312988" y="4335463"/>
            <a:ext cx="952500" cy="784225"/>
          </a:xfrm>
          <a:prstGeom prst="can">
            <a:avLst>
              <a:gd name="adj" fmla="val 2279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39" name="Rettangolo 71"/>
          <p:cNvSpPr>
            <a:spLocks noChangeArrowheads="1"/>
          </p:cNvSpPr>
          <p:nvPr/>
        </p:nvSpPr>
        <p:spPr bwMode="auto">
          <a:xfrm>
            <a:off x="2271199" y="4568825"/>
            <a:ext cx="1058302" cy="523220"/>
          </a:xfrm>
          <a:prstGeom prst="rect">
            <a:avLst/>
          </a:prstGeom>
          <a:noFill/>
          <a:ln w="9525">
            <a:noFill/>
            <a:miter lim="800000"/>
            <a:headEnd/>
            <a:tailEnd/>
          </a:ln>
        </p:spPr>
        <p:txBody>
          <a:bodyPr wrap="none">
            <a:spAutoFit/>
          </a:bodyPr>
          <a:lstStyle/>
          <a:p>
            <a:pPr algn="ctr"/>
            <a:r>
              <a:rPr lang="it-IT" sz="1600" b="1" dirty="0" smtClean="0"/>
              <a:t>ANNCSU</a:t>
            </a:r>
          </a:p>
          <a:p>
            <a:pPr algn="ctr"/>
            <a:r>
              <a:rPr lang="it-IT" sz="1200" b="1" dirty="0" smtClean="0">
                <a:latin typeface="Calibri" pitchFamily="34" charset="0"/>
              </a:rPr>
              <a:t>(ex </a:t>
            </a:r>
            <a:r>
              <a:rPr lang="it-IT" sz="1200" b="1" dirty="0">
                <a:latin typeface="Calibri" pitchFamily="34" charset="0"/>
              </a:rPr>
              <a:t>ANSC)</a:t>
            </a:r>
          </a:p>
        </p:txBody>
      </p:sp>
      <p:sp>
        <p:nvSpPr>
          <p:cNvPr id="140" name="CasellaDiTesto 7"/>
          <p:cNvSpPr txBox="1">
            <a:spLocks noChangeArrowheads="1"/>
          </p:cNvSpPr>
          <p:nvPr/>
        </p:nvSpPr>
        <p:spPr bwMode="auto">
          <a:xfrm>
            <a:off x="1970088" y="5133975"/>
            <a:ext cx="1638300" cy="415498"/>
          </a:xfrm>
          <a:prstGeom prst="rect">
            <a:avLst/>
          </a:prstGeom>
          <a:noFill/>
          <a:ln w="9525">
            <a:noFill/>
            <a:miter lim="800000"/>
            <a:headEnd/>
            <a:tailEnd/>
          </a:ln>
        </p:spPr>
        <p:txBody>
          <a:bodyPr>
            <a:spAutoFit/>
          </a:bodyPr>
          <a:lstStyle/>
          <a:p>
            <a:pPr algn="ctr"/>
            <a:r>
              <a:rPr lang="en-US" sz="1050" dirty="0"/>
              <a:t>House numbers and street names’ national register </a:t>
            </a:r>
          </a:p>
        </p:txBody>
      </p:sp>
      <p:sp>
        <p:nvSpPr>
          <p:cNvPr id="141" name="Rettangolo arrotondato 140"/>
          <p:cNvSpPr/>
          <p:nvPr/>
        </p:nvSpPr>
        <p:spPr>
          <a:xfrm>
            <a:off x="4140200" y="1473201"/>
            <a:ext cx="4679950" cy="1014412"/>
          </a:xfrm>
          <a:prstGeom prst="roundRect">
            <a:avLst>
              <a:gd name="adj" fmla="val 21674"/>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42" name="Picture 5" descr="http://www.disabilitaincifre.it/images/istat2.gif"/>
          <p:cNvPicPr>
            <a:picLocks noChangeAspect="1" noChangeArrowheads="1"/>
          </p:cNvPicPr>
          <p:nvPr/>
        </p:nvPicPr>
        <p:blipFill>
          <a:blip r:embed="rId3" cstate="print"/>
          <a:srcRect/>
          <a:stretch>
            <a:fillRect/>
          </a:stretch>
        </p:blipFill>
        <p:spPr bwMode="auto">
          <a:xfrm>
            <a:off x="552450" y="1508125"/>
            <a:ext cx="877888" cy="458788"/>
          </a:xfrm>
          <a:prstGeom prst="rect">
            <a:avLst/>
          </a:prstGeom>
          <a:noFill/>
          <a:ln w="9525">
            <a:noFill/>
            <a:miter lim="800000"/>
            <a:headEnd/>
            <a:tailEnd/>
          </a:ln>
        </p:spPr>
      </p:pic>
      <p:sp>
        <p:nvSpPr>
          <p:cNvPr id="143" name="Rettangolo arrotondato 142"/>
          <p:cNvSpPr/>
          <p:nvPr/>
        </p:nvSpPr>
        <p:spPr>
          <a:xfrm>
            <a:off x="395288" y="1446213"/>
            <a:ext cx="2089150" cy="1014412"/>
          </a:xfrm>
          <a:prstGeom prst="round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44" name="Picture 42"/>
          <p:cNvPicPr>
            <a:picLocks noChangeAspect="1" noChangeArrowheads="1"/>
          </p:cNvPicPr>
          <p:nvPr/>
        </p:nvPicPr>
        <p:blipFill>
          <a:blip r:embed="rId4" cstate="print"/>
          <a:srcRect/>
          <a:stretch>
            <a:fillRect/>
          </a:stretch>
        </p:blipFill>
        <p:spPr bwMode="auto">
          <a:xfrm>
            <a:off x="615950" y="3517900"/>
            <a:ext cx="1400175" cy="409575"/>
          </a:xfrm>
          <a:prstGeom prst="rect">
            <a:avLst/>
          </a:prstGeom>
          <a:noFill/>
          <a:ln w="9525">
            <a:noFill/>
            <a:miter lim="800000"/>
            <a:headEnd/>
            <a:tailEnd/>
          </a:ln>
        </p:spPr>
      </p:pic>
      <p:sp>
        <p:nvSpPr>
          <p:cNvPr id="145" name="Rettangolo arrotondato 144"/>
          <p:cNvSpPr/>
          <p:nvPr/>
        </p:nvSpPr>
        <p:spPr>
          <a:xfrm>
            <a:off x="395288" y="3463925"/>
            <a:ext cx="4591050" cy="2189163"/>
          </a:xfrm>
          <a:prstGeom prst="round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grpSp>
        <p:nvGrpSpPr>
          <p:cNvPr id="2" name="Gruppo 145"/>
          <p:cNvGrpSpPr/>
          <p:nvPr/>
        </p:nvGrpSpPr>
        <p:grpSpPr>
          <a:xfrm>
            <a:off x="6069013" y="1520825"/>
            <a:ext cx="2516187" cy="4070410"/>
            <a:chOff x="6069013" y="1520825"/>
            <a:chExt cx="2516187" cy="4070410"/>
          </a:xfrm>
        </p:grpSpPr>
        <p:pic>
          <p:nvPicPr>
            <p:cNvPr id="147" name="Picture 37"/>
            <p:cNvPicPr>
              <a:picLocks noChangeAspect="1" noChangeArrowheads="1"/>
            </p:cNvPicPr>
            <p:nvPr/>
          </p:nvPicPr>
          <p:blipFill>
            <a:blip r:embed="rId2" cstate="print"/>
            <a:srcRect/>
            <a:stretch>
              <a:fillRect/>
            </a:stretch>
          </p:blipFill>
          <p:spPr bwMode="auto">
            <a:xfrm>
              <a:off x="7327900" y="1727200"/>
              <a:ext cx="404813" cy="509588"/>
            </a:xfrm>
            <a:prstGeom prst="rect">
              <a:avLst/>
            </a:prstGeom>
            <a:noFill/>
            <a:ln w="9525">
              <a:noFill/>
              <a:miter lim="800000"/>
              <a:headEnd/>
              <a:tailEnd/>
            </a:ln>
          </p:spPr>
        </p:pic>
        <p:sp>
          <p:nvSpPr>
            <p:cNvPr id="148" name="CasellaDiTesto 7"/>
            <p:cNvSpPr txBox="1">
              <a:spLocks noChangeArrowheads="1"/>
            </p:cNvSpPr>
            <p:nvPr/>
          </p:nvSpPr>
          <p:spPr bwMode="auto">
            <a:xfrm>
              <a:off x="6929438" y="2174875"/>
              <a:ext cx="1465262" cy="246221"/>
            </a:xfrm>
            <a:prstGeom prst="rect">
              <a:avLst/>
            </a:prstGeom>
            <a:noFill/>
            <a:ln w="9525">
              <a:noFill/>
              <a:miter lim="800000"/>
              <a:headEnd/>
              <a:tailEnd/>
            </a:ln>
          </p:spPr>
          <p:txBody>
            <a:bodyPr wrap="square">
              <a:spAutoFit/>
            </a:bodyPr>
            <a:lstStyle/>
            <a:p>
              <a:pPr algn="ctr"/>
              <a:r>
                <a:rPr lang="it-IT" sz="1000" smtClean="0"/>
                <a:t>Registry variation</a:t>
              </a:r>
              <a:endParaRPr lang="it-IT" sz="1000" dirty="0"/>
            </a:p>
          </p:txBody>
        </p:sp>
        <p:sp>
          <p:nvSpPr>
            <p:cNvPr id="149" name="Cilindro 148"/>
            <p:cNvSpPr/>
            <p:nvPr/>
          </p:nvSpPr>
          <p:spPr bwMode="auto">
            <a:xfrm>
              <a:off x="6527800" y="4608513"/>
              <a:ext cx="698500" cy="595312"/>
            </a:xfrm>
            <a:prstGeom prst="ca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150" name="Rettangolo 91"/>
            <p:cNvSpPr>
              <a:spLocks noChangeArrowheads="1"/>
            </p:cNvSpPr>
            <p:nvPr/>
          </p:nvSpPr>
          <p:spPr bwMode="auto">
            <a:xfrm>
              <a:off x="6541870" y="4768850"/>
              <a:ext cx="668773" cy="338554"/>
            </a:xfrm>
            <a:prstGeom prst="rect">
              <a:avLst/>
            </a:prstGeom>
            <a:noFill/>
            <a:ln w="9525">
              <a:noFill/>
              <a:miter lim="800000"/>
              <a:headEnd/>
              <a:tailEnd/>
            </a:ln>
          </p:spPr>
          <p:txBody>
            <a:bodyPr wrap="none">
              <a:spAutoFit/>
            </a:bodyPr>
            <a:lstStyle/>
            <a:p>
              <a:pPr algn="ctr"/>
              <a:r>
                <a:rPr lang="it-IT" sz="1600" b="1" dirty="0">
                  <a:latin typeface="Calibri" pitchFamily="34" charset="0"/>
                </a:rPr>
                <a:t>ANPR</a:t>
              </a:r>
            </a:p>
          </p:txBody>
        </p:sp>
        <p:sp>
          <p:nvSpPr>
            <p:cNvPr id="151" name="CasellaDiTesto 7"/>
            <p:cNvSpPr txBox="1">
              <a:spLocks noChangeArrowheads="1"/>
            </p:cNvSpPr>
            <p:nvPr/>
          </p:nvSpPr>
          <p:spPr bwMode="auto">
            <a:xfrm>
              <a:off x="6069013" y="5191125"/>
              <a:ext cx="1638300" cy="400110"/>
            </a:xfrm>
            <a:prstGeom prst="rect">
              <a:avLst/>
            </a:prstGeom>
            <a:noFill/>
            <a:ln w="9525">
              <a:noFill/>
              <a:miter lim="800000"/>
              <a:headEnd/>
              <a:tailEnd/>
            </a:ln>
          </p:spPr>
          <p:txBody>
            <a:bodyPr>
              <a:spAutoFit/>
            </a:bodyPr>
            <a:lstStyle/>
            <a:p>
              <a:pPr algn="ctr"/>
              <a:r>
                <a:rPr lang="it-IT" sz="1000" dirty="0" smtClean="0"/>
                <a:t>National Archive of</a:t>
              </a:r>
            </a:p>
            <a:p>
              <a:pPr algn="ctr"/>
              <a:r>
                <a:rPr lang="it-IT" sz="1000" dirty="0" smtClean="0"/>
                <a:t> </a:t>
              </a:r>
              <a:r>
                <a:rPr lang="it-IT" sz="1000" dirty="0" err="1" smtClean="0"/>
                <a:t>resident</a:t>
              </a:r>
              <a:r>
                <a:rPr lang="it-IT" sz="1000" dirty="0" smtClean="0"/>
                <a:t> </a:t>
              </a:r>
              <a:r>
                <a:rPr lang="it-IT" sz="1000" dirty="0" err="1" smtClean="0"/>
                <a:t>population</a:t>
              </a:r>
              <a:endParaRPr lang="it-IT" sz="1000" dirty="0"/>
            </a:p>
          </p:txBody>
        </p:sp>
        <p:sp>
          <p:nvSpPr>
            <p:cNvPr id="152" name="CasellaDiTesto 7"/>
            <p:cNvSpPr txBox="1">
              <a:spLocks noChangeArrowheads="1"/>
            </p:cNvSpPr>
            <p:nvPr/>
          </p:nvSpPr>
          <p:spPr bwMode="auto">
            <a:xfrm>
              <a:off x="6738938" y="1520825"/>
              <a:ext cx="1846262"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it-IT" sz="1050" smtClean="0">
                  <a:solidFill>
                    <a:schemeClr val="accent1">
                      <a:lumMod val="75000"/>
                    </a:schemeClr>
                  </a:solidFill>
                  <a:latin typeface="+mn-lt"/>
                </a:rPr>
                <a:t>Registry update</a:t>
              </a:r>
              <a:endParaRPr lang="it-IT" sz="1050" dirty="0" smtClean="0">
                <a:solidFill>
                  <a:schemeClr val="accent1">
                    <a:lumMod val="75000"/>
                  </a:schemeClr>
                </a:solidFill>
                <a:latin typeface="+mn-lt"/>
              </a:endParaRPr>
            </a:p>
          </p:txBody>
        </p:sp>
      </p:grpSp>
      <p:sp>
        <p:nvSpPr>
          <p:cNvPr id="153" name="Rettangolo arrotondato 152"/>
          <p:cNvSpPr/>
          <p:nvPr/>
        </p:nvSpPr>
        <p:spPr>
          <a:xfrm>
            <a:off x="5083175" y="3463925"/>
            <a:ext cx="3736975" cy="2189163"/>
          </a:xfrm>
          <a:prstGeom prst="round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54" name="CasellaDiTesto 8"/>
          <p:cNvSpPr txBox="1">
            <a:spLocks noChangeArrowheads="1"/>
          </p:cNvSpPr>
          <p:nvPr/>
        </p:nvSpPr>
        <p:spPr bwMode="auto">
          <a:xfrm>
            <a:off x="7431088" y="3463925"/>
            <a:ext cx="1179512" cy="523220"/>
          </a:xfrm>
          <a:prstGeom prst="rect">
            <a:avLst/>
          </a:prstGeom>
          <a:noFill/>
          <a:ln w="9525">
            <a:noFill/>
            <a:miter lim="800000"/>
            <a:headEnd/>
            <a:tailEnd/>
          </a:ln>
        </p:spPr>
        <p:txBody>
          <a:bodyPr wrap="square">
            <a:spAutoFit/>
          </a:bodyPr>
          <a:lstStyle/>
          <a:p>
            <a:pPr algn="ctr"/>
            <a:r>
              <a:rPr lang="it-IT" sz="1400" b="1" smtClean="0"/>
              <a:t>HOME OFFICE</a:t>
            </a:r>
            <a:endParaRPr lang="it-IT" sz="1400" b="1" dirty="0"/>
          </a:p>
        </p:txBody>
      </p:sp>
      <p:grpSp>
        <p:nvGrpSpPr>
          <p:cNvPr id="3" name="Gruppo 154"/>
          <p:cNvGrpSpPr/>
          <p:nvPr/>
        </p:nvGrpSpPr>
        <p:grpSpPr>
          <a:xfrm>
            <a:off x="3265488" y="2421097"/>
            <a:ext cx="4396581" cy="2306479"/>
            <a:chOff x="3265488" y="2421097"/>
            <a:chExt cx="4396581" cy="2306479"/>
          </a:xfrm>
        </p:grpSpPr>
        <p:cxnSp>
          <p:nvCxnSpPr>
            <p:cNvPr id="156" name="Connettore 2 155"/>
            <p:cNvCxnSpPr>
              <a:stCxn id="162" idx="4"/>
              <a:endCxn id="149" idx="1"/>
            </p:cNvCxnSpPr>
            <p:nvPr/>
          </p:nvCxnSpPr>
          <p:spPr>
            <a:xfrm>
              <a:off x="6867526" y="4151313"/>
              <a:ext cx="9524"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4" name="Gruppo 53"/>
            <p:cNvGrpSpPr/>
            <p:nvPr/>
          </p:nvGrpSpPr>
          <p:grpSpPr>
            <a:xfrm>
              <a:off x="3265488" y="2421097"/>
              <a:ext cx="4396581" cy="2306479"/>
              <a:chOff x="3265488" y="2421097"/>
              <a:chExt cx="4396581" cy="2306479"/>
            </a:xfrm>
          </p:grpSpPr>
          <p:sp>
            <p:nvSpPr>
              <p:cNvPr id="158" name="Ovale 157"/>
              <p:cNvSpPr/>
              <p:nvPr/>
            </p:nvSpPr>
            <p:spPr>
              <a:xfrm>
                <a:off x="4379267" y="3568700"/>
                <a:ext cx="912813" cy="517525"/>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159" name="Connettore 4 158"/>
              <p:cNvCxnSpPr>
                <a:stCxn id="148" idx="2"/>
                <a:endCxn id="162" idx="0"/>
              </p:cNvCxnSpPr>
              <p:nvPr/>
            </p:nvCxnSpPr>
            <p:spPr>
              <a:xfrm rot="5400000">
                <a:off x="6687027" y="2601596"/>
                <a:ext cx="1155542" cy="794543"/>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0" name="Connettore 4 28"/>
              <p:cNvCxnSpPr>
                <a:stCxn id="138" idx="4"/>
                <a:endCxn id="158" idx="2"/>
              </p:cNvCxnSpPr>
              <p:nvPr/>
            </p:nvCxnSpPr>
            <p:spPr>
              <a:xfrm flipV="1">
                <a:off x="3265488" y="3827463"/>
                <a:ext cx="1113779" cy="900113"/>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1" name="Connettore 4 21"/>
              <p:cNvCxnSpPr/>
              <p:nvPr/>
            </p:nvCxnSpPr>
            <p:spPr>
              <a:xfrm>
                <a:off x="5364088" y="3805009"/>
                <a:ext cx="1440954" cy="803504"/>
              </a:xfrm>
              <a:prstGeom prst="bentConnector2">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162" name="Ovale 161"/>
              <p:cNvSpPr/>
              <p:nvPr/>
            </p:nvSpPr>
            <p:spPr>
              <a:xfrm>
                <a:off x="6354763" y="3576638"/>
                <a:ext cx="1025525" cy="574675"/>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63" name="CasellaDiTesto 7"/>
              <p:cNvSpPr txBox="1">
                <a:spLocks noChangeArrowheads="1"/>
              </p:cNvSpPr>
              <p:nvPr/>
            </p:nvSpPr>
            <p:spPr bwMode="auto">
              <a:xfrm>
                <a:off x="6296025" y="3562350"/>
                <a:ext cx="1135063" cy="553998"/>
              </a:xfrm>
              <a:prstGeom prst="rect">
                <a:avLst/>
              </a:prstGeom>
              <a:noFill/>
              <a:ln w="9525">
                <a:noFill/>
                <a:miter lim="800000"/>
                <a:headEnd/>
                <a:tailEnd/>
              </a:ln>
            </p:spPr>
            <p:txBody>
              <a:bodyPr>
                <a:spAutoFit/>
              </a:bodyPr>
              <a:lstStyle/>
              <a:p>
                <a:pPr algn="ctr"/>
                <a:endParaRPr lang="it-IT" sz="1000" smtClean="0"/>
              </a:p>
              <a:p>
                <a:pPr algn="ctr"/>
                <a:r>
                  <a:rPr lang="it-IT" sz="1000" smtClean="0"/>
                  <a:t>SW of ANPR update</a:t>
                </a:r>
                <a:endParaRPr lang="it-IT" sz="1000" dirty="0"/>
              </a:p>
            </p:txBody>
          </p:sp>
          <p:sp>
            <p:nvSpPr>
              <p:cNvPr id="164" name="CasellaDiTesto 29"/>
              <p:cNvSpPr txBox="1">
                <a:spLocks noChangeArrowheads="1"/>
              </p:cNvSpPr>
              <p:nvPr/>
            </p:nvSpPr>
            <p:spPr bwMode="auto">
              <a:xfrm>
                <a:off x="4477245" y="3604954"/>
                <a:ext cx="958851" cy="400110"/>
              </a:xfrm>
              <a:prstGeom prst="rect">
                <a:avLst/>
              </a:prstGeom>
              <a:noFill/>
              <a:ln w="9525">
                <a:noFill/>
                <a:miter lim="800000"/>
                <a:headEnd/>
                <a:tailEnd/>
              </a:ln>
            </p:spPr>
            <p:txBody>
              <a:bodyPr wrap="square">
                <a:spAutoFit/>
              </a:bodyPr>
              <a:lstStyle/>
              <a:p>
                <a:r>
                  <a:rPr lang="it-IT" sz="1000"/>
                  <a:t>SW </a:t>
                </a:r>
                <a:r>
                  <a:rPr lang="it-IT" sz="1000" smtClean="0"/>
                  <a:t>of verification</a:t>
                </a:r>
                <a:endParaRPr lang="it-IT" sz="1000" dirty="0"/>
              </a:p>
            </p:txBody>
          </p:sp>
          <p:sp>
            <p:nvSpPr>
              <p:cNvPr id="165" name="CasellaDiTesto 7"/>
              <p:cNvSpPr txBox="1">
                <a:spLocks noChangeArrowheads="1"/>
              </p:cNvSpPr>
              <p:nvPr/>
            </p:nvSpPr>
            <p:spPr bwMode="auto">
              <a:xfrm>
                <a:off x="6296025" y="2640013"/>
                <a:ext cx="1228725" cy="246221"/>
              </a:xfrm>
              <a:prstGeom prst="rect">
                <a:avLst/>
              </a:prstGeom>
              <a:solidFill>
                <a:schemeClr val="bg1"/>
              </a:solidFill>
              <a:ln w="9525">
                <a:noFill/>
                <a:miter lim="800000"/>
                <a:headEnd/>
                <a:tailEnd/>
              </a:ln>
            </p:spPr>
            <p:txBody>
              <a:bodyPr wrap="square">
                <a:spAutoFit/>
              </a:bodyPr>
              <a:lstStyle/>
              <a:p>
                <a:pPr algn="ctr"/>
                <a:r>
                  <a:rPr lang="it-IT" sz="1000" b="1" i="1" smtClean="0">
                    <a:solidFill>
                      <a:srgbClr val="C00000"/>
                    </a:solidFill>
                  </a:rPr>
                  <a:t>Update</a:t>
                </a:r>
                <a:endParaRPr lang="it-IT" sz="1000" b="1" i="1" dirty="0">
                  <a:solidFill>
                    <a:srgbClr val="C00000"/>
                  </a:solidFill>
                </a:endParaRPr>
              </a:p>
            </p:txBody>
          </p:sp>
        </p:grpSp>
      </p:grpSp>
      <p:grpSp>
        <p:nvGrpSpPr>
          <p:cNvPr id="5" name="Gruppo 165"/>
          <p:cNvGrpSpPr/>
          <p:nvPr/>
        </p:nvGrpSpPr>
        <p:grpSpPr>
          <a:xfrm>
            <a:off x="1105469" y="2325688"/>
            <a:ext cx="4233294" cy="2793761"/>
            <a:chOff x="1105469" y="2325688"/>
            <a:chExt cx="4233294" cy="2793761"/>
          </a:xfrm>
        </p:grpSpPr>
        <p:grpSp>
          <p:nvGrpSpPr>
            <p:cNvPr id="6" name="Gruppo 52"/>
            <p:cNvGrpSpPr/>
            <p:nvPr/>
          </p:nvGrpSpPr>
          <p:grpSpPr>
            <a:xfrm>
              <a:off x="1105469" y="2400300"/>
              <a:ext cx="4233294" cy="2719149"/>
              <a:chOff x="1105469" y="2400300"/>
              <a:chExt cx="4233294" cy="2719149"/>
            </a:xfrm>
          </p:grpSpPr>
          <p:sp>
            <p:nvSpPr>
              <p:cNvPr id="171" name="CasellaDiTesto 7"/>
              <p:cNvSpPr txBox="1">
                <a:spLocks noChangeArrowheads="1"/>
              </p:cNvSpPr>
              <p:nvPr/>
            </p:nvSpPr>
            <p:spPr bwMode="auto">
              <a:xfrm>
                <a:off x="1105469" y="4257675"/>
                <a:ext cx="1207519" cy="861774"/>
              </a:xfrm>
              <a:prstGeom prst="rect">
                <a:avLst/>
              </a:prstGeom>
              <a:noFill/>
              <a:ln w="9525">
                <a:noFill/>
                <a:miter lim="800000"/>
                <a:headEnd/>
                <a:tailEnd/>
              </a:ln>
            </p:spPr>
            <p:txBody>
              <a:bodyPr wrap="square">
                <a:spAutoFit/>
              </a:bodyPr>
              <a:lstStyle/>
              <a:p>
                <a:pPr marL="84138" indent="-84138">
                  <a:buFont typeface="Arial" charset="0"/>
                  <a:buChar char="•"/>
                </a:pPr>
                <a:r>
                  <a:rPr lang="it-IT" sz="1000" dirty="0" smtClean="0"/>
                  <a:t>Street </a:t>
                </a:r>
                <a:r>
                  <a:rPr lang="it-IT" sz="1000" dirty="0" err="1" smtClean="0"/>
                  <a:t>names</a:t>
                </a:r>
                <a:endParaRPr lang="it-IT" sz="1000" dirty="0"/>
              </a:p>
              <a:p>
                <a:pPr marL="84138" indent="-84138">
                  <a:buFont typeface="Arial" charset="0"/>
                  <a:buChar char="•"/>
                </a:pPr>
                <a:r>
                  <a:rPr lang="it-IT" sz="1000" dirty="0" smtClean="0"/>
                  <a:t>House </a:t>
                </a:r>
                <a:r>
                  <a:rPr lang="it-IT" sz="1000" dirty="0" err="1"/>
                  <a:t>n</a:t>
                </a:r>
                <a:r>
                  <a:rPr lang="it-IT" sz="1000" dirty="0" err="1" smtClean="0"/>
                  <a:t>umbers</a:t>
                </a:r>
                <a:endParaRPr lang="it-IT" sz="1000" dirty="0"/>
              </a:p>
              <a:p>
                <a:pPr marL="84138" indent="-84138">
                  <a:buFont typeface="Arial" charset="0"/>
                  <a:buChar char="•"/>
                </a:pPr>
                <a:r>
                  <a:rPr lang="it-IT" sz="1000" dirty="0" smtClean="0"/>
                  <a:t>Street Code</a:t>
                </a:r>
                <a:endParaRPr lang="it-IT" sz="1000" dirty="0"/>
              </a:p>
              <a:p>
                <a:pPr marL="84138" indent="-84138">
                  <a:buFont typeface="Arial" charset="0"/>
                  <a:buChar char="•"/>
                </a:pPr>
                <a:r>
                  <a:rPr lang="it-IT" sz="1000" dirty="0" err="1" smtClean="0"/>
                  <a:t>Sections</a:t>
                </a:r>
                <a:r>
                  <a:rPr lang="it-IT" sz="1000" dirty="0" smtClean="0"/>
                  <a:t> for </a:t>
                </a:r>
                <a:r>
                  <a:rPr lang="it-IT" sz="1000" dirty="0" err="1" smtClean="0"/>
                  <a:t>Census</a:t>
                </a:r>
                <a:endParaRPr lang="it-IT" sz="1000" dirty="0"/>
              </a:p>
            </p:txBody>
          </p:sp>
          <p:grpSp>
            <p:nvGrpSpPr>
              <p:cNvPr id="8" name="Gruppo 51"/>
              <p:cNvGrpSpPr/>
              <p:nvPr/>
            </p:nvGrpSpPr>
            <p:grpSpPr>
              <a:xfrm>
                <a:off x="2166938" y="2400300"/>
                <a:ext cx="3171825" cy="1935163"/>
                <a:chOff x="2166938" y="2400300"/>
                <a:chExt cx="3171825" cy="1935163"/>
              </a:xfrm>
            </p:grpSpPr>
            <p:cxnSp>
              <p:nvCxnSpPr>
                <p:cNvPr id="173" name="Connettore 4 172"/>
                <p:cNvCxnSpPr>
                  <a:stCxn id="137" idx="2"/>
                  <a:endCxn id="138" idx="1"/>
                </p:cNvCxnSpPr>
                <p:nvPr/>
              </p:nvCxnSpPr>
              <p:spPr>
                <a:xfrm rot="5400000">
                  <a:off x="2879725" y="2309813"/>
                  <a:ext cx="1935163" cy="2116137"/>
                </a:xfrm>
                <a:prstGeom prst="bent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74" name="CasellaDiTesto 7"/>
                <p:cNvSpPr txBox="1">
                  <a:spLocks noChangeArrowheads="1"/>
                </p:cNvSpPr>
                <p:nvPr/>
              </p:nvSpPr>
              <p:spPr bwMode="auto">
                <a:xfrm>
                  <a:off x="4140200" y="2973388"/>
                  <a:ext cx="1198563" cy="246062"/>
                </a:xfrm>
                <a:prstGeom prst="rect">
                  <a:avLst/>
                </a:prstGeom>
                <a:solidFill>
                  <a:schemeClr val="bg1"/>
                </a:solidFill>
                <a:ln w="9525">
                  <a:noFill/>
                  <a:miter lim="800000"/>
                  <a:headEnd/>
                  <a:tailEnd/>
                </a:ln>
              </p:spPr>
              <p:txBody>
                <a:bodyPr wrap="square">
                  <a:spAutoFit/>
                </a:bodyPr>
                <a:lstStyle/>
                <a:p>
                  <a:pPr algn="ctr"/>
                  <a:r>
                    <a:rPr lang="it-IT" sz="1000" b="1" i="1" smtClean="0">
                      <a:solidFill>
                        <a:srgbClr val="C00000"/>
                      </a:solidFill>
                    </a:rPr>
                    <a:t>Update</a:t>
                  </a:r>
                  <a:endParaRPr lang="it-IT" sz="1000" b="1" i="1" dirty="0">
                    <a:solidFill>
                      <a:srgbClr val="C00000"/>
                    </a:solidFill>
                  </a:endParaRPr>
                </a:p>
              </p:txBody>
            </p:sp>
            <p:sp>
              <p:nvSpPr>
                <p:cNvPr id="175" name="Ovale 38"/>
                <p:cNvSpPr/>
                <p:nvPr/>
              </p:nvSpPr>
              <p:spPr>
                <a:xfrm>
                  <a:off x="2290763" y="3576638"/>
                  <a:ext cx="1027112" cy="574675"/>
                </a:xfrm>
                <a:prstGeom prst="ellipse">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76" name="CasellaDiTesto 7"/>
                <p:cNvSpPr txBox="1">
                  <a:spLocks noChangeArrowheads="1"/>
                </p:cNvSpPr>
                <p:nvPr/>
              </p:nvSpPr>
              <p:spPr bwMode="auto">
                <a:xfrm>
                  <a:off x="2166938" y="3604954"/>
                  <a:ext cx="1274762" cy="400110"/>
                </a:xfrm>
                <a:prstGeom prst="rect">
                  <a:avLst/>
                </a:prstGeom>
                <a:noFill/>
                <a:ln w="9525">
                  <a:noFill/>
                  <a:miter lim="800000"/>
                  <a:headEnd/>
                  <a:tailEnd/>
                </a:ln>
              </p:spPr>
              <p:txBody>
                <a:bodyPr>
                  <a:spAutoFit/>
                </a:bodyPr>
                <a:lstStyle/>
                <a:p>
                  <a:pPr algn="ctr"/>
                  <a:r>
                    <a:rPr lang="it-IT" sz="1000" smtClean="0"/>
                    <a:t>SW of street </a:t>
                  </a:r>
                </a:p>
                <a:p>
                  <a:pPr algn="ctr"/>
                  <a:r>
                    <a:rPr lang="it-IT" sz="1000" smtClean="0"/>
                    <a:t>guides update</a:t>
                  </a:r>
                  <a:endParaRPr lang="it-IT" sz="1000" dirty="0"/>
                </a:p>
              </p:txBody>
            </p:sp>
          </p:grpSp>
        </p:grpSp>
        <p:pic>
          <p:nvPicPr>
            <p:cNvPr id="168" name="Picture 39"/>
            <p:cNvPicPr>
              <a:picLocks noChangeAspect="1" noChangeArrowheads="1"/>
            </p:cNvPicPr>
            <p:nvPr/>
          </p:nvPicPr>
          <p:blipFill>
            <a:blip r:embed="rId5" cstate="print"/>
            <a:srcRect/>
            <a:stretch>
              <a:fillRect/>
            </a:stretch>
          </p:blipFill>
          <p:spPr bwMode="auto">
            <a:xfrm>
              <a:off x="2795588" y="2325688"/>
              <a:ext cx="698500" cy="536575"/>
            </a:xfrm>
            <a:prstGeom prst="rect">
              <a:avLst/>
            </a:prstGeom>
            <a:noFill/>
            <a:ln w="9525">
              <a:noFill/>
              <a:miter lim="800000"/>
              <a:headEnd/>
              <a:tailEnd/>
            </a:ln>
          </p:spPr>
        </p:pic>
        <p:cxnSp>
          <p:nvCxnSpPr>
            <p:cNvPr id="169" name="Connettore 4 2"/>
            <p:cNvCxnSpPr>
              <a:stCxn id="135" idx="2"/>
            </p:cNvCxnSpPr>
            <p:nvPr/>
          </p:nvCxnSpPr>
          <p:spPr>
            <a:xfrm rot="16200000" flipH="1">
              <a:off x="2949136" y="929837"/>
              <a:ext cx="387434" cy="3477418"/>
            </a:xfrm>
            <a:prstGeom prst="bentConnector2">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170" name="Rettangolo 13"/>
            <p:cNvSpPr>
              <a:spLocks noChangeArrowheads="1"/>
            </p:cNvSpPr>
            <p:nvPr/>
          </p:nvSpPr>
          <p:spPr bwMode="auto">
            <a:xfrm>
              <a:off x="2617788" y="2662238"/>
              <a:ext cx="1282700" cy="400110"/>
            </a:xfrm>
            <a:prstGeom prst="rect">
              <a:avLst/>
            </a:prstGeom>
            <a:noFill/>
            <a:ln w="9525">
              <a:noFill/>
              <a:miter lim="800000"/>
              <a:headEnd/>
              <a:tailEnd/>
            </a:ln>
          </p:spPr>
          <p:txBody>
            <a:bodyPr>
              <a:spAutoFit/>
            </a:bodyPr>
            <a:lstStyle/>
            <a:p>
              <a:pPr algn="ctr"/>
              <a:r>
                <a:rPr lang="it-IT" sz="1000" b="1" i="1" smtClean="0">
                  <a:solidFill>
                    <a:srgbClr val="C00000"/>
                  </a:solidFill>
                </a:rPr>
                <a:t>Check - keeping of the rules</a:t>
              </a:r>
              <a:endParaRPr lang="it-IT" sz="1000" b="1" i="1" dirty="0">
                <a:solidFill>
                  <a:srgbClr val="C00000"/>
                </a:solidFill>
              </a:endParaRPr>
            </a:p>
          </p:txBody>
        </p:sp>
      </p:grpSp>
      <p:grpSp>
        <p:nvGrpSpPr>
          <p:cNvPr id="9" name="Gruppo 176"/>
          <p:cNvGrpSpPr/>
          <p:nvPr/>
        </p:nvGrpSpPr>
        <p:grpSpPr>
          <a:xfrm>
            <a:off x="1439864" y="1158875"/>
            <a:ext cx="3379786" cy="431577"/>
            <a:chOff x="1439864" y="1158875"/>
            <a:chExt cx="3379786" cy="431577"/>
          </a:xfrm>
        </p:grpSpPr>
        <p:cxnSp>
          <p:nvCxnSpPr>
            <p:cNvPr id="178" name="Connettore 2 177"/>
            <p:cNvCxnSpPr/>
            <p:nvPr/>
          </p:nvCxnSpPr>
          <p:spPr>
            <a:xfrm flipH="1">
              <a:off x="4810125" y="1158875"/>
              <a:ext cx="9525" cy="287338"/>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grpSp>
          <p:nvGrpSpPr>
            <p:cNvPr id="10" name="Gruppo 54"/>
            <p:cNvGrpSpPr/>
            <p:nvPr/>
          </p:nvGrpSpPr>
          <p:grpSpPr>
            <a:xfrm>
              <a:off x="1439864" y="1158876"/>
              <a:ext cx="3379786" cy="431576"/>
              <a:chOff x="1439864" y="1158876"/>
              <a:chExt cx="3379786" cy="431576"/>
            </a:xfrm>
          </p:grpSpPr>
          <p:cxnSp>
            <p:nvCxnSpPr>
              <p:cNvPr id="180" name="Connettore 4 9"/>
              <p:cNvCxnSpPr>
                <a:stCxn id="143" idx="0"/>
              </p:cNvCxnSpPr>
              <p:nvPr/>
            </p:nvCxnSpPr>
            <p:spPr>
              <a:xfrm rot="5400000" flipH="1" flipV="1">
                <a:off x="2986088" y="-387348"/>
                <a:ext cx="287337" cy="3379786"/>
              </a:xfrm>
              <a:prstGeom prst="bentConnector2">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181" name="CasellaDiTesto 7"/>
              <p:cNvSpPr txBox="1">
                <a:spLocks noChangeArrowheads="1"/>
              </p:cNvSpPr>
              <p:nvPr/>
            </p:nvSpPr>
            <p:spPr bwMode="auto">
              <a:xfrm>
                <a:off x="2627784" y="1190342"/>
                <a:ext cx="1198463" cy="400110"/>
              </a:xfrm>
              <a:prstGeom prst="rect">
                <a:avLst/>
              </a:prstGeom>
              <a:solidFill>
                <a:schemeClr val="bg1">
                  <a:alpha val="0"/>
                </a:schemeClr>
              </a:solidFill>
              <a:ln w="9525">
                <a:noFill/>
                <a:miter lim="800000"/>
                <a:headEnd/>
                <a:tailEnd/>
              </a:ln>
            </p:spPr>
            <p:txBody>
              <a:bodyPr wrap="square">
                <a:spAutoFit/>
              </a:bodyPr>
              <a:lstStyle/>
              <a:p>
                <a:pPr algn="ctr"/>
                <a:r>
                  <a:rPr lang="it-IT" sz="1000" b="1" i="1" smtClean="0">
                    <a:solidFill>
                      <a:srgbClr val="C00000"/>
                    </a:solidFill>
                  </a:rPr>
                  <a:t>Communication of rules and timing</a:t>
                </a:r>
                <a:endParaRPr lang="it-IT" sz="1000" b="1" i="1" dirty="0">
                  <a:solidFill>
                    <a:srgbClr val="C00000"/>
                  </a:solidFill>
                </a:endParaRPr>
              </a:p>
            </p:txBody>
          </p:sp>
        </p:grpSp>
      </p:grpSp>
    </p:spTree>
    <p:extLst>
      <p:ext uri="{BB962C8B-B14F-4D97-AF65-F5344CB8AC3E}">
        <p14:creationId xmlns:p14="http://schemas.microsoft.com/office/powerpoint/2010/main" val="3941866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6064" y="188640"/>
            <a:ext cx="7772400" cy="504056"/>
          </a:xfrm>
        </p:spPr>
        <p:txBody>
          <a:bodyPr>
            <a:normAutofit/>
          </a:bodyPr>
          <a:lstStyle/>
          <a:p>
            <a:r>
              <a:rPr lang="it-IT" smtClean="0"/>
              <a:t>Agenda</a:t>
            </a:r>
            <a:endParaRPr lang="it-IT" dirty="0"/>
          </a:p>
        </p:txBody>
      </p:sp>
      <p:sp>
        <p:nvSpPr>
          <p:cNvPr id="4" name="Rettangolo arrotondato 3"/>
          <p:cNvSpPr/>
          <p:nvPr/>
        </p:nvSpPr>
        <p:spPr>
          <a:xfrm>
            <a:off x="755576" y="4365104"/>
            <a:ext cx="763284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bg1"/>
                </a:solidFill>
                <a:latin typeface="Times New Roman" pitchFamily="18" charset="0"/>
                <a:cs typeface="Times New Roman" pitchFamily="18" charset="0"/>
              </a:rPr>
              <a:t>ANNCSU and permanent census</a:t>
            </a:r>
            <a:endParaRPr lang="it-IT" sz="2400" dirty="0" smtClean="0">
              <a:solidFill>
                <a:schemeClr val="bg1"/>
              </a:solidFill>
              <a:latin typeface="Times New Roman" pitchFamily="18" charset="0"/>
              <a:cs typeface="Times New Roman" pitchFamily="18" charset="0"/>
            </a:endParaRPr>
          </a:p>
        </p:txBody>
      </p:sp>
      <p:sp>
        <p:nvSpPr>
          <p:cNvPr id="5" name="Rettangolo arrotondato 4"/>
          <p:cNvSpPr/>
          <p:nvPr/>
        </p:nvSpPr>
        <p:spPr>
          <a:xfrm>
            <a:off x="755576" y="1124744"/>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Relevant legislation</a:t>
            </a:r>
          </a:p>
          <a:p>
            <a:endParaRPr lang="it-IT" sz="2400" dirty="0" smtClean="0">
              <a:solidFill>
                <a:schemeClr val="tx1"/>
              </a:solidFill>
              <a:latin typeface="Times New Roman" pitchFamily="18" charset="0"/>
              <a:cs typeface="Times New Roman" pitchFamily="18" charset="0"/>
            </a:endParaRPr>
          </a:p>
        </p:txBody>
      </p:sp>
      <p:sp>
        <p:nvSpPr>
          <p:cNvPr id="6" name="Rettangolo arrotondato 5"/>
          <p:cNvSpPr/>
          <p:nvPr/>
        </p:nvSpPr>
        <p:spPr>
          <a:xfrm>
            <a:off x="755576" y="1772816"/>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Preliminary remarks</a:t>
            </a:r>
          </a:p>
          <a:p>
            <a:r>
              <a:rPr lang="it-IT" sz="2400" smtClean="0">
                <a:solidFill>
                  <a:schemeClr val="tx1"/>
                </a:solidFill>
                <a:latin typeface="Times New Roman" pitchFamily="18" charset="0"/>
                <a:cs typeface="Times New Roman" pitchFamily="18" charset="0"/>
              </a:rPr>
              <a:t> </a:t>
            </a:r>
            <a:endParaRPr lang="it-IT" sz="2400" dirty="0" smtClean="0">
              <a:solidFill>
                <a:schemeClr val="tx1"/>
              </a:solidFill>
              <a:latin typeface="Times New Roman" pitchFamily="18" charset="0"/>
              <a:cs typeface="Times New Roman" pitchFamily="18" charset="0"/>
            </a:endParaRPr>
          </a:p>
        </p:txBody>
      </p:sp>
      <p:sp>
        <p:nvSpPr>
          <p:cNvPr id="7" name="Rettangolo arrotondato 6"/>
          <p:cNvSpPr/>
          <p:nvPr/>
        </p:nvSpPr>
        <p:spPr>
          <a:xfrm>
            <a:off x="755576" y="242088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Activities carried out so far</a:t>
            </a:r>
          </a:p>
          <a:p>
            <a:endParaRPr lang="it-IT" sz="2400" dirty="0" smtClean="0">
              <a:solidFill>
                <a:schemeClr val="tx1"/>
              </a:solidFill>
              <a:latin typeface="Times New Roman" pitchFamily="18" charset="0"/>
              <a:cs typeface="Times New Roman" pitchFamily="18" charset="0"/>
            </a:endParaRPr>
          </a:p>
        </p:txBody>
      </p:sp>
      <p:sp>
        <p:nvSpPr>
          <p:cNvPr id="8" name="Rettangolo arrotondato 7"/>
          <p:cNvSpPr/>
          <p:nvPr/>
        </p:nvSpPr>
        <p:spPr>
          <a:xfrm>
            <a:off x="755576" y="3068960"/>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Activities in progress</a:t>
            </a:r>
          </a:p>
          <a:p>
            <a:endParaRPr lang="it-IT" sz="2400" smtClean="0">
              <a:solidFill>
                <a:schemeClr val="tx1"/>
              </a:solidFill>
              <a:latin typeface="Times New Roman" pitchFamily="18" charset="0"/>
              <a:cs typeface="Times New Roman" pitchFamily="18" charset="0"/>
            </a:endParaRPr>
          </a:p>
          <a:p>
            <a:endParaRPr lang="it-IT" sz="2400" dirty="0" smtClean="0">
              <a:solidFill>
                <a:schemeClr val="tx1"/>
              </a:solidFill>
              <a:latin typeface="Times New Roman" pitchFamily="18" charset="0"/>
              <a:cs typeface="Times New Roman" pitchFamily="18" charset="0"/>
            </a:endParaRPr>
          </a:p>
        </p:txBody>
      </p:sp>
      <p:sp>
        <p:nvSpPr>
          <p:cNvPr id="9" name="Rettangolo arrotondato 8"/>
          <p:cNvSpPr/>
          <p:nvPr/>
        </p:nvSpPr>
        <p:spPr>
          <a:xfrm>
            <a:off x="755576" y="3717032"/>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ANPR</a:t>
            </a:r>
          </a:p>
          <a:p>
            <a:endParaRPr lang="it-IT" sz="2400" smtClean="0">
              <a:solidFill>
                <a:schemeClr val="tx1"/>
              </a:solidFill>
              <a:latin typeface="Times New Roman" pitchFamily="18" charset="0"/>
              <a:cs typeface="Times New Roman" pitchFamily="18" charset="0"/>
            </a:endParaRPr>
          </a:p>
          <a:p>
            <a:endParaRPr lang="it-IT" sz="2400" dirty="0" smtClean="0">
              <a:solidFill>
                <a:schemeClr val="tx1"/>
              </a:solidFill>
              <a:latin typeface="Times New Roman" pitchFamily="18" charset="0"/>
              <a:cs typeface="Times New Roman" pitchFamily="18" charset="0"/>
            </a:endParaRPr>
          </a:p>
        </p:txBody>
      </p:sp>
      <p:sp>
        <p:nvSpPr>
          <p:cNvPr id="10" name="Rettangolo arrotondato 9"/>
          <p:cNvSpPr/>
          <p:nvPr/>
        </p:nvSpPr>
        <p:spPr>
          <a:xfrm>
            <a:off x="755576" y="5013176"/>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ANNCSU kick off</a:t>
            </a:r>
          </a:p>
        </p:txBody>
      </p:sp>
    </p:spTree>
    <p:extLst>
      <p:ext uri="{BB962C8B-B14F-4D97-AF65-F5344CB8AC3E}">
        <p14:creationId xmlns:p14="http://schemas.microsoft.com/office/powerpoint/2010/main" val="5811518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23" descr="frecce,grafici,indicazioni,metafore,simboli,tendenze"/>
          <p:cNvPicPr>
            <a:picLocks noChangeAspect="1" noChangeArrowheads="1"/>
          </p:cNvPicPr>
          <p:nvPr/>
        </p:nvPicPr>
        <p:blipFill>
          <a:blip r:embed="rId2" cstate="print"/>
          <a:srcRect/>
          <a:stretch>
            <a:fillRect/>
          </a:stretch>
        </p:blipFill>
        <p:spPr bwMode="auto">
          <a:xfrm rot="2820894">
            <a:off x="2601180" y="4387139"/>
            <a:ext cx="1525125" cy="1525125"/>
          </a:xfrm>
          <a:prstGeom prst="rect">
            <a:avLst/>
          </a:prstGeom>
          <a:noFill/>
        </p:spPr>
      </p:pic>
      <p:pic>
        <p:nvPicPr>
          <p:cNvPr id="3074" name="Picture 2" descr="apparecchiature da ufficio,mappamondi,mappe,metafore,PC,periferiche,tecnologia,ufficio"/>
          <p:cNvPicPr>
            <a:picLocks noChangeAspect="1" noChangeArrowheads="1"/>
          </p:cNvPicPr>
          <p:nvPr/>
        </p:nvPicPr>
        <p:blipFill>
          <a:blip r:embed="rId3" cstate="print"/>
          <a:srcRect/>
          <a:stretch>
            <a:fillRect/>
          </a:stretch>
        </p:blipFill>
        <p:spPr bwMode="auto">
          <a:xfrm>
            <a:off x="214282" y="3786190"/>
            <a:ext cx="2428892" cy="2428892"/>
          </a:xfrm>
          <a:prstGeom prst="rect">
            <a:avLst/>
          </a:prstGeom>
          <a:noFill/>
        </p:spPr>
      </p:pic>
      <p:sp>
        <p:nvSpPr>
          <p:cNvPr id="7" name="Titolo 1"/>
          <p:cNvSpPr>
            <a:spLocks noGrp="1"/>
          </p:cNvSpPr>
          <p:nvPr>
            <p:ph type="ctrTitle"/>
          </p:nvPr>
        </p:nvSpPr>
        <p:spPr>
          <a:xfrm>
            <a:off x="976064" y="188640"/>
            <a:ext cx="7772400" cy="504056"/>
          </a:xfrm>
        </p:spPr>
        <p:txBody>
          <a:bodyPr>
            <a:normAutofit/>
          </a:bodyPr>
          <a:lstStyle/>
          <a:p>
            <a:r>
              <a:rPr lang="it-IT" smtClean="0"/>
              <a:t>ANNCSU and permanent census</a:t>
            </a:r>
            <a:endParaRPr lang="it-IT" dirty="0"/>
          </a:p>
        </p:txBody>
      </p:sp>
      <p:pic>
        <p:nvPicPr>
          <p:cNvPr id="68" name="Picture 14"/>
          <p:cNvPicPr>
            <a:picLocks noChangeAspect="1" noChangeArrowheads="1"/>
          </p:cNvPicPr>
          <p:nvPr/>
        </p:nvPicPr>
        <p:blipFill>
          <a:blip r:embed="rId4" cstate="print"/>
          <a:srcRect/>
          <a:stretch>
            <a:fillRect/>
          </a:stretch>
        </p:blipFill>
        <p:spPr bwMode="auto">
          <a:xfrm>
            <a:off x="2857488" y="3857628"/>
            <a:ext cx="920621" cy="772275"/>
          </a:xfrm>
          <a:prstGeom prst="rect">
            <a:avLst/>
          </a:prstGeom>
          <a:noFill/>
          <a:ln w="9525">
            <a:noFill/>
            <a:miter lim="800000"/>
            <a:headEnd/>
            <a:tailEnd/>
          </a:ln>
          <a:effectLst/>
        </p:spPr>
      </p:pic>
      <p:pic>
        <p:nvPicPr>
          <p:cNvPr id="65" name="Picture 12" descr="folla,Fumetti,gente,gruppi,masse,Persone,popolazione,Screen Beans®"/>
          <p:cNvPicPr>
            <a:picLocks noChangeAspect="1" noChangeArrowheads="1"/>
          </p:cNvPicPr>
          <p:nvPr/>
        </p:nvPicPr>
        <p:blipFill>
          <a:blip r:embed="rId5" cstate="print"/>
          <a:srcRect/>
          <a:stretch>
            <a:fillRect/>
          </a:stretch>
        </p:blipFill>
        <p:spPr bwMode="auto">
          <a:xfrm>
            <a:off x="6643702" y="5286388"/>
            <a:ext cx="2286016" cy="1285885"/>
          </a:xfrm>
          <a:prstGeom prst="rect">
            <a:avLst/>
          </a:prstGeom>
          <a:noFill/>
        </p:spPr>
      </p:pic>
      <p:pic>
        <p:nvPicPr>
          <p:cNvPr id="58" name="Picture 17"/>
          <p:cNvPicPr>
            <a:picLocks noChangeAspect="1" noChangeArrowheads="1"/>
          </p:cNvPicPr>
          <p:nvPr/>
        </p:nvPicPr>
        <p:blipFill>
          <a:blip r:embed="rId6" cstate="print"/>
          <a:srcRect/>
          <a:stretch>
            <a:fillRect/>
          </a:stretch>
        </p:blipFill>
        <p:spPr bwMode="auto">
          <a:xfrm>
            <a:off x="4071934" y="3325050"/>
            <a:ext cx="3036512" cy="1961338"/>
          </a:xfrm>
          <a:prstGeom prst="rect">
            <a:avLst/>
          </a:prstGeom>
          <a:noFill/>
          <a:ln w="9525">
            <a:noFill/>
            <a:miter lim="800000"/>
            <a:headEnd/>
            <a:tailEnd/>
          </a:ln>
          <a:effectLst/>
        </p:spPr>
      </p:pic>
      <p:pic>
        <p:nvPicPr>
          <p:cNvPr id="72" name="Picture 7"/>
          <p:cNvPicPr>
            <a:picLocks noChangeAspect="1" noChangeArrowheads="1"/>
          </p:cNvPicPr>
          <p:nvPr/>
        </p:nvPicPr>
        <p:blipFill>
          <a:blip r:embed="rId7" cstate="print"/>
          <a:srcRect/>
          <a:stretch>
            <a:fillRect/>
          </a:stretch>
        </p:blipFill>
        <p:spPr bwMode="auto">
          <a:xfrm>
            <a:off x="7072330" y="3714752"/>
            <a:ext cx="590931" cy="523875"/>
          </a:xfrm>
          <a:prstGeom prst="rect">
            <a:avLst/>
          </a:prstGeom>
          <a:noFill/>
          <a:ln w="9525">
            <a:noFill/>
            <a:miter lim="800000"/>
            <a:headEnd/>
            <a:tailEnd/>
          </a:ln>
          <a:effectLst/>
        </p:spPr>
      </p:pic>
      <p:pic>
        <p:nvPicPr>
          <p:cNvPr id="73" name="Picture 7"/>
          <p:cNvPicPr>
            <a:picLocks noChangeAspect="1" noChangeArrowheads="1"/>
          </p:cNvPicPr>
          <p:nvPr/>
        </p:nvPicPr>
        <p:blipFill>
          <a:blip r:embed="rId7" cstate="print"/>
          <a:srcRect/>
          <a:stretch>
            <a:fillRect/>
          </a:stretch>
        </p:blipFill>
        <p:spPr bwMode="auto">
          <a:xfrm>
            <a:off x="7751245" y="3247092"/>
            <a:ext cx="590931" cy="523875"/>
          </a:xfrm>
          <a:prstGeom prst="rect">
            <a:avLst/>
          </a:prstGeom>
          <a:noFill/>
          <a:ln w="9525">
            <a:noFill/>
            <a:miter lim="800000"/>
            <a:headEnd/>
            <a:tailEnd/>
          </a:ln>
          <a:effectLst/>
        </p:spPr>
      </p:pic>
      <p:pic>
        <p:nvPicPr>
          <p:cNvPr id="74" name="Picture 7"/>
          <p:cNvPicPr>
            <a:picLocks noChangeAspect="1" noChangeArrowheads="1"/>
          </p:cNvPicPr>
          <p:nvPr/>
        </p:nvPicPr>
        <p:blipFill>
          <a:blip r:embed="rId7" cstate="print"/>
          <a:srcRect/>
          <a:stretch>
            <a:fillRect/>
          </a:stretch>
        </p:blipFill>
        <p:spPr bwMode="auto">
          <a:xfrm>
            <a:off x="7143768" y="4857760"/>
            <a:ext cx="590931" cy="523875"/>
          </a:xfrm>
          <a:prstGeom prst="rect">
            <a:avLst/>
          </a:prstGeom>
          <a:noFill/>
          <a:ln w="9525">
            <a:noFill/>
            <a:miter lim="800000"/>
            <a:headEnd/>
            <a:tailEnd/>
          </a:ln>
          <a:effectLst/>
        </p:spPr>
      </p:pic>
      <p:pic>
        <p:nvPicPr>
          <p:cNvPr id="75" name="Picture 7"/>
          <p:cNvPicPr>
            <a:picLocks noChangeAspect="1" noChangeArrowheads="1"/>
          </p:cNvPicPr>
          <p:nvPr/>
        </p:nvPicPr>
        <p:blipFill>
          <a:blip r:embed="rId7" cstate="print"/>
          <a:srcRect/>
          <a:stretch>
            <a:fillRect/>
          </a:stretch>
        </p:blipFill>
        <p:spPr bwMode="auto">
          <a:xfrm>
            <a:off x="8358214" y="4214818"/>
            <a:ext cx="590931" cy="523875"/>
          </a:xfrm>
          <a:prstGeom prst="rect">
            <a:avLst/>
          </a:prstGeom>
          <a:noFill/>
          <a:ln w="9525">
            <a:noFill/>
            <a:miter lim="800000"/>
            <a:headEnd/>
            <a:tailEnd/>
          </a:ln>
          <a:effectLst/>
        </p:spPr>
      </p:pic>
      <p:pic>
        <p:nvPicPr>
          <p:cNvPr id="76" name="Picture 10"/>
          <p:cNvPicPr>
            <a:picLocks noChangeAspect="1" noChangeArrowheads="1"/>
          </p:cNvPicPr>
          <p:nvPr/>
        </p:nvPicPr>
        <p:blipFill>
          <a:blip r:embed="rId8" cstate="print"/>
          <a:srcRect/>
          <a:stretch>
            <a:fillRect/>
          </a:stretch>
        </p:blipFill>
        <p:spPr bwMode="auto">
          <a:xfrm>
            <a:off x="7786710" y="4857760"/>
            <a:ext cx="714380" cy="532986"/>
          </a:xfrm>
          <a:prstGeom prst="rect">
            <a:avLst/>
          </a:prstGeom>
          <a:noFill/>
          <a:ln w="9525">
            <a:noFill/>
            <a:miter lim="800000"/>
            <a:headEnd/>
            <a:tailEnd/>
          </a:ln>
          <a:effectLst/>
        </p:spPr>
      </p:pic>
      <p:pic>
        <p:nvPicPr>
          <p:cNvPr id="77" name="Picture 13"/>
          <p:cNvPicPr>
            <a:picLocks noChangeAspect="1" noChangeArrowheads="1"/>
          </p:cNvPicPr>
          <p:nvPr/>
        </p:nvPicPr>
        <p:blipFill>
          <a:blip r:embed="rId9" cstate="print"/>
          <a:srcRect/>
          <a:stretch>
            <a:fillRect/>
          </a:stretch>
        </p:blipFill>
        <p:spPr bwMode="auto">
          <a:xfrm>
            <a:off x="7215206" y="4143380"/>
            <a:ext cx="1104900" cy="714375"/>
          </a:xfrm>
          <a:prstGeom prst="rect">
            <a:avLst/>
          </a:prstGeom>
          <a:noFill/>
          <a:ln w="9525">
            <a:noFill/>
            <a:miter lim="800000"/>
            <a:headEnd/>
            <a:tailEnd/>
          </a:ln>
          <a:effectLst/>
        </p:spPr>
      </p:pic>
      <p:pic>
        <p:nvPicPr>
          <p:cNvPr id="78" name="Picture 18"/>
          <p:cNvPicPr>
            <a:picLocks noChangeAspect="1" noChangeArrowheads="1"/>
          </p:cNvPicPr>
          <p:nvPr/>
        </p:nvPicPr>
        <p:blipFill>
          <a:blip r:embed="rId10" cstate="print"/>
          <a:srcRect/>
          <a:stretch>
            <a:fillRect/>
          </a:stretch>
        </p:blipFill>
        <p:spPr bwMode="auto">
          <a:xfrm>
            <a:off x="5357817" y="5143512"/>
            <a:ext cx="1143323" cy="1140810"/>
          </a:xfrm>
          <a:prstGeom prst="rect">
            <a:avLst/>
          </a:prstGeom>
          <a:noFill/>
          <a:ln w="9525">
            <a:noFill/>
            <a:miter lim="800000"/>
            <a:headEnd/>
            <a:tailEnd/>
          </a:ln>
          <a:effectLst/>
        </p:spPr>
      </p:pic>
      <p:sp>
        <p:nvSpPr>
          <p:cNvPr id="16" name="CasellaDiTesto 15"/>
          <p:cNvSpPr txBox="1"/>
          <p:nvPr/>
        </p:nvSpPr>
        <p:spPr>
          <a:xfrm>
            <a:off x="611560" y="548680"/>
            <a:ext cx="7920880" cy="2862322"/>
          </a:xfrm>
          <a:prstGeom prst="rect">
            <a:avLst/>
          </a:prstGeom>
          <a:noFill/>
        </p:spPr>
        <p:txBody>
          <a:bodyPr wrap="square" rtlCol="0">
            <a:spAutoFit/>
          </a:bodyPr>
          <a:lstStyle/>
          <a:p>
            <a:endParaRPr lang="en-US" smtClean="0"/>
          </a:p>
          <a:p>
            <a:pPr algn="just"/>
            <a:r>
              <a:rPr lang="en-US" smtClean="0">
                <a:latin typeface="Times New Roman" pitchFamily="18" charset="0"/>
                <a:cs typeface="Times New Roman" pitchFamily="18" charset="0"/>
              </a:rPr>
              <a:t>ANNCSU allows the user to have a real-time availability of the names of the circulation areas for the whole national territory and it is therefore an essential element to allow Istat to carry out the permanent census of population and buildings.</a:t>
            </a:r>
          </a:p>
          <a:p>
            <a:pPr algn="just"/>
            <a:r>
              <a:rPr lang="en-US" smtClean="0">
                <a:latin typeface="Times New Roman" pitchFamily="18" charset="0"/>
                <a:cs typeface="Times New Roman" pitchFamily="18" charset="0"/>
              </a:rPr>
              <a:t/>
            </a:r>
            <a:br>
              <a:rPr lang="en-US" smtClean="0">
                <a:latin typeface="Times New Roman" pitchFamily="18" charset="0"/>
                <a:cs typeface="Times New Roman" pitchFamily="18" charset="0"/>
              </a:rPr>
            </a:br>
            <a:r>
              <a:rPr lang="en-US" smtClean="0">
                <a:latin typeface="Times New Roman" pitchFamily="18" charset="0"/>
                <a:cs typeface="Times New Roman" pitchFamily="18" charset="0"/>
              </a:rPr>
              <a:t>The implementation of the permanent census will be made by exploiting the collection of administrative data held by public administrations, in order to reduce the needs, costs and timing of the collection of such data, through site inspections.</a:t>
            </a:r>
          </a:p>
          <a:p>
            <a:endParaRPr lang="it-IT">
              <a:latin typeface="Times New Roman" pitchFamily="18" charset="0"/>
              <a:cs typeface="Times New Roman" pitchFamily="18" charset="0"/>
            </a:endParaRPr>
          </a:p>
        </p:txBody>
      </p:sp>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ox(in)">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ox(in)">
                                      <p:cBhvr>
                                        <p:cTn id="10" dur="500"/>
                                        <p:tgtEl>
                                          <p:spTgt spid="58"/>
                                        </p:tgtEl>
                                      </p:cBhvr>
                                    </p:animEffect>
                                  </p:childTnLst>
                                </p:cTn>
                              </p:par>
                              <p:par>
                                <p:cTn id="11" presetID="4" presetClass="entr" presetSubtype="16"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ox(in)">
                                      <p:cBhvr>
                                        <p:cTn id="13" dur="500"/>
                                        <p:tgtEl>
                                          <p:spTgt spid="72"/>
                                        </p:tgtEl>
                                      </p:cBhvr>
                                    </p:animEffect>
                                  </p:childTnLst>
                                </p:cTn>
                              </p:par>
                              <p:par>
                                <p:cTn id="14" presetID="4" presetClass="entr" presetSubtype="16" fill="hold"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box(in)">
                                      <p:cBhvr>
                                        <p:cTn id="16" dur="500"/>
                                        <p:tgtEl>
                                          <p:spTgt spid="73"/>
                                        </p:tgtEl>
                                      </p:cBhvr>
                                    </p:animEffect>
                                  </p:childTnLst>
                                </p:cTn>
                              </p:par>
                              <p:par>
                                <p:cTn id="17" presetID="4" presetClass="entr" presetSubtype="16"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box(in)">
                                      <p:cBhvr>
                                        <p:cTn id="19" dur="500"/>
                                        <p:tgtEl>
                                          <p:spTgt spid="74"/>
                                        </p:tgtEl>
                                      </p:cBhvr>
                                    </p:animEffect>
                                  </p:childTnLst>
                                </p:cTn>
                              </p:par>
                              <p:par>
                                <p:cTn id="20" presetID="4" presetClass="entr" presetSubtype="16" fill="hold"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ox(in)">
                                      <p:cBhvr>
                                        <p:cTn id="22" dur="500"/>
                                        <p:tgtEl>
                                          <p:spTgt spid="75"/>
                                        </p:tgtEl>
                                      </p:cBhvr>
                                    </p:animEffect>
                                  </p:childTnLst>
                                </p:cTn>
                              </p:par>
                              <p:par>
                                <p:cTn id="23" presetID="4" presetClass="entr" presetSubtype="16"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box(in)">
                                      <p:cBhvr>
                                        <p:cTn id="25" dur="500"/>
                                        <p:tgtEl>
                                          <p:spTgt spid="76"/>
                                        </p:tgtEl>
                                      </p:cBhvr>
                                    </p:animEffect>
                                  </p:childTnLst>
                                </p:cTn>
                              </p:par>
                              <p:par>
                                <p:cTn id="26" presetID="4" presetClass="entr" presetSubtype="16"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box(in)">
                                      <p:cBhvr>
                                        <p:cTn id="28" dur="500"/>
                                        <p:tgtEl>
                                          <p:spTgt spid="77"/>
                                        </p:tgtEl>
                                      </p:cBhvr>
                                    </p:animEffect>
                                  </p:childTnLst>
                                </p:cTn>
                              </p:par>
                              <p:par>
                                <p:cTn id="29" presetID="4" presetClass="entr" presetSubtype="16"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ox(in)">
                                      <p:cBhvr>
                                        <p:cTn id="3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6064" y="188640"/>
            <a:ext cx="7772400" cy="504056"/>
          </a:xfrm>
        </p:spPr>
        <p:txBody>
          <a:bodyPr>
            <a:normAutofit/>
          </a:bodyPr>
          <a:lstStyle/>
          <a:p>
            <a:r>
              <a:rPr lang="it-IT" smtClean="0"/>
              <a:t>Agenda</a:t>
            </a:r>
            <a:endParaRPr lang="it-IT" dirty="0"/>
          </a:p>
        </p:txBody>
      </p:sp>
      <p:sp>
        <p:nvSpPr>
          <p:cNvPr id="4" name="Rettangolo arrotondato 3"/>
          <p:cNvSpPr/>
          <p:nvPr/>
        </p:nvSpPr>
        <p:spPr>
          <a:xfrm>
            <a:off x="827584" y="5085184"/>
            <a:ext cx="763284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bg1"/>
                </a:solidFill>
                <a:latin typeface="Times New Roman" pitchFamily="18" charset="0"/>
                <a:cs typeface="Times New Roman" pitchFamily="18" charset="0"/>
              </a:rPr>
              <a:t>ANNCSU kick off</a:t>
            </a:r>
            <a:endParaRPr lang="it-IT" sz="2400" dirty="0" smtClean="0">
              <a:solidFill>
                <a:schemeClr val="bg1"/>
              </a:solidFill>
              <a:latin typeface="Times New Roman" pitchFamily="18" charset="0"/>
              <a:cs typeface="Times New Roman" pitchFamily="18" charset="0"/>
            </a:endParaRPr>
          </a:p>
        </p:txBody>
      </p:sp>
      <p:sp>
        <p:nvSpPr>
          <p:cNvPr id="5" name="Rettangolo arrotondato 4"/>
          <p:cNvSpPr/>
          <p:nvPr/>
        </p:nvSpPr>
        <p:spPr>
          <a:xfrm>
            <a:off x="755576" y="1124744"/>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Relevant legislation</a:t>
            </a:r>
          </a:p>
          <a:p>
            <a:endParaRPr lang="it-IT" sz="2400" dirty="0" smtClean="0">
              <a:solidFill>
                <a:schemeClr val="tx1"/>
              </a:solidFill>
              <a:latin typeface="Times New Roman" pitchFamily="18" charset="0"/>
              <a:cs typeface="Times New Roman" pitchFamily="18" charset="0"/>
            </a:endParaRPr>
          </a:p>
        </p:txBody>
      </p:sp>
      <p:sp>
        <p:nvSpPr>
          <p:cNvPr id="6" name="Rettangolo arrotondato 5"/>
          <p:cNvSpPr/>
          <p:nvPr/>
        </p:nvSpPr>
        <p:spPr>
          <a:xfrm>
            <a:off x="755576" y="1772816"/>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Preliminary remarks</a:t>
            </a:r>
          </a:p>
          <a:p>
            <a:r>
              <a:rPr lang="it-IT" sz="2400" smtClean="0">
                <a:solidFill>
                  <a:schemeClr val="tx1"/>
                </a:solidFill>
                <a:latin typeface="Times New Roman" pitchFamily="18" charset="0"/>
                <a:cs typeface="Times New Roman" pitchFamily="18" charset="0"/>
              </a:rPr>
              <a:t> </a:t>
            </a:r>
            <a:endParaRPr lang="it-IT" sz="2400" dirty="0" smtClean="0">
              <a:solidFill>
                <a:schemeClr val="tx1"/>
              </a:solidFill>
              <a:latin typeface="Times New Roman" pitchFamily="18" charset="0"/>
              <a:cs typeface="Times New Roman" pitchFamily="18" charset="0"/>
            </a:endParaRPr>
          </a:p>
        </p:txBody>
      </p:sp>
      <p:sp>
        <p:nvSpPr>
          <p:cNvPr id="7" name="Rettangolo arrotondato 6"/>
          <p:cNvSpPr/>
          <p:nvPr/>
        </p:nvSpPr>
        <p:spPr>
          <a:xfrm>
            <a:off x="755576" y="242088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Activities carried out so far</a:t>
            </a:r>
          </a:p>
          <a:p>
            <a:endParaRPr lang="it-IT" sz="2400" dirty="0" smtClean="0">
              <a:solidFill>
                <a:schemeClr val="tx1"/>
              </a:solidFill>
              <a:latin typeface="Times New Roman" pitchFamily="18" charset="0"/>
              <a:cs typeface="Times New Roman" pitchFamily="18" charset="0"/>
            </a:endParaRPr>
          </a:p>
        </p:txBody>
      </p:sp>
      <p:sp>
        <p:nvSpPr>
          <p:cNvPr id="8" name="Rettangolo arrotondato 7"/>
          <p:cNvSpPr/>
          <p:nvPr/>
        </p:nvSpPr>
        <p:spPr>
          <a:xfrm>
            <a:off x="755576" y="3068960"/>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Activities in progress</a:t>
            </a:r>
          </a:p>
          <a:p>
            <a:endParaRPr lang="it-IT" sz="2400" smtClean="0">
              <a:solidFill>
                <a:schemeClr val="tx1"/>
              </a:solidFill>
              <a:latin typeface="Times New Roman" pitchFamily="18" charset="0"/>
              <a:cs typeface="Times New Roman" pitchFamily="18" charset="0"/>
            </a:endParaRPr>
          </a:p>
          <a:p>
            <a:endParaRPr lang="it-IT" sz="2400" dirty="0" smtClean="0">
              <a:solidFill>
                <a:schemeClr val="tx1"/>
              </a:solidFill>
              <a:latin typeface="Times New Roman" pitchFamily="18" charset="0"/>
              <a:cs typeface="Times New Roman" pitchFamily="18" charset="0"/>
            </a:endParaRPr>
          </a:p>
        </p:txBody>
      </p:sp>
      <p:sp>
        <p:nvSpPr>
          <p:cNvPr id="9" name="Rettangolo arrotondato 8"/>
          <p:cNvSpPr/>
          <p:nvPr/>
        </p:nvSpPr>
        <p:spPr>
          <a:xfrm>
            <a:off x="755576" y="440110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permanent census</a:t>
            </a:r>
          </a:p>
          <a:p>
            <a:endParaRPr lang="it-IT" sz="2400" dirty="0" smtClean="0">
              <a:solidFill>
                <a:schemeClr val="tx1"/>
              </a:solidFill>
              <a:latin typeface="Times New Roman" pitchFamily="18" charset="0"/>
              <a:cs typeface="Times New Roman" pitchFamily="18" charset="0"/>
            </a:endParaRPr>
          </a:p>
        </p:txBody>
      </p:sp>
      <p:sp>
        <p:nvSpPr>
          <p:cNvPr id="10" name="Rettangolo arrotondato 9"/>
          <p:cNvSpPr/>
          <p:nvPr/>
        </p:nvSpPr>
        <p:spPr>
          <a:xfrm>
            <a:off x="755576" y="3717032"/>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ANPR</a:t>
            </a:r>
          </a:p>
          <a:p>
            <a:endParaRPr lang="it-IT" sz="240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811518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ANNCSU Components</a:t>
            </a:r>
            <a:endParaRPr lang="it-IT" dirty="0"/>
          </a:p>
        </p:txBody>
      </p:sp>
      <p:grpSp>
        <p:nvGrpSpPr>
          <p:cNvPr id="2" name="Gruppo 10"/>
          <p:cNvGrpSpPr/>
          <p:nvPr/>
        </p:nvGrpSpPr>
        <p:grpSpPr>
          <a:xfrm>
            <a:off x="509960" y="3333163"/>
            <a:ext cx="4082032" cy="2599349"/>
            <a:chOff x="581026" y="3573016"/>
            <a:chExt cx="4094558" cy="2736669"/>
          </a:xfrm>
        </p:grpSpPr>
        <p:sp>
          <p:nvSpPr>
            <p:cNvPr id="6" name="Rectangle 25"/>
            <p:cNvSpPr>
              <a:spLocks noChangeArrowheads="1"/>
            </p:cNvSpPr>
            <p:nvPr/>
          </p:nvSpPr>
          <p:spPr bwMode="auto">
            <a:xfrm>
              <a:off x="581026" y="3573016"/>
              <a:ext cx="4094558" cy="2736669"/>
            </a:xfrm>
            <a:prstGeom prst="rect">
              <a:avLst/>
            </a:prstGeom>
            <a:solidFill>
              <a:srgbClr val="009900">
                <a:alpha val="67000"/>
              </a:srgbClr>
            </a:solidFill>
            <a:ln w="9525">
              <a:noFill/>
              <a:miter lim="800000"/>
              <a:headEnd/>
              <a:tailEnd/>
            </a:ln>
            <a:effectLst/>
          </p:spPr>
          <p:txBody>
            <a:bodyPr wrap="none" anchor="ctr"/>
            <a:lstStyle/>
            <a:p>
              <a:pPr algn="r" eaLnBrk="0" hangingPunct="0">
                <a:spcBef>
                  <a:spcPct val="20000"/>
                </a:spcBef>
                <a:buClr>
                  <a:schemeClr val="tx2"/>
                </a:buClr>
                <a:buFontTx/>
                <a:buNone/>
              </a:pPr>
              <a:endParaRPr lang="it-IT" sz="3200" b="1" i="1">
                <a:solidFill>
                  <a:schemeClr val="accent1"/>
                </a:solidFill>
                <a:effectLst>
                  <a:outerShdw blurRad="38100" dist="38100" dir="2700000" algn="tl">
                    <a:srgbClr val="000000"/>
                  </a:outerShdw>
                </a:effectLst>
                <a:latin typeface="Times New Roman" pitchFamily="18" charset="0"/>
              </a:endParaRPr>
            </a:p>
          </p:txBody>
        </p:sp>
        <p:sp>
          <p:nvSpPr>
            <p:cNvPr id="8" name="Rectangle 26"/>
            <p:cNvSpPr>
              <a:spLocks noChangeArrowheads="1"/>
            </p:cNvSpPr>
            <p:nvPr/>
          </p:nvSpPr>
          <p:spPr bwMode="auto">
            <a:xfrm>
              <a:off x="596431" y="5878604"/>
              <a:ext cx="1630304" cy="388843"/>
            </a:xfrm>
            <a:prstGeom prst="rect">
              <a:avLst/>
            </a:prstGeom>
            <a:noFill/>
            <a:ln w="9525">
              <a:noFill/>
              <a:miter lim="800000"/>
              <a:headEnd/>
              <a:tailEnd/>
            </a:ln>
            <a:effectLst/>
          </p:spPr>
          <p:txBody>
            <a:bodyPr wrap="none">
              <a:spAutoFit/>
            </a:bodyPr>
            <a:lstStyle/>
            <a:p>
              <a:pPr algn="l" eaLnBrk="0" hangingPunct="0">
                <a:spcBef>
                  <a:spcPct val="20000"/>
                </a:spcBef>
                <a:buClrTx/>
                <a:buFontTx/>
                <a:buNone/>
              </a:pPr>
              <a:r>
                <a:rPr lang="it-IT" b="1" u="none" smtClean="0">
                  <a:solidFill>
                    <a:schemeClr val="hlink"/>
                  </a:solidFill>
                  <a:effectLst>
                    <a:outerShdw blurRad="38100" dist="38100" dir="2700000" algn="tl">
                      <a:srgbClr val="C0C0C0"/>
                    </a:outerShdw>
                  </a:effectLst>
                  <a:latin typeface="Arial" pitchFamily="34" charset="0"/>
                </a:rPr>
                <a:t>REGULATOR</a:t>
              </a:r>
              <a:endParaRPr lang="it-IT" b="1" u="none" dirty="0">
                <a:solidFill>
                  <a:schemeClr val="hlink"/>
                </a:solidFill>
                <a:effectLst>
                  <a:outerShdw blurRad="38100" dist="38100" dir="2700000" algn="tl">
                    <a:srgbClr val="C0C0C0"/>
                  </a:outerShdw>
                </a:effectLst>
                <a:latin typeface="Arial" pitchFamily="34" charset="0"/>
              </a:endParaRPr>
            </a:p>
          </p:txBody>
        </p:sp>
      </p:grpSp>
      <p:grpSp>
        <p:nvGrpSpPr>
          <p:cNvPr id="3" name="Gruppo 9"/>
          <p:cNvGrpSpPr/>
          <p:nvPr/>
        </p:nvGrpSpPr>
        <p:grpSpPr>
          <a:xfrm>
            <a:off x="4586404" y="3507469"/>
            <a:ext cx="4060460" cy="2425043"/>
            <a:chOff x="4675304" y="3714750"/>
            <a:chExt cx="4240096" cy="2587874"/>
          </a:xfrm>
        </p:grpSpPr>
        <p:sp>
          <p:nvSpPr>
            <p:cNvPr id="10" name="Rectangle 31"/>
            <p:cNvSpPr>
              <a:spLocks noChangeArrowheads="1"/>
            </p:cNvSpPr>
            <p:nvPr/>
          </p:nvSpPr>
          <p:spPr bwMode="auto">
            <a:xfrm>
              <a:off x="4675304" y="3714750"/>
              <a:ext cx="4240096" cy="2587874"/>
            </a:xfrm>
            <a:prstGeom prst="rect">
              <a:avLst/>
            </a:prstGeom>
            <a:solidFill>
              <a:srgbClr val="0000FF">
                <a:alpha val="67000"/>
              </a:srgbClr>
            </a:solidFill>
            <a:ln w="9525">
              <a:noFill/>
              <a:miter lim="800000"/>
              <a:headEnd/>
              <a:tailEnd/>
            </a:ln>
            <a:effectLst/>
          </p:spPr>
          <p:txBody>
            <a:bodyPr wrap="none" anchor="b"/>
            <a:lstStyle/>
            <a:p>
              <a:pPr algn="r" eaLnBrk="0" hangingPunct="0">
                <a:spcBef>
                  <a:spcPct val="20000"/>
                </a:spcBef>
                <a:buClr>
                  <a:schemeClr val="tx2"/>
                </a:buClr>
                <a:buFontTx/>
                <a:buNone/>
              </a:pPr>
              <a:endParaRPr lang="it-IT" sz="2400" b="1" i="1">
                <a:solidFill>
                  <a:schemeClr val="accent1"/>
                </a:solidFill>
                <a:effectLst>
                  <a:outerShdw blurRad="38100" dist="38100" dir="2700000" algn="tl">
                    <a:srgbClr val="000000"/>
                  </a:outerShdw>
                </a:effectLst>
                <a:latin typeface="Times New Roman" pitchFamily="18" charset="0"/>
              </a:endParaRPr>
            </a:p>
          </p:txBody>
        </p:sp>
        <p:sp>
          <p:nvSpPr>
            <p:cNvPr id="11" name="Text Box 32"/>
            <p:cNvSpPr txBox="1">
              <a:spLocks noChangeArrowheads="1"/>
            </p:cNvSpPr>
            <p:nvPr/>
          </p:nvSpPr>
          <p:spPr bwMode="auto">
            <a:xfrm>
              <a:off x="7225404" y="5468328"/>
              <a:ext cx="1643656" cy="748849"/>
            </a:xfrm>
            <a:prstGeom prst="rect">
              <a:avLst/>
            </a:prstGeom>
            <a:noFill/>
            <a:ln w="9525">
              <a:noFill/>
              <a:miter lim="800000"/>
              <a:headEnd/>
              <a:tailEnd/>
            </a:ln>
            <a:effectLst/>
          </p:spPr>
          <p:txBody>
            <a:bodyPr wrap="none">
              <a:spAutoFit/>
            </a:bodyPr>
            <a:lstStyle/>
            <a:p>
              <a:pPr algn="r" eaLnBrk="0" hangingPunct="0">
                <a:spcBef>
                  <a:spcPct val="20000"/>
                </a:spcBef>
                <a:buClrTx/>
                <a:buFontTx/>
                <a:buNone/>
              </a:pPr>
              <a:r>
                <a:rPr lang="it-IT" b="1" u="none" smtClean="0">
                  <a:solidFill>
                    <a:schemeClr val="bg1"/>
                  </a:solidFill>
                  <a:effectLst>
                    <a:outerShdw blurRad="38100" dist="38100" dir="2700000" algn="tl">
                      <a:srgbClr val="C0C0C0"/>
                    </a:outerShdw>
                  </a:effectLst>
                  <a:latin typeface="Arial" pitchFamily="34" charset="0"/>
                </a:rPr>
                <a:t> MUNICIPAL </a:t>
              </a:r>
            </a:p>
            <a:p>
              <a:pPr algn="r" eaLnBrk="0" hangingPunct="0">
                <a:spcBef>
                  <a:spcPct val="20000"/>
                </a:spcBef>
                <a:buClrTx/>
                <a:buFontTx/>
                <a:buNone/>
              </a:pPr>
              <a:r>
                <a:rPr lang="it-IT" b="1" u="none" smtClean="0">
                  <a:solidFill>
                    <a:schemeClr val="bg1"/>
                  </a:solidFill>
                  <a:effectLst>
                    <a:outerShdw blurRad="38100" dist="38100" dir="2700000" algn="tl">
                      <a:srgbClr val="C0C0C0"/>
                    </a:outerShdw>
                  </a:effectLst>
                  <a:latin typeface="Arial" pitchFamily="34" charset="0"/>
                </a:rPr>
                <a:t>REGISTER</a:t>
              </a:r>
              <a:endParaRPr lang="it-IT" b="1" u="none" dirty="0" smtClean="0">
                <a:solidFill>
                  <a:schemeClr val="bg1"/>
                </a:solidFill>
                <a:effectLst>
                  <a:outerShdw blurRad="38100" dist="38100" dir="2700000" algn="tl">
                    <a:srgbClr val="C0C0C0"/>
                  </a:outerShdw>
                </a:effectLst>
                <a:latin typeface="Arial" pitchFamily="34" charset="0"/>
              </a:endParaRPr>
            </a:p>
          </p:txBody>
        </p:sp>
      </p:grpSp>
      <p:grpSp>
        <p:nvGrpSpPr>
          <p:cNvPr id="4" name="Gruppo 8"/>
          <p:cNvGrpSpPr/>
          <p:nvPr/>
        </p:nvGrpSpPr>
        <p:grpSpPr>
          <a:xfrm>
            <a:off x="4559660" y="819944"/>
            <a:ext cx="4076390" cy="2689230"/>
            <a:chOff x="4267200" y="1151166"/>
            <a:chExt cx="4648200" cy="2590800"/>
          </a:xfrm>
        </p:grpSpPr>
        <p:sp>
          <p:nvSpPr>
            <p:cNvPr id="13" name="Rectangle 22"/>
            <p:cNvSpPr>
              <a:spLocks noChangeArrowheads="1"/>
            </p:cNvSpPr>
            <p:nvPr/>
          </p:nvSpPr>
          <p:spPr bwMode="auto">
            <a:xfrm>
              <a:off x="4267200" y="1151166"/>
              <a:ext cx="4648200" cy="2590800"/>
            </a:xfrm>
            <a:prstGeom prst="rect">
              <a:avLst/>
            </a:prstGeom>
            <a:solidFill>
              <a:srgbClr val="FF0000">
                <a:alpha val="67000"/>
              </a:srgbClr>
            </a:solidFill>
            <a:ln w="9525">
              <a:noFill/>
              <a:miter lim="800000"/>
              <a:headEnd/>
              <a:tailEnd/>
            </a:ln>
            <a:effectLst/>
          </p:spPr>
          <p:txBody>
            <a:bodyPr wrap="none" anchor="ctr"/>
            <a:lstStyle/>
            <a:p>
              <a:pPr algn="l" eaLnBrk="0" hangingPunct="0">
                <a:spcBef>
                  <a:spcPct val="20000"/>
                </a:spcBef>
                <a:buClr>
                  <a:schemeClr val="tx2"/>
                </a:buClr>
                <a:buFontTx/>
                <a:buNone/>
              </a:pPr>
              <a:endParaRPr lang="it-IT" sz="3200" b="1" i="1">
                <a:solidFill>
                  <a:schemeClr val="accent1"/>
                </a:solidFill>
                <a:effectLst>
                  <a:outerShdw blurRad="38100" dist="38100" dir="2700000" algn="tl">
                    <a:srgbClr val="000000"/>
                  </a:outerShdw>
                </a:effectLst>
                <a:latin typeface="Times New Roman" pitchFamily="18" charset="0"/>
              </a:endParaRPr>
            </a:p>
          </p:txBody>
        </p:sp>
        <p:sp>
          <p:nvSpPr>
            <p:cNvPr id="14" name="Text Box 23"/>
            <p:cNvSpPr txBox="1">
              <a:spLocks noChangeArrowheads="1"/>
            </p:cNvSpPr>
            <p:nvPr/>
          </p:nvSpPr>
          <p:spPr bwMode="auto">
            <a:xfrm>
              <a:off x="6748699" y="1158368"/>
              <a:ext cx="2096923" cy="355814"/>
            </a:xfrm>
            <a:prstGeom prst="rect">
              <a:avLst/>
            </a:prstGeom>
            <a:noFill/>
            <a:ln w="9525">
              <a:noFill/>
              <a:miter lim="800000"/>
              <a:headEnd/>
              <a:tailEnd/>
            </a:ln>
            <a:effectLst/>
          </p:spPr>
          <p:txBody>
            <a:bodyPr wrap="none">
              <a:spAutoFit/>
            </a:bodyPr>
            <a:lstStyle/>
            <a:p>
              <a:pPr algn="r" eaLnBrk="0" hangingPunct="0">
                <a:spcBef>
                  <a:spcPct val="20000"/>
                </a:spcBef>
                <a:buClrTx/>
                <a:buFontTx/>
                <a:buNone/>
              </a:pPr>
              <a:r>
                <a:rPr lang="it-IT" b="1" u="none" smtClean="0">
                  <a:solidFill>
                    <a:schemeClr val="hlink"/>
                  </a:solidFill>
                  <a:effectLst>
                    <a:outerShdw blurRad="38100" dist="38100" dir="2700000" algn="tl">
                      <a:srgbClr val="C0C0C0"/>
                    </a:outerShdw>
                  </a:effectLst>
                  <a:latin typeface="Arial" pitchFamily="34" charset="0"/>
                </a:rPr>
                <a:t>DICTIONARIES</a:t>
              </a:r>
              <a:endParaRPr lang="it-IT" b="1" u="none" dirty="0" smtClean="0">
                <a:solidFill>
                  <a:schemeClr val="hlink"/>
                </a:solidFill>
                <a:effectLst>
                  <a:outerShdw blurRad="38100" dist="38100" dir="2700000" algn="tl">
                    <a:srgbClr val="C0C0C0"/>
                  </a:outerShdw>
                </a:effectLst>
                <a:latin typeface="Arial" pitchFamily="34" charset="0"/>
              </a:endParaRPr>
            </a:p>
          </p:txBody>
        </p:sp>
      </p:grpSp>
      <p:sp>
        <p:nvSpPr>
          <p:cNvPr id="15" name="AutoShape 11"/>
          <p:cNvSpPr>
            <a:spLocks noChangeArrowheads="1"/>
          </p:cNvSpPr>
          <p:nvPr/>
        </p:nvSpPr>
        <p:spPr bwMode="auto">
          <a:xfrm>
            <a:off x="4974431" y="4492352"/>
            <a:ext cx="1800225" cy="1296144"/>
          </a:xfrm>
          <a:prstGeom prst="upArrowCallout">
            <a:avLst>
              <a:gd name="adj1" fmla="val 41691"/>
              <a:gd name="adj2" fmla="val 41691"/>
              <a:gd name="adj3" fmla="val 16667"/>
              <a:gd name="adj4" fmla="val 66667"/>
            </a:avLst>
          </a:prstGeom>
          <a:solidFill>
            <a:srgbClr val="99CC00"/>
          </a:solidFill>
          <a:ln w="3175">
            <a:miter lim="800000"/>
            <a:headEnd/>
            <a:tailEnd/>
          </a:ln>
          <a:effectLst/>
          <a:scene3d>
            <a:camera prst="legacyPerspectiveTopRight"/>
            <a:lightRig rig="legacyFlat3" dir="b"/>
          </a:scene3d>
          <a:sp3d extrusionH="887400" prstMaterial="legacyMatte">
            <a:bevelT w="13500" h="13500" prst="angle"/>
            <a:bevelB w="13500" h="13500" prst="angle"/>
            <a:extrusionClr>
              <a:srgbClr val="99CC00"/>
            </a:extrusionClr>
          </a:sp3d>
        </p:spPr>
        <p:txBody>
          <a:bodyPr lIns="36000" tIns="36000" rIns="36000" bIns="36000" anchor="ctr">
            <a:flatTx/>
          </a:bodyPr>
          <a:lstStyle/>
          <a:p>
            <a:pPr algn="ctr" eaLnBrk="0" hangingPunct="0">
              <a:spcBef>
                <a:spcPct val="20000"/>
              </a:spcBef>
              <a:buClr>
                <a:schemeClr val="tx2"/>
              </a:buClr>
              <a:buFontTx/>
              <a:buNone/>
            </a:pPr>
            <a:r>
              <a:rPr lang="it-IT" sz="1400" b="1" u="none" smtClean="0">
                <a:solidFill>
                  <a:schemeClr val="bg1"/>
                </a:solidFill>
                <a:latin typeface="Arial" pitchFamily="34" charset="0"/>
              </a:rPr>
              <a:t>Holding, updating and drawing up of registers</a:t>
            </a:r>
            <a:endParaRPr lang="it-IT" sz="1400" b="1" u="none" dirty="0">
              <a:solidFill>
                <a:schemeClr val="bg1"/>
              </a:solidFill>
              <a:latin typeface="Arial" pitchFamily="34" charset="0"/>
            </a:endParaRPr>
          </a:p>
        </p:txBody>
      </p:sp>
      <p:sp>
        <p:nvSpPr>
          <p:cNvPr id="16" name="AutoShape 12"/>
          <p:cNvSpPr>
            <a:spLocks noChangeArrowheads="1"/>
          </p:cNvSpPr>
          <p:nvPr/>
        </p:nvSpPr>
        <p:spPr bwMode="auto">
          <a:xfrm>
            <a:off x="2526184" y="4492352"/>
            <a:ext cx="1800225" cy="1296144"/>
          </a:xfrm>
          <a:prstGeom prst="upArrowCallout">
            <a:avLst>
              <a:gd name="adj1" fmla="val 41691"/>
              <a:gd name="adj2" fmla="val 41691"/>
              <a:gd name="adj3" fmla="val 16667"/>
              <a:gd name="adj4" fmla="val 66667"/>
            </a:avLst>
          </a:prstGeom>
          <a:solidFill>
            <a:schemeClr val="bg1">
              <a:lumMod val="50000"/>
            </a:schemeClr>
          </a:solidFill>
          <a:ln w="3175">
            <a:miter lim="800000"/>
            <a:headEnd/>
            <a:tailEnd/>
          </a:ln>
          <a:effectLst/>
          <a:scene3d>
            <a:camera prst="legacyPerspectiveTopRight"/>
            <a:lightRig rig="legacyFlat3" dir="b"/>
          </a:scene3d>
          <a:sp3d extrusionH="887400" prstMaterial="legacyMatte">
            <a:bevelT w="13500" h="13500" prst="angle"/>
            <a:bevelB w="13500" h="13500" prst="angle"/>
            <a:extrusionClr>
              <a:schemeClr val="bg1">
                <a:lumMod val="50000"/>
              </a:schemeClr>
            </a:extrusionClr>
          </a:sp3d>
        </p:spPr>
        <p:txBody>
          <a:bodyPr lIns="36000" tIns="36000" rIns="36000" bIns="36000" anchor="ctr">
            <a:flatTx/>
          </a:bodyPr>
          <a:lstStyle/>
          <a:p>
            <a:pPr algn="ctr" eaLnBrk="0" hangingPunct="0">
              <a:spcBef>
                <a:spcPct val="20000"/>
              </a:spcBef>
              <a:buClr>
                <a:schemeClr val="tx2"/>
              </a:buClr>
              <a:buFontTx/>
              <a:buNone/>
            </a:pPr>
            <a:r>
              <a:rPr lang="it-IT" sz="1400" b="1" u="none" dirty="0" smtClean="0">
                <a:solidFill>
                  <a:schemeClr val="bg1"/>
                </a:solidFill>
                <a:effectLst>
                  <a:outerShdw blurRad="38100" dist="38100" dir="2700000" algn="tl">
                    <a:srgbClr val="000000">
                      <a:alpha val="43137"/>
                    </a:srgbClr>
                  </a:outerShdw>
                </a:effectLst>
                <a:latin typeface="Arial" pitchFamily="34" charset="0"/>
              </a:rPr>
              <a:t>Data </a:t>
            </a:r>
            <a:r>
              <a:rPr lang="it-IT" sz="1400" b="1" u="none" smtClean="0">
                <a:solidFill>
                  <a:schemeClr val="bg1"/>
                </a:solidFill>
                <a:effectLst>
                  <a:outerShdw blurRad="38100" dist="38100" dir="2700000" algn="tl">
                    <a:srgbClr val="000000">
                      <a:alpha val="43137"/>
                    </a:srgbClr>
                  </a:outerShdw>
                </a:effectLst>
                <a:latin typeface="Arial" pitchFamily="34" charset="0"/>
              </a:rPr>
              <a:t>entry and certification;</a:t>
            </a:r>
            <a:endParaRPr lang="it-IT" sz="1400" b="1" u="none" dirty="0" smtClean="0">
              <a:solidFill>
                <a:schemeClr val="bg1"/>
              </a:solidFill>
              <a:effectLst>
                <a:outerShdw blurRad="38100" dist="38100" dir="2700000" algn="tl">
                  <a:srgbClr val="000000">
                    <a:alpha val="43137"/>
                  </a:srgbClr>
                </a:outerShdw>
              </a:effectLst>
              <a:latin typeface="Arial" pitchFamily="34" charset="0"/>
            </a:endParaRPr>
          </a:p>
          <a:p>
            <a:pPr algn="ctr" eaLnBrk="0" hangingPunct="0">
              <a:spcBef>
                <a:spcPct val="20000"/>
              </a:spcBef>
              <a:buClr>
                <a:schemeClr val="tx2"/>
              </a:buClr>
              <a:buFontTx/>
              <a:buNone/>
            </a:pPr>
            <a:r>
              <a:rPr lang="it-IT" sz="1400" b="1" u="none" smtClean="0">
                <a:solidFill>
                  <a:schemeClr val="bg1"/>
                </a:solidFill>
                <a:effectLst>
                  <a:outerShdw blurRad="38100" dist="38100" dir="2700000" algn="tl">
                    <a:srgbClr val="000000">
                      <a:alpha val="43137"/>
                    </a:srgbClr>
                  </a:outerShdw>
                </a:effectLst>
                <a:latin typeface="Arial" pitchFamily="34" charset="0"/>
              </a:rPr>
              <a:t>Archives consultation</a:t>
            </a:r>
            <a:endParaRPr lang="it-IT" sz="1400" b="1" u="none" dirty="0">
              <a:solidFill>
                <a:schemeClr val="bg1"/>
              </a:solidFill>
              <a:effectLst>
                <a:outerShdw blurRad="38100" dist="38100" dir="2700000" algn="tl">
                  <a:srgbClr val="000000">
                    <a:alpha val="43137"/>
                  </a:srgbClr>
                </a:outerShdw>
              </a:effectLst>
              <a:latin typeface="Arial" pitchFamily="34" charset="0"/>
            </a:endParaRPr>
          </a:p>
        </p:txBody>
      </p:sp>
      <p:sp>
        <p:nvSpPr>
          <p:cNvPr id="17" name="AutoShape 13"/>
          <p:cNvSpPr>
            <a:spLocks noChangeArrowheads="1"/>
          </p:cNvSpPr>
          <p:nvPr/>
        </p:nvSpPr>
        <p:spPr bwMode="auto">
          <a:xfrm>
            <a:off x="6126584" y="2964476"/>
            <a:ext cx="2286000" cy="1079500"/>
          </a:xfrm>
          <a:prstGeom prst="leftArrowCallout">
            <a:avLst>
              <a:gd name="adj1" fmla="val 25000"/>
              <a:gd name="adj2" fmla="val 25000"/>
              <a:gd name="adj3" fmla="val 35294"/>
              <a:gd name="adj4" fmla="val 66667"/>
            </a:avLst>
          </a:prstGeom>
          <a:solidFill>
            <a:schemeClr val="tx2"/>
          </a:solidFill>
          <a:ln w="3175">
            <a:miter lim="800000"/>
            <a:headEnd/>
            <a:tailEnd/>
          </a:ln>
          <a:effectLst>
            <a:outerShdw blurRad="50800" dist="50800" dir="5400000" algn="ctr" rotWithShape="0">
              <a:schemeClr val="bg1"/>
            </a:outerShdw>
          </a:effectLst>
          <a:scene3d>
            <a:camera prst="legacyPerspectiveTopRight"/>
            <a:lightRig rig="legacyFlat3" dir="b"/>
          </a:scene3d>
          <a:sp3d extrusionH="887400" prstMaterial="legacyMatte">
            <a:bevelT w="13500" h="13500" prst="angle"/>
            <a:bevelB w="13500" h="13500" prst="angle"/>
            <a:extrusionClr>
              <a:schemeClr val="accent1">
                <a:lumMod val="50000"/>
              </a:schemeClr>
            </a:extrusionClr>
          </a:sp3d>
        </p:spPr>
        <p:txBody>
          <a:bodyPr anchor="ctr">
            <a:flatTx/>
          </a:bodyPr>
          <a:lstStyle/>
          <a:p>
            <a:pPr algn="ctr" eaLnBrk="0" hangingPunct="0">
              <a:spcBef>
                <a:spcPct val="20000"/>
              </a:spcBef>
              <a:buClr>
                <a:schemeClr val="tx2"/>
              </a:buClr>
              <a:buFontTx/>
              <a:buNone/>
            </a:pPr>
            <a:r>
              <a:rPr lang="it-IT" sz="1400" b="1" u="none" dirty="0" err="1" smtClean="0">
                <a:solidFill>
                  <a:schemeClr val="bg1"/>
                </a:solidFill>
                <a:latin typeface="Arial" pitchFamily="34" charset="0"/>
              </a:rPr>
              <a:t>Municipal</a:t>
            </a:r>
            <a:r>
              <a:rPr lang="it-IT" sz="1400" b="1" u="none" dirty="0" smtClean="0">
                <a:solidFill>
                  <a:schemeClr val="bg1"/>
                </a:solidFill>
                <a:latin typeface="Arial" pitchFamily="34" charset="0"/>
              </a:rPr>
              <a:t> </a:t>
            </a:r>
            <a:r>
              <a:rPr lang="it-IT" sz="1400" b="1" u="none" dirty="0" err="1" smtClean="0">
                <a:solidFill>
                  <a:schemeClr val="bg1"/>
                </a:solidFill>
                <a:latin typeface="Arial" pitchFamily="34" charset="0"/>
              </a:rPr>
              <a:t>register</a:t>
            </a:r>
            <a:r>
              <a:rPr lang="it-IT" sz="1400" b="1" u="none" dirty="0" smtClean="0">
                <a:solidFill>
                  <a:schemeClr val="bg1"/>
                </a:solidFill>
                <a:latin typeface="Arial" pitchFamily="34" charset="0"/>
              </a:rPr>
              <a:t> of </a:t>
            </a:r>
            <a:r>
              <a:rPr lang="it-IT" sz="1400" b="1" u="none" dirty="0" err="1" smtClean="0">
                <a:solidFill>
                  <a:schemeClr val="bg1"/>
                </a:solidFill>
                <a:latin typeface="Arial" pitchFamily="34" charset="0"/>
              </a:rPr>
              <a:t>streets</a:t>
            </a:r>
            <a:r>
              <a:rPr lang="it-IT" sz="1400" b="1" u="none" dirty="0" smtClean="0">
                <a:solidFill>
                  <a:schemeClr val="bg1"/>
                </a:solidFill>
                <a:latin typeface="Arial" pitchFamily="34" charset="0"/>
              </a:rPr>
              <a:t> and </a:t>
            </a:r>
            <a:r>
              <a:rPr lang="it-IT" sz="1400" b="1" u="none" dirty="0" err="1" smtClean="0">
                <a:solidFill>
                  <a:schemeClr val="bg1"/>
                </a:solidFill>
                <a:latin typeface="Arial" pitchFamily="34" charset="0"/>
              </a:rPr>
              <a:t>house</a:t>
            </a:r>
            <a:r>
              <a:rPr lang="it-IT" sz="1400" b="1" u="none" dirty="0" smtClean="0">
                <a:solidFill>
                  <a:schemeClr val="bg1"/>
                </a:solidFill>
                <a:latin typeface="Arial" pitchFamily="34" charset="0"/>
              </a:rPr>
              <a:t> </a:t>
            </a:r>
            <a:r>
              <a:rPr lang="it-IT" sz="1400" b="1" u="none" dirty="0" err="1" smtClean="0">
                <a:solidFill>
                  <a:schemeClr val="bg1"/>
                </a:solidFill>
                <a:latin typeface="Arial" pitchFamily="34" charset="0"/>
              </a:rPr>
              <a:t>numbers</a:t>
            </a:r>
            <a:endParaRPr lang="it-IT" sz="1400" b="1" u="none" dirty="0">
              <a:solidFill>
                <a:schemeClr val="bg1"/>
              </a:solidFill>
              <a:latin typeface="Arial" pitchFamily="34" charset="0"/>
            </a:endParaRPr>
          </a:p>
        </p:txBody>
      </p:sp>
      <p:grpSp>
        <p:nvGrpSpPr>
          <p:cNvPr id="5" name="Gruppo 7"/>
          <p:cNvGrpSpPr/>
          <p:nvPr/>
        </p:nvGrpSpPr>
        <p:grpSpPr>
          <a:xfrm>
            <a:off x="485453" y="819944"/>
            <a:ext cx="4081462" cy="2662808"/>
            <a:chOff x="578353" y="1247885"/>
            <a:chExt cx="4081462" cy="2590800"/>
          </a:xfrm>
        </p:grpSpPr>
        <p:sp>
          <p:nvSpPr>
            <p:cNvPr id="19" name="Rectangle 28"/>
            <p:cNvSpPr>
              <a:spLocks noChangeArrowheads="1"/>
            </p:cNvSpPr>
            <p:nvPr/>
          </p:nvSpPr>
          <p:spPr bwMode="auto">
            <a:xfrm>
              <a:off x="578353" y="1247885"/>
              <a:ext cx="4081462" cy="2590800"/>
            </a:xfrm>
            <a:prstGeom prst="rect">
              <a:avLst/>
            </a:prstGeom>
            <a:solidFill>
              <a:schemeClr val="bg1">
                <a:lumMod val="95000"/>
              </a:schemeClr>
            </a:solidFill>
            <a:ln w="9525">
              <a:noFill/>
              <a:miter lim="800000"/>
              <a:headEnd/>
              <a:tailEnd/>
            </a:ln>
            <a:effectLst/>
          </p:spPr>
          <p:txBody>
            <a:bodyPr wrap="none" anchor="ctr"/>
            <a:lstStyle/>
            <a:p>
              <a:pPr algn="l" eaLnBrk="0" hangingPunct="0">
                <a:spcBef>
                  <a:spcPct val="20000"/>
                </a:spcBef>
                <a:buClr>
                  <a:schemeClr val="tx2"/>
                </a:buClr>
                <a:buFontTx/>
                <a:buNone/>
              </a:pPr>
              <a:endParaRPr lang="it-IT" sz="2400" b="1" i="1">
                <a:solidFill>
                  <a:schemeClr val="accent1"/>
                </a:solidFill>
                <a:effectLst>
                  <a:outerShdw blurRad="38100" dist="38100" dir="2700000" algn="tl">
                    <a:srgbClr val="000000"/>
                  </a:outerShdw>
                </a:effectLst>
                <a:latin typeface="Times New Roman" pitchFamily="18" charset="0"/>
              </a:endParaRPr>
            </a:p>
            <a:p>
              <a:pPr algn="l" eaLnBrk="0" hangingPunct="0">
                <a:spcBef>
                  <a:spcPct val="20000"/>
                </a:spcBef>
                <a:buClr>
                  <a:schemeClr val="tx2"/>
                </a:buClr>
                <a:buFontTx/>
                <a:buNone/>
              </a:pPr>
              <a:endParaRPr lang="it-IT" sz="2400" b="1" i="1">
                <a:solidFill>
                  <a:schemeClr val="accent1"/>
                </a:solidFill>
                <a:effectLst>
                  <a:outerShdw blurRad="38100" dist="38100" dir="2700000" algn="tl">
                    <a:srgbClr val="000000"/>
                  </a:outerShdw>
                </a:effectLst>
                <a:latin typeface="Times New Roman" pitchFamily="18" charset="0"/>
              </a:endParaRPr>
            </a:p>
          </p:txBody>
        </p:sp>
        <p:sp>
          <p:nvSpPr>
            <p:cNvPr id="20" name="Rectangle 26"/>
            <p:cNvSpPr>
              <a:spLocks noChangeArrowheads="1"/>
            </p:cNvSpPr>
            <p:nvPr/>
          </p:nvSpPr>
          <p:spPr bwMode="auto">
            <a:xfrm>
              <a:off x="674868" y="1346837"/>
              <a:ext cx="1402948" cy="1006164"/>
            </a:xfrm>
            <a:prstGeom prst="rect">
              <a:avLst/>
            </a:prstGeom>
            <a:noFill/>
            <a:ln w="9525">
              <a:noFill/>
              <a:miter lim="800000"/>
              <a:headEnd/>
              <a:tailEnd/>
            </a:ln>
            <a:effectLst/>
          </p:spPr>
          <p:txBody>
            <a:bodyPr wrap="none">
              <a:spAutoFit/>
            </a:bodyPr>
            <a:lstStyle/>
            <a:p>
              <a:pPr algn="l" eaLnBrk="0" hangingPunct="0">
                <a:spcBef>
                  <a:spcPct val="20000"/>
                </a:spcBef>
                <a:buClrTx/>
                <a:buFontTx/>
                <a:buNone/>
              </a:pPr>
              <a:r>
                <a:rPr lang="it-IT" b="1" u="none" smtClean="0">
                  <a:solidFill>
                    <a:schemeClr val="hlink"/>
                  </a:solidFill>
                  <a:effectLst>
                    <a:outerShdw blurRad="38100" dist="38100" dir="2700000" algn="tl">
                      <a:srgbClr val="C0C0C0"/>
                    </a:outerShdw>
                  </a:effectLst>
                  <a:latin typeface="Arial" pitchFamily="34" charset="0"/>
                </a:rPr>
                <a:t>METHODS </a:t>
              </a:r>
            </a:p>
            <a:p>
              <a:pPr algn="l" eaLnBrk="0" hangingPunct="0">
                <a:spcBef>
                  <a:spcPct val="20000"/>
                </a:spcBef>
                <a:buClrTx/>
                <a:buFontTx/>
                <a:buNone/>
              </a:pPr>
              <a:r>
                <a:rPr lang="it-IT" b="1" u="none" smtClean="0">
                  <a:solidFill>
                    <a:schemeClr val="hlink"/>
                  </a:solidFill>
                  <a:effectLst>
                    <a:outerShdw blurRad="38100" dist="38100" dir="2700000" algn="tl">
                      <a:srgbClr val="C0C0C0"/>
                    </a:outerShdw>
                  </a:effectLst>
                  <a:latin typeface="Arial" pitchFamily="34" charset="0"/>
                </a:rPr>
                <a:t>AND </a:t>
              </a:r>
            </a:p>
            <a:p>
              <a:pPr algn="l" eaLnBrk="0" hangingPunct="0">
                <a:spcBef>
                  <a:spcPct val="20000"/>
                </a:spcBef>
                <a:buClrTx/>
                <a:buFontTx/>
                <a:buNone/>
              </a:pPr>
              <a:r>
                <a:rPr lang="it-IT" b="1" u="none" smtClean="0">
                  <a:solidFill>
                    <a:schemeClr val="hlink"/>
                  </a:solidFill>
                  <a:effectLst>
                    <a:outerShdw blurRad="38100" dist="38100" dir="2700000" algn="tl">
                      <a:srgbClr val="C0C0C0"/>
                    </a:outerShdw>
                  </a:effectLst>
                  <a:latin typeface="Arial" pitchFamily="34" charset="0"/>
                </a:rPr>
                <a:t>RULES</a:t>
              </a:r>
              <a:endParaRPr lang="it-IT" b="1" u="none" dirty="0">
                <a:solidFill>
                  <a:schemeClr val="hlink"/>
                </a:solidFill>
                <a:effectLst>
                  <a:outerShdw blurRad="38100" dist="38100" dir="2700000" algn="tl">
                    <a:srgbClr val="C0C0C0"/>
                  </a:outerShdw>
                </a:effectLst>
                <a:latin typeface="Arial" pitchFamily="34" charset="0"/>
              </a:endParaRPr>
            </a:p>
          </p:txBody>
        </p:sp>
      </p:grpSp>
      <p:sp>
        <p:nvSpPr>
          <p:cNvPr id="21" name="AutoShape 14"/>
          <p:cNvSpPr>
            <a:spLocks noChangeAspect="1" noChangeArrowheads="1"/>
          </p:cNvSpPr>
          <p:nvPr/>
        </p:nvSpPr>
        <p:spPr bwMode="auto">
          <a:xfrm>
            <a:off x="5190455" y="1270074"/>
            <a:ext cx="1800225" cy="1062038"/>
          </a:xfrm>
          <a:prstGeom prst="downArrowCallout">
            <a:avLst>
              <a:gd name="adj1" fmla="val 42377"/>
              <a:gd name="adj2" fmla="val 42377"/>
              <a:gd name="adj3" fmla="val 16667"/>
              <a:gd name="adj4" fmla="val 66667"/>
            </a:avLst>
          </a:prstGeom>
          <a:solidFill>
            <a:srgbClr val="CC99FF"/>
          </a:solidFill>
          <a:ln w="3175">
            <a:miter lim="800000"/>
            <a:headEnd/>
            <a:tailEnd/>
          </a:ln>
          <a:effectLst/>
          <a:scene3d>
            <a:camera prst="legacyPerspectiveTopRight"/>
            <a:lightRig rig="legacyFlat3" dir="b"/>
          </a:scene3d>
          <a:sp3d extrusionH="887400" prstMaterial="legacyMatte">
            <a:bevelT w="13500" h="13500" prst="angle"/>
            <a:bevelB w="13500" h="13500" prst="angle"/>
            <a:extrusionClr>
              <a:srgbClr val="CC99FF"/>
            </a:extrusionClr>
          </a:sp3d>
        </p:spPr>
        <p:txBody>
          <a:bodyPr anchor="ctr">
            <a:flatTx/>
          </a:bodyPr>
          <a:lstStyle/>
          <a:p>
            <a:pPr algn="ctr" eaLnBrk="0" hangingPunct="0">
              <a:spcBef>
                <a:spcPct val="20000"/>
              </a:spcBef>
              <a:buClr>
                <a:schemeClr val="tx2"/>
              </a:buClr>
              <a:buFontTx/>
              <a:buNone/>
            </a:pPr>
            <a:r>
              <a:rPr lang="it-IT" sz="1400" b="1" u="none" smtClean="0">
                <a:solidFill>
                  <a:schemeClr val="bg1"/>
                </a:solidFill>
                <a:latin typeface="Arial" pitchFamily="34" charset="0"/>
              </a:rPr>
              <a:t>Dictionary of </a:t>
            </a:r>
            <a:r>
              <a:rPr lang="it-IT" sz="1400" b="1" smtClean="0">
                <a:solidFill>
                  <a:schemeClr val="bg1"/>
                </a:solidFill>
                <a:latin typeface="Arial" pitchFamily="34" charset="0"/>
              </a:rPr>
              <a:t>S</a:t>
            </a:r>
            <a:r>
              <a:rPr lang="it-IT" sz="1400" b="1" u="none" smtClean="0">
                <a:solidFill>
                  <a:schemeClr val="bg1"/>
                </a:solidFill>
                <a:latin typeface="Arial" pitchFamily="34" charset="0"/>
              </a:rPr>
              <a:t>pecies and Names</a:t>
            </a:r>
            <a:endParaRPr lang="it-IT" sz="1400" b="1" u="none" dirty="0">
              <a:solidFill>
                <a:schemeClr val="bg1"/>
              </a:solidFill>
              <a:latin typeface="Arial" pitchFamily="34" charset="0"/>
            </a:endParaRPr>
          </a:p>
        </p:txBody>
      </p:sp>
      <p:sp>
        <p:nvSpPr>
          <p:cNvPr id="22" name="AutoShape 8"/>
          <p:cNvSpPr>
            <a:spLocks noChangeArrowheads="1"/>
          </p:cNvSpPr>
          <p:nvPr/>
        </p:nvSpPr>
        <p:spPr bwMode="auto">
          <a:xfrm>
            <a:off x="734715" y="2908176"/>
            <a:ext cx="2295525" cy="1335088"/>
          </a:xfrm>
          <a:prstGeom prst="rightArrowCallout">
            <a:avLst>
              <a:gd name="adj1" fmla="val 25000"/>
              <a:gd name="adj2" fmla="val 25000"/>
              <a:gd name="adj3" fmla="val 28656"/>
              <a:gd name="adj4" fmla="val 66667"/>
            </a:avLst>
          </a:prstGeom>
          <a:solidFill>
            <a:schemeClr val="accent6">
              <a:lumMod val="75000"/>
            </a:schemeClr>
          </a:solidFill>
          <a:ln w="3175">
            <a:miter lim="800000"/>
            <a:headEnd/>
            <a:tailEnd/>
          </a:ln>
          <a:effectLst/>
          <a:scene3d>
            <a:camera prst="legacyObliqueTopRight"/>
            <a:lightRig rig="legacyFlat4" dir="t"/>
          </a:scene3d>
          <a:sp3d extrusionH="430200" prstMaterial="legacyMatte">
            <a:bevelT w="13500" h="13500" prst="angle"/>
            <a:bevelB w="13500" h="13500" prst="angle"/>
            <a:extrusionClr>
              <a:schemeClr val="accent6">
                <a:lumMod val="75000"/>
              </a:schemeClr>
            </a:extrusionClr>
          </a:sp3d>
        </p:spPr>
        <p:txBody>
          <a:bodyPr lIns="36000" rIns="36000" anchor="ctr">
            <a:flatTx/>
          </a:bodyPr>
          <a:lstStyle/>
          <a:p>
            <a:pPr algn="ctr" eaLnBrk="0" hangingPunct="0">
              <a:spcBef>
                <a:spcPct val="20000"/>
              </a:spcBef>
              <a:buClr>
                <a:schemeClr val="tx2"/>
              </a:buClr>
              <a:buFontTx/>
              <a:buNone/>
            </a:pPr>
            <a:r>
              <a:rPr lang="it-IT" sz="1400" b="1" dirty="0" err="1" smtClean="0">
                <a:solidFill>
                  <a:schemeClr val="bg1"/>
                </a:solidFill>
                <a:latin typeface="Arial" pitchFamily="34" charset="0"/>
              </a:rPr>
              <a:t>Normalization</a:t>
            </a:r>
            <a:r>
              <a:rPr lang="it-IT" sz="1400" b="1" dirty="0" smtClean="0">
                <a:solidFill>
                  <a:schemeClr val="bg1"/>
                </a:solidFill>
                <a:latin typeface="Arial" pitchFamily="34" charset="0"/>
              </a:rPr>
              <a:t> and </a:t>
            </a:r>
            <a:r>
              <a:rPr lang="it-IT" sz="1400" b="1" u="none" dirty="0" err="1" smtClean="0">
                <a:solidFill>
                  <a:schemeClr val="bg1"/>
                </a:solidFill>
                <a:latin typeface="Arial" pitchFamily="34" charset="0"/>
              </a:rPr>
              <a:t>matching</a:t>
            </a:r>
            <a:r>
              <a:rPr lang="it-IT" sz="1400" b="1" u="none" dirty="0" smtClean="0">
                <a:solidFill>
                  <a:schemeClr val="bg1"/>
                </a:solidFill>
                <a:latin typeface="Arial" pitchFamily="34" charset="0"/>
              </a:rPr>
              <a:t>;</a:t>
            </a:r>
          </a:p>
          <a:p>
            <a:pPr algn="ctr" eaLnBrk="0" hangingPunct="0">
              <a:spcBef>
                <a:spcPct val="20000"/>
              </a:spcBef>
              <a:buClr>
                <a:schemeClr val="tx2"/>
              </a:buClr>
            </a:pPr>
            <a:r>
              <a:rPr lang="it-IT" sz="1400" b="1" u="none" dirty="0" err="1" smtClean="0">
                <a:solidFill>
                  <a:schemeClr val="bg1"/>
                </a:solidFill>
                <a:latin typeface="Arial" pitchFamily="34" charset="0"/>
              </a:rPr>
              <a:t>Geocoding</a:t>
            </a:r>
            <a:r>
              <a:rPr lang="it-IT" sz="1400" b="1" u="none" dirty="0" smtClean="0">
                <a:solidFill>
                  <a:schemeClr val="bg1"/>
                </a:solidFill>
                <a:latin typeface="Arial" pitchFamily="34" charset="0"/>
              </a:rPr>
              <a:t> of the </a:t>
            </a:r>
            <a:r>
              <a:rPr lang="it-IT" sz="1400" b="1" dirty="0" err="1">
                <a:solidFill>
                  <a:schemeClr val="bg1"/>
                </a:solidFill>
                <a:latin typeface="Arial" pitchFamily="34" charset="0"/>
              </a:rPr>
              <a:t>census</a:t>
            </a:r>
            <a:endParaRPr lang="it-IT" sz="1400" b="1" dirty="0">
              <a:solidFill>
                <a:schemeClr val="bg1"/>
              </a:solidFill>
              <a:latin typeface="Arial" pitchFamily="34" charset="0"/>
            </a:endParaRPr>
          </a:p>
          <a:p>
            <a:pPr algn="ctr" eaLnBrk="0" hangingPunct="0">
              <a:spcBef>
                <a:spcPct val="20000"/>
              </a:spcBef>
              <a:buClr>
                <a:schemeClr val="tx2"/>
              </a:buClr>
            </a:pPr>
            <a:r>
              <a:rPr lang="it-IT" sz="1400" b="1" u="none" dirty="0" err="1" smtClean="0">
                <a:solidFill>
                  <a:schemeClr val="bg1"/>
                </a:solidFill>
                <a:latin typeface="Arial" pitchFamily="34" charset="0"/>
              </a:rPr>
              <a:t>sections</a:t>
            </a:r>
            <a:endParaRPr lang="it-IT" sz="1400" b="1" u="none" dirty="0" smtClean="0">
              <a:solidFill>
                <a:schemeClr val="bg1"/>
              </a:solidFill>
              <a:latin typeface="Arial" pitchFamily="34" charset="0"/>
            </a:endParaRPr>
          </a:p>
        </p:txBody>
      </p:sp>
      <p:sp>
        <p:nvSpPr>
          <p:cNvPr id="23" name="AutoShape 9"/>
          <p:cNvSpPr>
            <a:spLocks noChangeArrowheads="1"/>
          </p:cNvSpPr>
          <p:nvPr/>
        </p:nvSpPr>
        <p:spPr bwMode="auto">
          <a:xfrm>
            <a:off x="2022128" y="1324620"/>
            <a:ext cx="1800225" cy="1079500"/>
          </a:xfrm>
          <a:prstGeom prst="downArrowCallout">
            <a:avLst>
              <a:gd name="adj1" fmla="val 41691"/>
              <a:gd name="adj2" fmla="val 41691"/>
              <a:gd name="adj3" fmla="val 16667"/>
              <a:gd name="adj4" fmla="val 66667"/>
            </a:avLst>
          </a:prstGeom>
          <a:solidFill>
            <a:srgbClr val="FFCC00"/>
          </a:solidFill>
          <a:ln w="3175">
            <a:miter lim="800000"/>
            <a:headEnd/>
            <a:tailEnd/>
          </a:ln>
          <a:effectLst/>
          <a:scene3d>
            <a:camera prst="legacyPerspectiveTopRight"/>
            <a:lightRig rig="legacyFlat3" dir="b"/>
          </a:scene3d>
          <a:sp3d extrusionH="887400" prstMaterial="legacyMatte">
            <a:bevelT w="13500" h="13500" prst="angle"/>
            <a:bevelB w="13500" h="13500" prst="angle"/>
            <a:extrusionClr>
              <a:srgbClr val="FFCC00"/>
            </a:extrusionClr>
          </a:sp3d>
        </p:spPr>
        <p:txBody>
          <a:bodyPr anchor="ctr">
            <a:flatTx/>
          </a:bodyPr>
          <a:lstStyle/>
          <a:p>
            <a:pPr algn="ctr" eaLnBrk="0" hangingPunct="0">
              <a:spcBef>
                <a:spcPct val="20000"/>
              </a:spcBef>
              <a:buClr>
                <a:schemeClr val="tx2"/>
              </a:buClr>
              <a:buFontTx/>
              <a:buNone/>
            </a:pPr>
            <a:r>
              <a:rPr lang="it-IT" sz="1400" b="1" u="none" dirty="0" err="1" smtClean="0">
                <a:solidFill>
                  <a:schemeClr val="bg1"/>
                </a:solidFill>
                <a:latin typeface="Arial" pitchFamily="34" charset="0"/>
              </a:rPr>
              <a:t>Instructions</a:t>
            </a:r>
            <a:r>
              <a:rPr lang="it-IT" sz="1400" b="1" u="none" dirty="0" smtClean="0">
                <a:solidFill>
                  <a:schemeClr val="bg1"/>
                </a:solidFill>
                <a:latin typeface="Arial" pitchFamily="34" charset="0"/>
              </a:rPr>
              <a:t> for </a:t>
            </a:r>
            <a:r>
              <a:rPr lang="it-IT" sz="1400" b="1" u="none" dirty="0" err="1" smtClean="0">
                <a:solidFill>
                  <a:schemeClr val="bg1"/>
                </a:solidFill>
                <a:latin typeface="Arial" pitchFamily="34" charset="0"/>
              </a:rPr>
              <a:t>street</a:t>
            </a:r>
            <a:r>
              <a:rPr lang="it-IT" sz="1400" b="1" u="none" dirty="0" smtClean="0">
                <a:solidFill>
                  <a:schemeClr val="bg1"/>
                </a:solidFill>
                <a:latin typeface="Arial" pitchFamily="34" charset="0"/>
              </a:rPr>
              <a:t> </a:t>
            </a:r>
            <a:r>
              <a:rPr lang="it-IT" sz="1400" b="1" u="none" dirty="0" err="1" smtClean="0">
                <a:solidFill>
                  <a:schemeClr val="bg1"/>
                </a:solidFill>
                <a:latin typeface="Arial" pitchFamily="34" charset="0"/>
              </a:rPr>
              <a:t>names</a:t>
            </a:r>
            <a:r>
              <a:rPr lang="it-IT" sz="1400" b="1" u="none" dirty="0" smtClean="0">
                <a:solidFill>
                  <a:schemeClr val="bg1"/>
                </a:solidFill>
                <a:latin typeface="Arial" pitchFamily="34" charset="0"/>
              </a:rPr>
              <a:t> </a:t>
            </a:r>
            <a:r>
              <a:rPr lang="it-IT" sz="1400" b="1" dirty="0" smtClean="0">
                <a:solidFill>
                  <a:schemeClr val="bg1"/>
                </a:solidFill>
                <a:latin typeface="Arial" pitchFamily="34" charset="0"/>
              </a:rPr>
              <a:t>and</a:t>
            </a:r>
            <a:r>
              <a:rPr lang="it-IT" sz="1400" b="1" u="none" dirty="0" smtClean="0">
                <a:solidFill>
                  <a:schemeClr val="bg1"/>
                </a:solidFill>
                <a:latin typeface="Arial" pitchFamily="34" charset="0"/>
              </a:rPr>
              <a:t> </a:t>
            </a:r>
            <a:r>
              <a:rPr lang="it-IT" sz="1400" b="1" u="none" dirty="0" err="1" smtClean="0">
                <a:solidFill>
                  <a:schemeClr val="bg1"/>
                </a:solidFill>
                <a:latin typeface="Arial" pitchFamily="34" charset="0"/>
              </a:rPr>
              <a:t>house</a:t>
            </a:r>
            <a:r>
              <a:rPr lang="it-IT" sz="1400" b="1" u="none" dirty="0" smtClean="0">
                <a:solidFill>
                  <a:schemeClr val="bg1"/>
                </a:solidFill>
                <a:latin typeface="Arial" pitchFamily="34" charset="0"/>
              </a:rPr>
              <a:t> </a:t>
            </a:r>
            <a:r>
              <a:rPr lang="it-IT" sz="1400" b="1" u="none" dirty="0" err="1" smtClean="0">
                <a:solidFill>
                  <a:schemeClr val="bg1"/>
                </a:solidFill>
                <a:latin typeface="Arial" pitchFamily="34" charset="0"/>
              </a:rPr>
              <a:t>numbers</a:t>
            </a:r>
            <a:endParaRPr lang="it-IT" sz="1400" b="1" u="none" dirty="0">
              <a:solidFill>
                <a:schemeClr val="bg1"/>
              </a:solidFill>
              <a:latin typeface="Arial" pitchFamily="34" charset="0"/>
            </a:endParaRPr>
          </a:p>
        </p:txBody>
      </p:sp>
      <p:grpSp>
        <p:nvGrpSpPr>
          <p:cNvPr id="9" name="Gruppo 29"/>
          <p:cNvGrpSpPr/>
          <p:nvPr/>
        </p:nvGrpSpPr>
        <p:grpSpPr>
          <a:xfrm>
            <a:off x="3403078" y="2692351"/>
            <a:ext cx="2359671" cy="1550913"/>
            <a:chOff x="3504678" y="2997151"/>
            <a:chExt cx="2359671" cy="1550913"/>
          </a:xfrm>
        </p:grpSpPr>
        <p:sp>
          <p:nvSpPr>
            <p:cNvPr id="25" name="Freeform 62"/>
            <p:cNvSpPr>
              <a:spLocks/>
            </p:cNvSpPr>
            <p:nvPr/>
          </p:nvSpPr>
          <p:spPr bwMode="auto">
            <a:xfrm>
              <a:off x="4039965" y="3150493"/>
              <a:ext cx="1286619" cy="1249541"/>
            </a:xfrm>
            <a:custGeom>
              <a:avLst/>
              <a:gdLst/>
              <a:ahLst/>
              <a:cxnLst>
                <a:cxn ang="0">
                  <a:pos x="620" y="269"/>
                </a:cxn>
                <a:cxn ang="0">
                  <a:pos x="599" y="129"/>
                </a:cxn>
                <a:cxn ang="0">
                  <a:pos x="674" y="16"/>
                </a:cxn>
                <a:cxn ang="0">
                  <a:pos x="847" y="4"/>
                </a:cxn>
                <a:cxn ang="0">
                  <a:pos x="933" y="70"/>
                </a:cxn>
                <a:cxn ang="0">
                  <a:pos x="952" y="185"/>
                </a:cxn>
                <a:cxn ang="0">
                  <a:pos x="935" y="309"/>
                </a:cxn>
                <a:cxn ang="0">
                  <a:pos x="1019" y="382"/>
                </a:cxn>
                <a:cxn ang="0">
                  <a:pos x="1147" y="414"/>
                </a:cxn>
                <a:cxn ang="0">
                  <a:pos x="1200" y="471"/>
                </a:cxn>
                <a:cxn ang="0">
                  <a:pos x="1202" y="553"/>
                </a:cxn>
                <a:cxn ang="0">
                  <a:pos x="1251" y="626"/>
                </a:cxn>
                <a:cxn ang="0">
                  <a:pos x="1352" y="641"/>
                </a:cxn>
                <a:cxn ang="0">
                  <a:pos x="1461" y="635"/>
                </a:cxn>
                <a:cxn ang="0">
                  <a:pos x="1526" y="671"/>
                </a:cxn>
                <a:cxn ang="0">
                  <a:pos x="1542" y="799"/>
                </a:cxn>
                <a:cxn ang="0">
                  <a:pos x="1526" y="971"/>
                </a:cxn>
                <a:cxn ang="0">
                  <a:pos x="1460" y="1012"/>
                </a:cxn>
                <a:cxn ang="0">
                  <a:pos x="1341" y="1006"/>
                </a:cxn>
                <a:cxn ang="0">
                  <a:pos x="1254" y="1019"/>
                </a:cxn>
                <a:cxn ang="0">
                  <a:pos x="1204" y="1070"/>
                </a:cxn>
                <a:cxn ang="0">
                  <a:pos x="1200" y="1167"/>
                </a:cxn>
                <a:cxn ang="0">
                  <a:pos x="1143" y="1234"/>
                </a:cxn>
                <a:cxn ang="0">
                  <a:pos x="1041" y="1257"/>
                </a:cxn>
                <a:cxn ang="0">
                  <a:pos x="952" y="1304"/>
                </a:cxn>
                <a:cxn ang="0">
                  <a:pos x="933" y="1399"/>
                </a:cxn>
                <a:cxn ang="0">
                  <a:pos x="952" y="1516"/>
                </a:cxn>
                <a:cxn ang="0">
                  <a:pos x="910" y="1626"/>
                </a:cxn>
                <a:cxn ang="0">
                  <a:pos x="835" y="1684"/>
                </a:cxn>
                <a:cxn ang="0">
                  <a:pos x="720" y="1690"/>
                </a:cxn>
                <a:cxn ang="0">
                  <a:pos x="634" y="1647"/>
                </a:cxn>
                <a:cxn ang="0">
                  <a:pos x="593" y="1564"/>
                </a:cxn>
                <a:cxn ang="0">
                  <a:pos x="604" y="1466"/>
                </a:cxn>
                <a:cxn ang="0">
                  <a:pos x="610" y="1379"/>
                </a:cxn>
                <a:cxn ang="0">
                  <a:pos x="552" y="1316"/>
                </a:cxn>
                <a:cxn ang="0">
                  <a:pos x="457" y="1292"/>
                </a:cxn>
                <a:cxn ang="0">
                  <a:pos x="366" y="1256"/>
                </a:cxn>
                <a:cxn ang="0">
                  <a:pos x="342" y="1159"/>
                </a:cxn>
                <a:cxn ang="0">
                  <a:pos x="314" y="1078"/>
                </a:cxn>
                <a:cxn ang="0">
                  <a:pos x="223" y="1048"/>
                </a:cxn>
                <a:cxn ang="0">
                  <a:pos x="130" y="1057"/>
                </a:cxn>
                <a:cxn ang="0">
                  <a:pos x="30" y="1031"/>
                </a:cxn>
                <a:cxn ang="0">
                  <a:pos x="2" y="918"/>
                </a:cxn>
                <a:cxn ang="0">
                  <a:pos x="8" y="756"/>
                </a:cxn>
                <a:cxn ang="0">
                  <a:pos x="38" y="659"/>
                </a:cxn>
                <a:cxn ang="0">
                  <a:pos x="115" y="633"/>
                </a:cxn>
                <a:cxn ang="0">
                  <a:pos x="229" y="642"/>
                </a:cxn>
                <a:cxn ang="0">
                  <a:pos x="330" y="603"/>
                </a:cxn>
                <a:cxn ang="0">
                  <a:pos x="348" y="513"/>
                </a:cxn>
                <a:cxn ang="0">
                  <a:pos x="385" y="424"/>
                </a:cxn>
                <a:cxn ang="0">
                  <a:pos x="492" y="393"/>
                </a:cxn>
              </a:cxnLst>
              <a:rect l="0" t="0" r="r" b="b"/>
              <a:pathLst>
                <a:path w="1543" h="1691">
                  <a:moveTo>
                    <a:pt x="588" y="353"/>
                  </a:moveTo>
                  <a:lnTo>
                    <a:pt x="604" y="334"/>
                  </a:lnTo>
                  <a:lnTo>
                    <a:pt x="614" y="316"/>
                  </a:lnTo>
                  <a:lnTo>
                    <a:pt x="620" y="296"/>
                  </a:lnTo>
                  <a:lnTo>
                    <a:pt x="620" y="269"/>
                  </a:lnTo>
                  <a:lnTo>
                    <a:pt x="613" y="239"/>
                  </a:lnTo>
                  <a:lnTo>
                    <a:pt x="607" y="214"/>
                  </a:lnTo>
                  <a:lnTo>
                    <a:pt x="599" y="183"/>
                  </a:lnTo>
                  <a:lnTo>
                    <a:pt x="595" y="149"/>
                  </a:lnTo>
                  <a:lnTo>
                    <a:pt x="599" y="129"/>
                  </a:lnTo>
                  <a:lnTo>
                    <a:pt x="605" y="103"/>
                  </a:lnTo>
                  <a:lnTo>
                    <a:pt x="617" y="77"/>
                  </a:lnTo>
                  <a:lnTo>
                    <a:pt x="634" y="52"/>
                  </a:lnTo>
                  <a:lnTo>
                    <a:pt x="655" y="31"/>
                  </a:lnTo>
                  <a:lnTo>
                    <a:pt x="674" y="16"/>
                  </a:lnTo>
                  <a:lnTo>
                    <a:pt x="701" y="6"/>
                  </a:lnTo>
                  <a:lnTo>
                    <a:pt x="732" y="1"/>
                  </a:lnTo>
                  <a:lnTo>
                    <a:pt x="766" y="0"/>
                  </a:lnTo>
                  <a:lnTo>
                    <a:pt x="811" y="0"/>
                  </a:lnTo>
                  <a:lnTo>
                    <a:pt x="847" y="4"/>
                  </a:lnTo>
                  <a:lnTo>
                    <a:pt x="868" y="11"/>
                  </a:lnTo>
                  <a:lnTo>
                    <a:pt x="884" y="21"/>
                  </a:lnTo>
                  <a:lnTo>
                    <a:pt x="900" y="31"/>
                  </a:lnTo>
                  <a:lnTo>
                    <a:pt x="917" y="48"/>
                  </a:lnTo>
                  <a:lnTo>
                    <a:pt x="933" y="70"/>
                  </a:lnTo>
                  <a:lnTo>
                    <a:pt x="945" y="89"/>
                  </a:lnTo>
                  <a:lnTo>
                    <a:pt x="951" y="106"/>
                  </a:lnTo>
                  <a:lnTo>
                    <a:pt x="956" y="135"/>
                  </a:lnTo>
                  <a:lnTo>
                    <a:pt x="956" y="160"/>
                  </a:lnTo>
                  <a:lnTo>
                    <a:pt x="952" y="185"/>
                  </a:lnTo>
                  <a:lnTo>
                    <a:pt x="947" y="204"/>
                  </a:lnTo>
                  <a:lnTo>
                    <a:pt x="941" y="236"/>
                  </a:lnTo>
                  <a:lnTo>
                    <a:pt x="933" y="268"/>
                  </a:lnTo>
                  <a:lnTo>
                    <a:pt x="929" y="289"/>
                  </a:lnTo>
                  <a:lnTo>
                    <a:pt x="935" y="309"/>
                  </a:lnTo>
                  <a:lnTo>
                    <a:pt x="942" y="323"/>
                  </a:lnTo>
                  <a:lnTo>
                    <a:pt x="956" y="343"/>
                  </a:lnTo>
                  <a:lnTo>
                    <a:pt x="975" y="358"/>
                  </a:lnTo>
                  <a:lnTo>
                    <a:pt x="993" y="371"/>
                  </a:lnTo>
                  <a:lnTo>
                    <a:pt x="1019" y="382"/>
                  </a:lnTo>
                  <a:lnTo>
                    <a:pt x="1046" y="389"/>
                  </a:lnTo>
                  <a:lnTo>
                    <a:pt x="1071" y="396"/>
                  </a:lnTo>
                  <a:lnTo>
                    <a:pt x="1097" y="399"/>
                  </a:lnTo>
                  <a:lnTo>
                    <a:pt x="1125" y="406"/>
                  </a:lnTo>
                  <a:lnTo>
                    <a:pt x="1147" y="414"/>
                  </a:lnTo>
                  <a:lnTo>
                    <a:pt x="1163" y="422"/>
                  </a:lnTo>
                  <a:lnTo>
                    <a:pt x="1177" y="432"/>
                  </a:lnTo>
                  <a:lnTo>
                    <a:pt x="1186" y="442"/>
                  </a:lnTo>
                  <a:lnTo>
                    <a:pt x="1194" y="456"/>
                  </a:lnTo>
                  <a:lnTo>
                    <a:pt x="1200" y="471"/>
                  </a:lnTo>
                  <a:lnTo>
                    <a:pt x="1202" y="486"/>
                  </a:lnTo>
                  <a:lnTo>
                    <a:pt x="1204" y="499"/>
                  </a:lnTo>
                  <a:lnTo>
                    <a:pt x="1204" y="517"/>
                  </a:lnTo>
                  <a:lnTo>
                    <a:pt x="1202" y="537"/>
                  </a:lnTo>
                  <a:lnTo>
                    <a:pt x="1202" y="553"/>
                  </a:lnTo>
                  <a:lnTo>
                    <a:pt x="1206" y="572"/>
                  </a:lnTo>
                  <a:lnTo>
                    <a:pt x="1214" y="589"/>
                  </a:lnTo>
                  <a:lnTo>
                    <a:pt x="1224" y="603"/>
                  </a:lnTo>
                  <a:lnTo>
                    <a:pt x="1236" y="614"/>
                  </a:lnTo>
                  <a:lnTo>
                    <a:pt x="1251" y="626"/>
                  </a:lnTo>
                  <a:lnTo>
                    <a:pt x="1267" y="633"/>
                  </a:lnTo>
                  <a:lnTo>
                    <a:pt x="1291" y="638"/>
                  </a:lnTo>
                  <a:lnTo>
                    <a:pt x="1311" y="641"/>
                  </a:lnTo>
                  <a:lnTo>
                    <a:pt x="1331" y="642"/>
                  </a:lnTo>
                  <a:lnTo>
                    <a:pt x="1352" y="641"/>
                  </a:lnTo>
                  <a:lnTo>
                    <a:pt x="1379" y="638"/>
                  </a:lnTo>
                  <a:lnTo>
                    <a:pt x="1399" y="637"/>
                  </a:lnTo>
                  <a:lnTo>
                    <a:pt x="1419" y="635"/>
                  </a:lnTo>
                  <a:lnTo>
                    <a:pt x="1439" y="633"/>
                  </a:lnTo>
                  <a:lnTo>
                    <a:pt x="1461" y="635"/>
                  </a:lnTo>
                  <a:lnTo>
                    <a:pt x="1473" y="637"/>
                  </a:lnTo>
                  <a:lnTo>
                    <a:pt x="1488" y="641"/>
                  </a:lnTo>
                  <a:lnTo>
                    <a:pt x="1501" y="648"/>
                  </a:lnTo>
                  <a:lnTo>
                    <a:pt x="1516" y="659"/>
                  </a:lnTo>
                  <a:lnTo>
                    <a:pt x="1526" y="671"/>
                  </a:lnTo>
                  <a:lnTo>
                    <a:pt x="1535" y="689"/>
                  </a:lnTo>
                  <a:lnTo>
                    <a:pt x="1538" y="704"/>
                  </a:lnTo>
                  <a:lnTo>
                    <a:pt x="1541" y="724"/>
                  </a:lnTo>
                  <a:lnTo>
                    <a:pt x="1543" y="758"/>
                  </a:lnTo>
                  <a:lnTo>
                    <a:pt x="1542" y="799"/>
                  </a:lnTo>
                  <a:lnTo>
                    <a:pt x="1543" y="843"/>
                  </a:lnTo>
                  <a:lnTo>
                    <a:pt x="1540" y="893"/>
                  </a:lnTo>
                  <a:lnTo>
                    <a:pt x="1536" y="928"/>
                  </a:lnTo>
                  <a:lnTo>
                    <a:pt x="1532" y="956"/>
                  </a:lnTo>
                  <a:lnTo>
                    <a:pt x="1526" y="971"/>
                  </a:lnTo>
                  <a:lnTo>
                    <a:pt x="1517" y="986"/>
                  </a:lnTo>
                  <a:lnTo>
                    <a:pt x="1506" y="995"/>
                  </a:lnTo>
                  <a:lnTo>
                    <a:pt x="1492" y="1004"/>
                  </a:lnTo>
                  <a:lnTo>
                    <a:pt x="1475" y="1008"/>
                  </a:lnTo>
                  <a:lnTo>
                    <a:pt x="1460" y="1012"/>
                  </a:lnTo>
                  <a:lnTo>
                    <a:pt x="1430" y="1013"/>
                  </a:lnTo>
                  <a:lnTo>
                    <a:pt x="1404" y="1012"/>
                  </a:lnTo>
                  <a:lnTo>
                    <a:pt x="1382" y="1008"/>
                  </a:lnTo>
                  <a:lnTo>
                    <a:pt x="1363" y="1007"/>
                  </a:lnTo>
                  <a:lnTo>
                    <a:pt x="1341" y="1006"/>
                  </a:lnTo>
                  <a:lnTo>
                    <a:pt x="1322" y="1006"/>
                  </a:lnTo>
                  <a:lnTo>
                    <a:pt x="1305" y="1007"/>
                  </a:lnTo>
                  <a:lnTo>
                    <a:pt x="1287" y="1008"/>
                  </a:lnTo>
                  <a:lnTo>
                    <a:pt x="1266" y="1014"/>
                  </a:lnTo>
                  <a:lnTo>
                    <a:pt x="1254" y="1019"/>
                  </a:lnTo>
                  <a:lnTo>
                    <a:pt x="1243" y="1024"/>
                  </a:lnTo>
                  <a:lnTo>
                    <a:pt x="1228" y="1034"/>
                  </a:lnTo>
                  <a:lnTo>
                    <a:pt x="1219" y="1046"/>
                  </a:lnTo>
                  <a:lnTo>
                    <a:pt x="1212" y="1057"/>
                  </a:lnTo>
                  <a:lnTo>
                    <a:pt x="1204" y="1070"/>
                  </a:lnTo>
                  <a:lnTo>
                    <a:pt x="1201" y="1083"/>
                  </a:lnTo>
                  <a:lnTo>
                    <a:pt x="1200" y="1097"/>
                  </a:lnTo>
                  <a:lnTo>
                    <a:pt x="1201" y="1113"/>
                  </a:lnTo>
                  <a:lnTo>
                    <a:pt x="1201" y="1139"/>
                  </a:lnTo>
                  <a:lnTo>
                    <a:pt x="1200" y="1167"/>
                  </a:lnTo>
                  <a:lnTo>
                    <a:pt x="1192" y="1188"/>
                  </a:lnTo>
                  <a:lnTo>
                    <a:pt x="1185" y="1204"/>
                  </a:lnTo>
                  <a:lnTo>
                    <a:pt x="1174" y="1216"/>
                  </a:lnTo>
                  <a:lnTo>
                    <a:pt x="1159" y="1226"/>
                  </a:lnTo>
                  <a:lnTo>
                    <a:pt x="1143" y="1234"/>
                  </a:lnTo>
                  <a:lnTo>
                    <a:pt x="1125" y="1239"/>
                  </a:lnTo>
                  <a:lnTo>
                    <a:pt x="1102" y="1244"/>
                  </a:lnTo>
                  <a:lnTo>
                    <a:pt x="1083" y="1250"/>
                  </a:lnTo>
                  <a:lnTo>
                    <a:pt x="1060" y="1254"/>
                  </a:lnTo>
                  <a:lnTo>
                    <a:pt x="1041" y="1257"/>
                  </a:lnTo>
                  <a:lnTo>
                    <a:pt x="1019" y="1262"/>
                  </a:lnTo>
                  <a:lnTo>
                    <a:pt x="1002" y="1271"/>
                  </a:lnTo>
                  <a:lnTo>
                    <a:pt x="983" y="1279"/>
                  </a:lnTo>
                  <a:lnTo>
                    <a:pt x="965" y="1290"/>
                  </a:lnTo>
                  <a:lnTo>
                    <a:pt x="952" y="1304"/>
                  </a:lnTo>
                  <a:lnTo>
                    <a:pt x="940" y="1321"/>
                  </a:lnTo>
                  <a:lnTo>
                    <a:pt x="930" y="1341"/>
                  </a:lnTo>
                  <a:lnTo>
                    <a:pt x="928" y="1359"/>
                  </a:lnTo>
                  <a:lnTo>
                    <a:pt x="929" y="1380"/>
                  </a:lnTo>
                  <a:lnTo>
                    <a:pt x="933" y="1399"/>
                  </a:lnTo>
                  <a:lnTo>
                    <a:pt x="939" y="1420"/>
                  </a:lnTo>
                  <a:lnTo>
                    <a:pt x="944" y="1442"/>
                  </a:lnTo>
                  <a:lnTo>
                    <a:pt x="947" y="1463"/>
                  </a:lnTo>
                  <a:lnTo>
                    <a:pt x="952" y="1489"/>
                  </a:lnTo>
                  <a:lnTo>
                    <a:pt x="952" y="1516"/>
                  </a:lnTo>
                  <a:lnTo>
                    <a:pt x="946" y="1542"/>
                  </a:lnTo>
                  <a:lnTo>
                    <a:pt x="940" y="1563"/>
                  </a:lnTo>
                  <a:lnTo>
                    <a:pt x="933" y="1583"/>
                  </a:lnTo>
                  <a:lnTo>
                    <a:pt x="923" y="1602"/>
                  </a:lnTo>
                  <a:lnTo>
                    <a:pt x="910" y="1626"/>
                  </a:lnTo>
                  <a:lnTo>
                    <a:pt x="896" y="1642"/>
                  </a:lnTo>
                  <a:lnTo>
                    <a:pt x="884" y="1653"/>
                  </a:lnTo>
                  <a:lnTo>
                    <a:pt x="868" y="1666"/>
                  </a:lnTo>
                  <a:lnTo>
                    <a:pt x="851" y="1678"/>
                  </a:lnTo>
                  <a:lnTo>
                    <a:pt x="835" y="1684"/>
                  </a:lnTo>
                  <a:lnTo>
                    <a:pt x="821" y="1688"/>
                  </a:lnTo>
                  <a:lnTo>
                    <a:pt x="797" y="1690"/>
                  </a:lnTo>
                  <a:lnTo>
                    <a:pt x="769" y="1691"/>
                  </a:lnTo>
                  <a:lnTo>
                    <a:pt x="736" y="1690"/>
                  </a:lnTo>
                  <a:lnTo>
                    <a:pt x="720" y="1690"/>
                  </a:lnTo>
                  <a:lnTo>
                    <a:pt x="700" y="1686"/>
                  </a:lnTo>
                  <a:lnTo>
                    <a:pt x="678" y="1680"/>
                  </a:lnTo>
                  <a:lnTo>
                    <a:pt x="659" y="1670"/>
                  </a:lnTo>
                  <a:lnTo>
                    <a:pt x="647" y="1660"/>
                  </a:lnTo>
                  <a:lnTo>
                    <a:pt x="634" y="1647"/>
                  </a:lnTo>
                  <a:lnTo>
                    <a:pt x="623" y="1635"/>
                  </a:lnTo>
                  <a:lnTo>
                    <a:pt x="612" y="1619"/>
                  </a:lnTo>
                  <a:lnTo>
                    <a:pt x="604" y="1603"/>
                  </a:lnTo>
                  <a:lnTo>
                    <a:pt x="596" y="1584"/>
                  </a:lnTo>
                  <a:lnTo>
                    <a:pt x="593" y="1564"/>
                  </a:lnTo>
                  <a:lnTo>
                    <a:pt x="592" y="1548"/>
                  </a:lnTo>
                  <a:lnTo>
                    <a:pt x="592" y="1527"/>
                  </a:lnTo>
                  <a:lnTo>
                    <a:pt x="593" y="1508"/>
                  </a:lnTo>
                  <a:lnTo>
                    <a:pt x="599" y="1489"/>
                  </a:lnTo>
                  <a:lnTo>
                    <a:pt x="604" y="1466"/>
                  </a:lnTo>
                  <a:lnTo>
                    <a:pt x="610" y="1445"/>
                  </a:lnTo>
                  <a:lnTo>
                    <a:pt x="613" y="1426"/>
                  </a:lnTo>
                  <a:lnTo>
                    <a:pt x="614" y="1408"/>
                  </a:lnTo>
                  <a:lnTo>
                    <a:pt x="613" y="1393"/>
                  </a:lnTo>
                  <a:lnTo>
                    <a:pt x="610" y="1379"/>
                  </a:lnTo>
                  <a:lnTo>
                    <a:pt x="600" y="1361"/>
                  </a:lnTo>
                  <a:lnTo>
                    <a:pt x="590" y="1349"/>
                  </a:lnTo>
                  <a:lnTo>
                    <a:pt x="578" y="1335"/>
                  </a:lnTo>
                  <a:lnTo>
                    <a:pt x="565" y="1326"/>
                  </a:lnTo>
                  <a:lnTo>
                    <a:pt x="552" y="1316"/>
                  </a:lnTo>
                  <a:lnTo>
                    <a:pt x="533" y="1309"/>
                  </a:lnTo>
                  <a:lnTo>
                    <a:pt x="516" y="1304"/>
                  </a:lnTo>
                  <a:lnTo>
                    <a:pt x="494" y="1299"/>
                  </a:lnTo>
                  <a:lnTo>
                    <a:pt x="475" y="1297"/>
                  </a:lnTo>
                  <a:lnTo>
                    <a:pt x="457" y="1292"/>
                  </a:lnTo>
                  <a:lnTo>
                    <a:pt x="435" y="1287"/>
                  </a:lnTo>
                  <a:lnTo>
                    <a:pt x="417" y="1280"/>
                  </a:lnTo>
                  <a:lnTo>
                    <a:pt x="396" y="1274"/>
                  </a:lnTo>
                  <a:lnTo>
                    <a:pt x="379" y="1267"/>
                  </a:lnTo>
                  <a:lnTo>
                    <a:pt x="366" y="1256"/>
                  </a:lnTo>
                  <a:lnTo>
                    <a:pt x="355" y="1242"/>
                  </a:lnTo>
                  <a:lnTo>
                    <a:pt x="348" y="1224"/>
                  </a:lnTo>
                  <a:lnTo>
                    <a:pt x="342" y="1200"/>
                  </a:lnTo>
                  <a:lnTo>
                    <a:pt x="340" y="1180"/>
                  </a:lnTo>
                  <a:lnTo>
                    <a:pt x="342" y="1159"/>
                  </a:lnTo>
                  <a:lnTo>
                    <a:pt x="344" y="1142"/>
                  </a:lnTo>
                  <a:lnTo>
                    <a:pt x="342" y="1121"/>
                  </a:lnTo>
                  <a:lnTo>
                    <a:pt x="336" y="1106"/>
                  </a:lnTo>
                  <a:lnTo>
                    <a:pt x="325" y="1089"/>
                  </a:lnTo>
                  <a:lnTo>
                    <a:pt x="314" y="1078"/>
                  </a:lnTo>
                  <a:lnTo>
                    <a:pt x="301" y="1067"/>
                  </a:lnTo>
                  <a:lnTo>
                    <a:pt x="283" y="1060"/>
                  </a:lnTo>
                  <a:lnTo>
                    <a:pt x="262" y="1053"/>
                  </a:lnTo>
                  <a:lnTo>
                    <a:pt x="241" y="1051"/>
                  </a:lnTo>
                  <a:lnTo>
                    <a:pt x="223" y="1048"/>
                  </a:lnTo>
                  <a:lnTo>
                    <a:pt x="202" y="1048"/>
                  </a:lnTo>
                  <a:lnTo>
                    <a:pt x="184" y="1051"/>
                  </a:lnTo>
                  <a:lnTo>
                    <a:pt x="166" y="1052"/>
                  </a:lnTo>
                  <a:lnTo>
                    <a:pt x="148" y="1054"/>
                  </a:lnTo>
                  <a:lnTo>
                    <a:pt x="130" y="1057"/>
                  </a:lnTo>
                  <a:lnTo>
                    <a:pt x="100" y="1057"/>
                  </a:lnTo>
                  <a:lnTo>
                    <a:pt x="81" y="1055"/>
                  </a:lnTo>
                  <a:lnTo>
                    <a:pt x="60" y="1051"/>
                  </a:lnTo>
                  <a:lnTo>
                    <a:pt x="46" y="1043"/>
                  </a:lnTo>
                  <a:lnTo>
                    <a:pt x="30" y="1031"/>
                  </a:lnTo>
                  <a:lnTo>
                    <a:pt x="20" y="1018"/>
                  </a:lnTo>
                  <a:lnTo>
                    <a:pt x="12" y="1004"/>
                  </a:lnTo>
                  <a:lnTo>
                    <a:pt x="4" y="976"/>
                  </a:lnTo>
                  <a:lnTo>
                    <a:pt x="3" y="947"/>
                  </a:lnTo>
                  <a:lnTo>
                    <a:pt x="2" y="918"/>
                  </a:lnTo>
                  <a:lnTo>
                    <a:pt x="0" y="882"/>
                  </a:lnTo>
                  <a:lnTo>
                    <a:pt x="3" y="851"/>
                  </a:lnTo>
                  <a:lnTo>
                    <a:pt x="4" y="817"/>
                  </a:lnTo>
                  <a:lnTo>
                    <a:pt x="5" y="787"/>
                  </a:lnTo>
                  <a:lnTo>
                    <a:pt x="8" y="756"/>
                  </a:lnTo>
                  <a:lnTo>
                    <a:pt x="11" y="732"/>
                  </a:lnTo>
                  <a:lnTo>
                    <a:pt x="15" y="706"/>
                  </a:lnTo>
                  <a:lnTo>
                    <a:pt x="20" y="685"/>
                  </a:lnTo>
                  <a:lnTo>
                    <a:pt x="27" y="672"/>
                  </a:lnTo>
                  <a:lnTo>
                    <a:pt x="38" y="659"/>
                  </a:lnTo>
                  <a:lnTo>
                    <a:pt x="48" y="650"/>
                  </a:lnTo>
                  <a:lnTo>
                    <a:pt x="63" y="641"/>
                  </a:lnTo>
                  <a:lnTo>
                    <a:pt x="76" y="638"/>
                  </a:lnTo>
                  <a:lnTo>
                    <a:pt x="93" y="635"/>
                  </a:lnTo>
                  <a:lnTo>
                    <a:pt x="115" y="633"/>
                  </a:lnTo>
                  <a:lnTo>
                    <a:pt x="134" y="635"/>
                  </a:lnTo>
                  <a:lnTo>
                    <a:pt x="160" y="638"/>
                  </a:lnTo>
                  <a:lnTo>
                    <a:pt x="183" y="639"/>
                  </a:lnTo>
                  <a:lnTo>
                    <a:pt x="202" y="641"/>
                  </a:lnTo>
                  <a:lnTo>
                    <a:pt x="229" y="642"/>
                  </a:lnTo>
                  <a:lnTo>
                    <a:pt x="256" y="638"/>
                  </a:lnTo>
                  <a:lnTo>
                    <a:pt x="279" y="633"/>
                  </a:lnTo>
                  <a:lnTo>
                    <a:pt x="301" y="625"/>
                  </a:lnTo>
                  <a:lnTo>
                    <a:pt x="315" y="617"/>
                  </a:lnTo>
                  <a:lnTo>
                    <a:pt x="330" y="603"/>
                  </a:lnTo>
                  <a:lnTo>
                    <a:pt x="340" y="587"/>
                  </a:lnTo>
                  <a:lnTo>
                    <a:pt x="348" y="570"/>
                  </a:lnTo>
                  <a:lnTo>
                    <a:pt x="350" y="552"/>
                  </a:lnTo>
                  <a:lnTo>
                    <a:pt x="349" y="539"/>
                  </a:lnTo>
                  <a:lnTo>
                    <a:pt x="348" y="513"/>
                  </a:lnTo>
                  <a:lnTo>
                    <a:pt x="349" y="488"/>
                  </a:lnTo>
                  <a:lnTo>
                    <a:pt x="354" y="469"/>
                  </a:lnTo>
                  <a:lnTo>
                    <a:pt x="360" y="451"/>
                  </a:lnTo>
                  <a:lnTo>
                    <a:pt x="368" y="438"/>
                  </a:lnTo>
                  <a:lnTo>
                    <a:pt x="385" y="424"/>
                  </a:lnTo>
                  <a:lnTo>
                    <a:pt x="403" y="415"/>
                  </a:lnTo>
                  <a:lnTo>
                    <a:pt x="426" y="408"/>
                  </a:lnTo>
                  <a:lnTo>
                    <a:pt x="449" y="402"/>
                  </a:lnTo>
                  <a:lnTo>
                    <a:pt x="468" y="397"/>
                  </a:lnTo>
                  <a:lnTo>
                    <a:pt x="492" y="393"/>
                  </a:lnTo>
                  <a:lnTo>
                    <a:pt x="515" y="388"/>
                  </a:lnTo>
                  <a:lnTo>
                    <a:pt x="541" y="381"/>
                  </a:lnTo>
                  <a:lnTo>
                    <a:pt x="566" y="370"/>
                  </a:lnTo>
                  <a:lnTo>
                    <a:pt x="588" y="353"/>
                  </a:lnTo>
                  <a:close/>
                </a:path>
              </a:pathLst>
            </a:custGeom>
            <a:solidFill>
              <a:schemeClr val="bg1"/>
            </a:solidFill>
            <a:ln w="4763">
              <a:solidFill>
                <a:srgbClr val="002060"/>
              </a:solidFill>
              <a:prstDash val="solid"/>
              <a:round/>
              <a:headEnd/>
              <a:tailEnd/>
            </a:ln>
            <a:scene3d>
              <a:camera prst="orthographicFront"/>
              <a:lightRig rig="threePt" dir="t"/>
            </a:scene3d>
            <a:sp3d prstMaterial="dkEdge">
              <a:bevelT w="152400" h="152400"/>
              <a:bevelB w="152400" h="152400"/>
            </a:sp3d>
          </p:spPr>
          <p:txBody>
            <a:bodyPr/>
            <a:lstStyle/>
            <a:p>
              <a:endParaRPr lang="it-IT"/>
            </a:p>
          </p:txBody>
        </p:sp>
        <p:grpSp>
          <p:nvGrpSpPr>
            <p:cNvPr id="12" name="Gruppo 6"/>
            <p:cNvGrpSpPr/>
            <p:nvPr/>
          </p:nvGrpSpPr>
          <p:grpSpPr>
            <a:xfrm>
              <a:off x="3504680" y="2997151"/>
              <a:ext cx="2359672" cy="1550913"/>
              <a:chOff x="3478802" y="2925143"/>
              <a:chExt cx="2359672" cy="1550913"/>
            </a:xfrm>
          </p:grpSpPr>
          <p:grpSp>
            <p:nvGrpSpPr>
              <p:cNvPr id="18" name="Gruppo 5"/>
              <p:cNvGrpSpPr/>
              <p:nvPr/>
            </p:nvGrpSpPr>
            <p:grpSpPr>
              <a:xfrm>
                <a:off x="3478802" y="2925143"/>
                <a:ext cx="2359672" cy="1550913"/>
                <a:chOff x="3868513" y="3154288"/>
                <a:chExt cx="1643064" cy="1066800"/>
              </a:xfrm>
            </p:grpSpPr>
            <p:sp>
              <p:nvSpPr>
                <p:cNvPr id="29" name="Freeform 58"/>
                <p:cNvSpPr>
                  <a:spLocks/>
                </p:cNvSpPr>
                <p:nvPr/>
              </p:nvSpPr>
              <p:spPr bwMode="auto">
                <a:xfrm>
                  <a:off x="4693593" y="3154288"/>
                  <a:ext cx="817983" cy="652255"/>
                </a:xfrm>
                <a:custGeom>
                  <a:avLst/>
                  <a:gdLst/>
                  <a:ahLst/>
                  <a:cxnLst>
                    <a:cxn ang="0">
                      <a:pos x="0" y="0"/>
                    </a:cxn>
                    <a:cxn ang="0">
                      <a:pos x="1385" y="1077"/>
                    </a:cxn>
                    <a:cxn ang="0">
                      <a:pos x="1260" y="1087"/>
                    </a:cxn>
                    <a:cxn ang="0">
                      <a:pos x="1257" y="1111"/>
                    </a:cxn>
                    <a:cxn ang="0">
                      <a:pos x="1263" y="1141"/>
                    </a:cxn>
                    <a:cxn ang="0">
                      <a:pos x="1272" y="1177"/>
                    </a:cxn>
                    <a:cxn ang="0">
                      <a:pos x="1278" y="1212"/>
                    </a:cxn>
                    <a:cxn ang="0">
                      <a:pos x="1276" y="1244"/>
                    </a:cxn>
                    <a:cxn ang="0">
                      <a:pos x="1266" y="1277"/>
                    </a:cxn>
                    <a:cxn ang="0">
                      <a:pos x="1243" y="1303"/>
                    </a:cxn>
                    <a:cxn ang="0">
                      <a:pos x="1218" y="1325"/>
                    </a:cxn>
                    <a:cxn ang="0">
                      <a:pos x="1187" y="1339"/>
                    </a:cxn>
                    <a:cxn ang="0">
                      <a:pos x="1147" y="1348"/>
                    </a:cxn>
                    <a:cxn ang="0">
                      <a:pos x="1112" y="1349"/>
                    </a:cxn>
                    <a:cxn ang="0">
                      <a:pos x="1082" y="1345"/>
                    </a:cxn>
                    <a:cxn ang="0">
                      <a:pos x="1051" y="1336"/>
                    </a:cxn>
                    <a:cxn ang="0">
                      <a:pos x="1026" y="1319"/>
                    </a:cxn>
                    <a:cxn ang="0">
                      <a:pos x="1002" y="1293"/>
                    </a:cxn>
                    <a:cxn ang="0">
                      <a:pos x="983" y="1266"/>
                    </a:cxn>
                    <a:cxn ang="0">
                      <a:pos x="972" y="1227"/>
                    </a:cxn>
                    <a:cxn ang="0">
                      <a:pos x="977" y="1189"/>
                    </a:cxn>
                    <a:cxn ang="0">
                      <a:pos x="986" y="1150"/>
                    </a:cxn>
                    <a:cxn ang="0">
                      <a:pos x="995" y="1112"/>
                    </a:cxn>
                    <a:cxn ang="0">
                      <a:pos x="993" y="1094"/>
                    </a:cxn>
                    <a:cxn ang="0">
                      <a:pos x="759" y="1084"/>
                    </a:cxn>
                    <a:cxn ang="0">
                      <a:pos x="762" y="1021"/>
                    </a:cxn>
                    <a:cxn ang="0">
                      <a:pos x="757" y="979"/>
                    </a:cxn>
                    <a:cxn ang="0">
                      <a:pos x="747" y="953"/>
                    </a:cxn>
                    <a:cxn ang="0">
                      <a:pos x="728" y="933"/>
                    </a:cxn>
                    <a:cxn ang="0">
                      <a:pos x="701" y="920"/>
                    </a:cxn>
                    <a:cxn ang="0">
                      <a:pos x="669" y="916"/>
                    </a:cxn>
                    <a:cxn ang="0">
                      <a:pos x="622" y="918"/>
                    </a:cxn>
                    <a:cxn ang="0">
                      <a:pos x="578" y="922"/>
                    </a:cxn>
                    <a:cxn ang="0">
                      <a:pos x="532" y="922"/>
                    </a:cxn>
                    <a:cxn ang="0">
                      <a:pos x="486" y="914"/>
                    </a:cxn>
                    <a:cxn ang="0">
                      <a:pos x="452" y="893"/>
                    </a:cxn>
                    <a:cxn ang="0">
                      <a:pos x="431" y="866"/>
                    </a:cxn>
                    <a:cxn ang="0">
                      <a:pos x="423" y="828"/>
                    </a:cxn>
                    <a:cxn ang="0">
                      <a:pos x="424" y="786"/>
                    </a:cxn>
                    <a:cxn ang="0">
                      <a:pos x="418" y="748"/>
                    </a:cxn>
                    <a:cxn ang="0">
                      <a:pos x="408" y="724"/>
                    </a:cxn>
                    <a:cxn ang="0">
                      <a:pos x="394" y="708"/>
                    </a:cxn>
                    <a:cxn ang="0">
                      <a:pos x="360" y="693"/>
                    </a:cxn>
                    <a:cxn ang="0">
                      <a:pos x="316" y="681"/>
                    </a:cxn>
                    <a:cxn ang="0">
                      <a:pos x="267" y="672"/>
                    </a:cxn>
                    <a:cxn ang="0">
                      <a:pos x="229" y="660"/>
                    </a:cxn>
                    <a:cxn ang="0">
                      <a:pos x="197" y="642"/>
                    </a:cxn>
                    <a:cxn ang="0">
                      <a:pos x="170" y="617"/>
                    </a:cxn>
                    <a:cxn ang="0">
                      <a:pos x="154" y="586"/>
                    </a:cxn>
                    <a:cxn ang="0">
                      <a:pos x="151" y="551"/>
                    </a:cxn>
                    <a:cxn ang="0">
                      <a:pos x="161" y="512"/>
                    </a:cxn>
                    <a:cxn ang="0">
                      <a:pos x="169" y="469"/>
                    </a:cxn>
                    <a:cxn ang="0">
                      <a:pos x="176" y="428"/>
                    </a:cxn>
                    <a:cxn ang="0">
                      <a:pos x="169" y="387"/>
                    </a:cxn>
                    <a:cxn ang="0">
                      <a:pos x="152" y="350"/>
                    </a:cxn>
                    <a:cxn ang="0">
                      <a:pos x="136" y="327"/>
                    </a:cxn>
                    <a:cxn ang="0">
                      <a:pos x="114" y="307"/>
                    </a:cxn>
                    <a:cxn ang="0">
                      <a:pos x="89" y="292"/>
                    </a:cxn>
                    <a:cxn ang="0">
                      <a:pos x="56" y="283"/>
                    </a:cxn>
                    <a:cxn ang="0">
                      <a:pos x="18" y="281"/>
                    </a:cxn>
                  </a:cxnLst>
                  <a:rect l="0" t="0" r="r" b="b"/>
                  <a:pathLst>
                    <a:path w="1385" h="1349">
                      <a:moveTo>
                        <a:pt x="0" y="281"/>
                      </a:moveTo>
                      <a:lnTo>
                        <a:pt x="0" y="0"/>
                      </a:lnTo>
                      <a:lnTo>
                        <a:pt x="1384" y="0"/>
                      </a:lnTo>
                      <a:lnTo>
                        <a:pt x="1385" y="1077"/>
                      </a:lnTo>
                      <a:lnTo>
                        <a:pt x="1265" y="1077"/>
                      </a:lnTo>
                      <a:lnTo>
                        <a:pt x="1260" y="1087"/>
                      </a:lnTo>
                      <a:lnTo>
                        <a:pt x="1257" y="1100"/>
                      </a:lnTo>
                      <a:lnTo>
                        <a:pt x="1257" y="1111"/>
                      </a:lnTo>
                      <a:lnTo>
                        <a:pt x="1258" y="1124"/>
                      </a:lnTo>
                      <a:lnTo>
                        <a:pt x="1263" y="1141"/>
                      </a:lnTo>
                      <a:lnTo>
                        <a:pt x="1267" y="1162"/>
                      </a:lnTo>
                      <a:lnTo>
                        <a:pt x="1272" y="1177"/>
                      </a:lnTo>
                      <a:lnTo>
                        <a:pt x="1276" y="1195"/>
                      </a:lnTo>
                      <a:lnTo>
                        <a:pt x="1278" y="1212"/>
                      </a:lnTo>
                      <a:lnTo>
                        <a:pt x="1278" y="1229"/>
                      </a:lnTo>
                      <a:lnTo>
                        <a:pt x="1276" y="1244"/>
                      </a:lnTo>
                      <a:lnTo>
                        <a:pt x="1272" y="1261"/>
                      </a:lnTo>
                      <a:lnTo>
                        <a:pt x="1266" y="1277"/>
                      </a:lnTo>
                      <a:lnTo>
                        <a:pt x="1257" y="1289"/>
                      </a:lnTo>
                      <a:lnTo>
                        <a:pt x="1243" y="1303"/>
                      </a:lnTo>
                      <a:lnTo>
                        <a:pt x="1230" y="1314"/>
                      </a:lnTo>
                      <a:lnTo>
                        <a:pt x="1218" y="1325"/>
                      </a:lnTo>
                      <a:lnTo>
                        <a:pt x="1204" y="1333"/>
                      </a:lnTo>
                      <a:lnTo>
                        <a:pt x="1187" y="1339"/>
                      </a:lnTo>
                      <a:lnTo>
                        <a:pt x="1166" y="1345"/>
                      </a:lnTo>
                      <a:lnTo>
                        <a:pt x="1147" y="1348"/>
                      </a:lnTo>
                      <a:lnTo>
                        <a:pt x="1130" y="1349"/>
                      </a:lnTo>
                      <a:lnTo>
                        <a:pt x="1112" y="1349"/>
                      </a:lnTo>
                      <a:lnTo>
                        <a:pt x="1096" y="1348"/>
                      </a:lnTo>
                      <a:lnTo>
                        <a:pt x="1082" y="1345"/>
                      </a:lnTo>
                      <a:lnTo>
                        <a:pt x="1067" y="1340"/>
                      </a:lnTo>
                      <a:lnTo>
                        <a:pt x="1051" y="1336"/>
                      </a:lnTo>
                      <a:lnTo>
                        <a:pt x="1039" y="1328"/>
                      </a:lnTo>
                      <a:lnTo>
                        <a:pt x="1026" y="1319"/>
                      </a:lnTo>
                      <a:lnTo>
                        <a:pt x="1014" y="1307"/>
                      </a:lnTo>
                      <a:lnTo>
                        <a:pt x="1002" y="1293"/>
                      </a:lnTo>
                      <a:lnTo>
                        <a:pt x="991" y="1280"/>
                      </a:lnTo>
                      <a:lnTo>
                        <a:pt x="983" y="1266"/>
                      </a:lnTo>
                      <a:lnTo>
                        <a:pt x="977" y="1248"/>
                      </a:lnTo>
                      <a:lnTo>
                        <a:pt x="972" y="1227"/>
                      </a:lnTo>
                      <a:lnTo>
                        <a:pt x="972" y="1208"/>
                      </a:lnTo>
                      <a:lnTo>
                        <a:pt x="977" y="1189"/>
                      </a:lnTo>
                      <a:lnTo>
                        <a:pt x="981" y="1170"/>
                      </a:lnTo>
                      <a:lnTo>
                        <a:pt x="986" y="1150"/>
                      </a:lnTo>
                      <a:lnTo>
                        <a:pt x="992" y="1129"/>
                      </a:lnTo>
                      <a:lnTo>
                        <a:pt x="995" y="1112"/>
                      </a:lnTo>
                      <a:lnTo>
                        <a:pt x="995" y="1102"/>
                      </a:lnTo>
                      <a:lnTo>
                        <a:pt x="993" y="1094"/>
                      </a:lnTo>
                      <a:lnTo>
                        <a:pt x="990" y="1084"/>
                      </a:lnTo>
                      <a:lnTo>
                        <a:pt x="759" y="1084"/>
                      </a:lnTo>
                      <a:lnTo>
                        <a:pt x="763" y="1043"/>
                      </a:lnTo>
                      <a:lnTo>
                        <a:pt x="762" y="1021"/>
                      </a:lnTo>
                      <a:lnTo>
                        <a:pt x="759" y="999"/>
                      </a:lnTo>
                      <a:lnTo>
                        <a:pt x="757" y="979"/>
                      </a:lnTo>
                      <a:lnTo>
                        <a:pt x="753" y="965"/>
                      </a:lnTo>
                      <a:lnTo>
                        <a:pt x="747" y="953"/>
                      </a:lnTo>
                      <a:lnTo>
                        <a:pt x="740" y="943"/>
                      </a:lnTo>
                      <a:lnTo>
                        <a:pt x="728" y="933"/>
                      </a:lnTo>
                      <a:lnTo>
                        <a:pt x="715" y="925"/>
                      </a:lnTo>
                      <a:lnTo>
                        <a:pt x="701" y="920"/>
                      </a:lnTo>
                      <a:lnTo>
                        <a:pt x="689" y="917"/>
                      </a:lnTo>
                      <a:lnTo>
                        <a:pt x="669" y="916"/>
                      </a:lnTo>
                      <a:lnTo>
                        <a:pt x="645" y="916"/>
                      </a:lnTo>
                      <a:lnTo>
                        <a:pt x="622" y="918"/>
                      </a:lnTo>
                      <a:lnTo>
                        <a:pt x="597" y="920"/>
                      </a:lnTo>
                      <a:lnTo>
                        <a:pt x="578" y="922"/>
                      </a:lnTo>
                      <a:lnTo>
                        <a:pt x="553" y="923"/>
                      </a:lnTo>
                      <a:lnTo>
                        <a:pt x="532" y="922"/>
                      </a:lnTo>
                      <a:lnTo>
                        <a:pt x="514" y="920"/>
                      </a:lnTo>
                      <a:lnTo>
                        <a:pt x="486" y="914"/>
                      </a:lnTo>
                      <a:lnTo>
                        <a:pt x="468" y="905"/>
                      </a:lnTo>
                      <a:lnTo>
                        <a:pt x="452" y="893"/>
                      </a:lnTo>
                      <a:lnTo>
                        <a:pt x="441" y="880"/>
                      </a:lnTo>
                      <a:lnTo>
                        <a:pt x="431" y="866"/>
                      </a:lnTo>
                      <a:lnTo>
                        <a:pt x="424" y="848"/>
                      </a:lnTo>
                      <a:lnTo>
                        <a:pt x="423" y="828"/>
                      </a:lnTo>
                      <a:lnTo>
                        <a:pt x="423" y="804"/>
                      </a:lnTo>
                      <a:lnTo>
                        <a:pt x="424" y="786"/>
                      </a:lnTo>
                      <a:lnTo>
                        <a:pt x="423" y="768"/>
                      </a:lnTo>
                      <a:lnTo>
                        <a:pt x="418" y="748"/>
                      </a:lnTo>
                      <a:lnTo>
                        <a:pt x="414" y="736"/>
                      </a:lnTo>
                      <a:lnTo>
                        <a:pt x="408" y="724"/>
                      </a:lnTo>
                      <a:lnTo>
                        <a:pt x="401" y="715"/>
                      </a:lnTo>
                      <a:lnTo>
                        <a:pt x="394" y="708"/>
                      </a:lnTo>
                      <a:lnTo>
                        <a:pt x="378" y="701"/>
                      </a:lnTo>
                      <a:lnTo>
                        <a:pt x="360" y="693"/>
                      </a:lnTo>
                      <a:lnTo>
                        <a:pt x="340" y="687"/>
                      </a:lnTo>
                      <a:lnTo>
                        <a:pt x="316" y="681"/>
                      </a:lnTo>
                      <a:lnTo>
                        <a:pt x="292" y="676"/>
                      </a:lnTo>
                      <a:lnTo>
                        <a:pt x="267" y="672"/>
                      </a:lnTo>
                      <a:lnTo>
                        <a:pt x="249" y="666"/>
                      </a:lnTo>
                      <a:lnTo>
                        <a:pt x="229" y="660"/>
                      </a:lnTo>
                      <a:lnTo>
                        <a:pt x="210" y="653"/>
                      </a:lnTo>
                      <a:lnTo>
                        <a:pt x="197" y="642"/>
                      </a:lnTo>
                      <a:lnTo>
                        <a:pt x="181" y="629"/>
                      </a:lnTo>
                      <a:lnTo>
                        <a:pt x="170" y="617"/>
                      </a:lnTo>
                      <a:lnTo>
                        <a:pt x="161" y="602"/>
                      </a:lnTo>
                      <a:lnTo>
                        <a:pt x="154" y="586"/>
                      </a:lnTo>
                      <a:lnTo>
                        <a:pt x="151" y="568"/>
                      </a:lnTo>
                      <a:lnTo>
                        <a:pt x="151" y="551"/>
                      </a:lnTo>
                      <a:lnTo>
                        <a:pt x="155" y="535"/>
                      </a:lnTo>
                      <a:lnTo>
                        <a:pt x="161" y="512"/>
                      </a:lnTo>
                      <a:lnTo>
                        <a:pt x="167" y="489"/>
                      </a:lnTo>
                      <a:lnTo>
                        <a:pt x="169" y="469"/>
                      </a:lnTo>
                      <a:lnTo>
                        <a:pt x="174" y="449"/>
                      </a:lnTo>
                      <a:lnTo>
                        <a:pt x="176" y="428"/>
                      </a:lnTo>
                      <a:lnTo>
                        <a:pt x="174" y="406"/>
                      </a:lnTo>
                      <a:lnTo>
                        <a:pt x="169" y="387"/>
                      </a:lnTo>
                      <a:lnTo>
                        <a:pt x="162" y="368"/>
                      </a:lnTo>
                      <a:lnTo>
                        <a:pt x="152" y="350"/>
                      </a:lnTo>
                      <a:lnTo>
                        <a:pt x="142" y="336"/>
                      </a:lnTo>
                      <a:lnTo>
                        <a:pt x="136" y="327"/>
                      </a:lnTo>
                      <a:lnTo>
                        <a:pt x="125" y="316"/>
                      </a:lnTo>
                      <a:lnTo>
                        <a:pt x="114" y="307"/>
                      </a:lnTo>
                      <a:lnTo>
                        <a:pt x="103" y="300"/>
                      </a:lnTo>
                      <a:lnTo>
                        <a:pt x="89" y="292"/>
                      </a:lnTo>
                      <a:lnTo>
                        <a:pt x="74" y="287"/>
                      </a:lnTo>
                      <a:lnTo>
                        <a:pt x="56" y="283"/>
                      </a:lnTo>
                      <a:lnTo>
                        <a:pt x="36" y="281"/>
                      </a:lnTo>
                      <a:lnTo>
                        <a:pt x="18" y="281"/>
                      </a:lnTo>
                      <a:lnTo>
                        <a:pt x="0" y="281"/>
                      </a:lnTo>
                      <a:close/>
                    </a:path>
                  </a:pathLst>
                </a:custGeom>
                <a:solidFill>
                  <a:srgbClr val="FF0000"/>
                </a:solidFill>
                <a:ln w="4763" cmpd="dbl">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a:tailEnd/>
                </a:ln>
                <a:scene3d>
                  <a:camera prst="orthographicFront"/>
                  <a:lightRig rig="threePt" dir="t"/>
                </a:scene3d>
                <a:sp3d prstMaterial="dkEdge">
                  <a:bevelT w="152400" h="152400"/>
                  <a:bevelB w="152400" h="152400"/>
                </a:sp3d>
              </p:spPr>
              <p:txBody>
                <a:bodyPr/>
                <a:lstStyle/>
                <a:p>
                  <a:endParaRPr lang="it-IT"/>
                </a:p>
              </p:txBody>
            </p:sp>
            <p:sp>
              <p:nvSpPr>
                <p:cNvPr id="30" name="Freeform 59"/>
                <p:cNvSpPr>
                  <a:spLocks/>
                </p:cNvSpPr>
                <p:nvPr/>
              </p:nvSpPr>
              <p:spPr bwMode="auto">
                <a:xfrm>
                  <a:off x="4690045" y="3674643"/>
                  <a:ext cx="821532" cy="546445"/>
                </a:xfrm>
                <a:custGeom>
                  <a:avLst/>
                  <a:gdLst/>
                  <a:ahLst/>
                  <a:cxnLst>
                    <a:cxn ang="0">
                      <a:pos x="0" y="1130"/>
                    </a:cxn>
                    <a:cxn ang="0">
                      <a:pos x="1390" y="0"/>
                    </a:cxn>
                    <a:cxn ang="0">
                      <a:pos x="1260" y="22"/>
                    </a:cxn>
                    <a:cxn ang="0">
                      <a:pos x="1264" y="59"/>
                    </a:cxn>
                    <a:cxn ang="0">
                      <a:pos x="1278" y="109"/>
                    </a:cxn>
                    <a:cxn ang="0">
                      <a:pos x="1282" y="150"/>
                    </a:cxn>
                    <a:cxn ang="0">
                      <a:pos x="1273" y="192"/>
                    </a:cxn>
                    <a:cxn ang="0">
                      <a:pos x="1245" y="228"/>
                    </a:cxn>
                    <a:cxn ang="0">
                      <a:pos x="1209" y="255"/>
                    </a:cxn>
                    <a:cxn ang="0">
                      <a:pos x="1165" y="268"/>
                    </a:cxn>
                    <a:cxn ang="0">
                      <a:pos x="1103" y="267"/>
                    </a:cxn>
                    <a:cxn ang="0">
                      <a:pos x="1062" y="258"/>
                    </a:cxn>
                    <a:cxn ang="0">
                      <a:pos x="1021" y="230"/>
                    </a:cxn>
                    <a:cxn ang="0">
                      <a:pos x="993" y="195"/>
                    </a:cxn>
                    <a:cxn ang="0">
                      <a:pos x="981" y="157"/>
                    </a:cxn>
                    <a:cxn ang="0">
                      <a:pos x="984" y="117"/>
                    </a:cxn>
                    <a:cxn ang="0">
                      <a:pos x="993" y="79"/>
                    </a:cxn>
                    <a:cxn ang="0">
                      <a:pos x="1003" y="41"/>
                    </a:cxn>
                    <a:cxn ang="0">
                      <a:pos x="998" y="5"/>
                    </a:cxn>
                    <a:cxn ang="0">
                      <a:pos x="768" y="44"/>
                    </a:cxn>
                    <a:cxn ang="0">
                      <a:pos x="764" y="95"/>
                    </a:cxn>
                    <a:cxn ang="0">
                      <a:pos x="762" y="137"/>
                    </a:cxn>
                    <a:cxn ang="0">
                      <a:pos x="751" y="173"/>
                    </a:cxn>
                    <a:cxn ang="0">
                      <a:pos x="730" y="197"/>
                    </a:cxn>
                    <a:cxn ang="0">
                      <a:pos x="701" y="210"/>
                    </a:cxn>
                    <a:cxn ang="0">
                      <a:pos x="669" y="214"/>
                    </a:cxn>
                    <a:cxn ang="0">
                      <a:pos x="629" y="211"/>
                    </a:cxn>
                    <a:cxn ang="0">
                      <a:pos x="593" y="209"/>
                    </a:cxn>
                    <a:cxn ang="0">
                      <a:pos x="548" y="207"/>
                    </a:cxn>
                    <a:cxn ang="0">
                      <a:pos x="507" y="211"/>
                    </a:cxn>
                    <a:cxn ang="0">
                      <a:pos x="470" y="226"/>
                    </a:cxn>
                    <a:cxn ang="0">
                      <a:pos x="442" y="251"/>
                    </a:cxn>
                    <a:cxn ang="0">
                      <a:pos x="426" y="282"/>
                    </a:cxn>
                    <a:cxn ang="0">
                      <a:pos x="426" y="318"/>
                    </a:cxn>
                    <a:cxn ang="0">
                      <a:pos x="426" y="358"/>
                    </a:cxn>
                    <a:cxn ang="0">
                      <a:pos x="418" y="391"/>
                    </a:cxn>
                    <a:cxn ang="0">
                      <a:pos x="401" y="417"/>
                    </a:cxn>
                    <a:cxn ang="0">
                      <a:pos x="366" y="435"/>
                    </a:cxn>
                    <a:cxn ang="0">
                      <a:pos x="329" y="446"/>
                    </a:cxn>
                    <a:cxn ang="0">
                      <a:pos x="285" y="455"/>
                    </a:cxn>
                    <a:cxn ang="0">
                      <a:pos x="245" y="465"/>
                    </a:cxn>
                    <a:cxn ang="0">
                      <a:pos x="211" y="478"/>
                    </a:cxn>
                    <a:cxn ang="0">
                      <a:pos x="186" y="498"/>
                    </a:cxn>
                    <a:cxn ang="0">
                      <a:pos x="164" y="528"/>
                    </a:cxn>
                    <a:cxn ang="0">
                      <a:pos x="154" y="565"/>
                    </a:cxn>
                    <a:cxn ang="0">
                      <a:pos x="158" y="603"/>
                    </a:cxn>
                    <a:cxn ang="0">
                      <a:pos x="170" y="651"/>
                    </a:cxn>
                    <a:cxn ang="0">
                      <a:pos x="178" y="692"/>
                    </a:cxn>
                    <a:cxn ang="0">
                      <a:pos x="175" y="732"/>
                    </a:cxn>
                    <a:cxn ang="0">
                      <a:pos x="164" y="768"/>
                    </a:cxn>
                    <a:cxn ang="0">
                      <a:pos x="148" y="804"/>
                    </a:cxn>
                    <a:cxn ang="0">
                      <a:pos x="120" y="844"/>
                    </a:cxn>
                    <a:cxn ang="0">
                      <a:pos x="92" y="869"/>
                    </a:cxn>
                    <a:cxn ang="0">
                      <a:pos x="63" y="885"/>
                    </a:cxn>
                    <a:cxn ang="0">
                      <a:pos x="20" y="893"/>
                    </a:cxn>
                  </a:cxnLst>
                  <a:rect l="0" t="0" r="r" b="b"/>
                  <a:pathLst>
                    <a:path w="1391" h="1130">
                      <a:moveTo>
                        <a:pt x="0" y="893"/>
                      </a:moveTo>
                      <a:lnTo>
                        <a:pt x="0" y="1130"/>
                      </a:lnTo>
                      <a:lnTo>
                        <a:pt x="1391" y="1130"/>
                      </a:lnTo>
                      <a:lnTo>
                        <a:pt x="1390" y="0"/>
                      </a:lnTo>
                      <a:lnTo>
                        <a:pt x="1266" y="0"/>
                      </a:lnTo>
                      <a:lnTo>
                        <a:pt x="1260" y="22"/>
                      </a:lnTo>
                      <a:lnTo>
                        <a:pt x="1260" y="37"/>
                      </a:lnTo>
                      <a:lnTo>
                        <a:pt x="1264" y="59"/>
                      </a:lnTo>
                      <a:lnTo>
                        <a:pt x="1271" y="82"/>
                      </a:lnTo>
                      <a:lnTo>
                        <a:pt x="1278" y="109"/>
                      </a:lnTo>
                      <a:lnTo>
                        <a:pt x="1282" y="131"/>
                      </a:lnTo>
                      <a:lnTo>
                        <a:pt x="1282" y="150"/>
                      </a:lnTo>
                      <a:lnTo>
                        <a:pt x="1279" y="172"/>
                      </a:lnTo>
                      <a:lnTo>
                        <a:pt x="1273" y="192"/>
                      </a:lnTo>
                      <a:lnTo>
                        <a:pt x="1260" y="211"/>
                      </a:lnTo>
                      <a:lnTo>
                        <a:pt x="1245" y="228"/>
                      </a:lnTo>
                      <a:lnTo>
                        <a:pt x="1228" y="244"/>
                      </a:lnTo>
                      <a:lnTo>
                        <a:pt x="1209" y="255"/>
                      </a:lnTo>
                      <a:lnTo>
                        <a:pt x="1186" y="263"/>
                      </a:lnTo>
                      <a:lnTo>
                        <a:pt x="1165" y="268"/>
                      </a:lnTo>
                      <a:lnTo>
                        <a:pt x="1136" y="269"/>
                      </a:lnTo>
                      <a:lnTo>
                        <a:pt x="1103" y="267"/>
                      </a:lnTo>
                      <a:lnTo>
                        <a:pt x="1081" y="263"/>
                      </a:lnTo>
                      <a:lnTo>
                        <a:pt x="1062" y="258"/>
                      </a:lnTo>
                      <a:lnTo>
                        <a:pt x="1044" y="248"/>
                      </a:lnTo>
                      <a:lnTo>
                        <a:pt x="1021" y="230"/>
                      </a:lnTo>
                      <a:lnTo>
                        <a:pt x="1007" y="213"/>
                      </a:lnTo>
                      <a:lnTo>
                        <a:pt x="993" y="195"/>
                      </a:lnTo>
                      <a:lnTo>
                        <a:pt x="986" y="175"/>
                      </a:lnTo>
                      <a:lnTo>
                        <a:pt x="981" y="157"/>
                      </a:lnTo>
                      <a:lnTo>
                        <a:pt x="981" y="137"/>
                      </a:lnTo>
                      <a:lnTo>
                        <a:pt x="984" y="117"/>
                      </a:lnTo>
                      <a:lnTo>
                        <a:pt x="989" y="97"/>
                      </a:lnTo>
                      <a:lnTo>
                        <a:pt x="993" y="79"/>
                      </a:lnTo>
                      <a:lnTo>
                        <a:pt x="999" y="60"/>
                      </a:lnTo>
                      <a:lnTo>
                        <a:pt x="1003" y="41"/>
                      </a:lnTo>
                      <a:lnTo>
                        <a:pt x="1003" y="24"/>
                      </a:lnTo>
                      <a:lnTo>
                        <a:pt x="998" y="5"/>
                      </a:lnTo>
                      <a:lnTo>
                        <a:pt x="765" y="5"/>
                      </a:lnTo>
                      <a:lnTo>
                        <a:pt x="768" y="44"/>
                      </a:lnTo>
                      <a:lnTo>
                        <a:pt x="765" y="72"/>
                      </a:lnTo>
                      <a:lnTo>
                        <a:pt x="764" y="95"/>
                      </a:lnTo>
                      <a:lnTo>
                        <a:pt x="764" y="115"/>
                      </a:lnTo>
                      <a:lnTo>
                        <a:pt x="762" y="137"/>
                      </a:lnTo>
                      <a:lnTo>
                        <a:pt x="757" y="159"/>
                      </a:lnTo>
                      <a:lnTo>
                        <a:pt x="751" y="173"/>
                      </a:lnTo>
                      <a:lnTo>
                        <a:pt x="742" y="186"/>
                      </a:lnTo>
                      <a:lnTo>
                        <a:pt x="730" y="197"/>
                      </a:lnTo>
                      <a:lnTo>
                        <a:pt x="717" y="205"/>
                      </a:lnTo>
                      <a:lnTo>
                        <a:pt x="701" y="210"/>
                      </a:lnTo>
                      <a:lnTo>
                        <a:pt x="685" y="213"/>
                      </a:lnTo>
                      <a:lnTo>
                        <a:pt x="669" y="214"/>
                      </a:lnTo>
                      <a:lnTo>
                        <a:pt x="649" y="214"/>
                      </a:lnTo>
                      <a:lnTo>
                        <a:pt x="629" y="211"/>
                      </a:lnTo>
                      <a:lnTo>
                        <a:pt x="614" y="210"/>
                      </a:lnTo>
                      <a:lnTo>
                        <a:pt x="593" y="209"/>
                      </a:lnTo>
                      <a:lnTo>
                        <a:pt x="572" y="207"/>
                      </a:lnTo>
                      <a:lnTo>
                        <a:pt x="548" y="207"/>
                      </a:lnTo>
                      <a:lnTo>
                        <a:pt x="527" y="209"/>
                      </a:lnTo>
                      <a:lnTo>
                        <a:pt x="507" y="211"/>
                      </a:lnTo>
                      <a:lnTo>
                        <a:pt x="485" y="217"/>
                      </a:lnTo>
                      <a:lnTo>
                        <a:pt x="470" y="226"/>
                      </a:lnTo>
                      <a:lnTo>
                        <a:pt x="453" y="237"/>
                      </a:lnTo>
                      <a:lnTo>
                        <a:pt x="442" y="251"/>
                      </a:lnTo>
                      <a:lnTo>
                        <a:pt x="431" y="267"/>
                      </a:lnTo>
                      <a:lnTo>
                        <a:pt x="426" y="282"/>
                      </a:lnTo>
                      <a:lnTo>
                        <a:pt x="424" y="300"/>
                      </a:lnTo>
                      <a:lnTo>
                        <a:pt x="426" y="318"/>
                      </a:lnTo>
                      <a:lnTo>
                        <a:pt x="428" y="338"/>
                      </a:lnTo>
                      <a:lnTo>
                        <a:pt x="426" y="358"/>
                      </a:lnTo>
                      <a:lnTo>
                        <a:pt x="423" y="374"/>
                      </a:lnTo>
                      <a:lnTo>
                        <a:pt x="418" y="391"/>
                      </a:lnTo>
                      <a:lnTo>
                        <a:pt x="411" y="406"/>
                      </a:lnTo>
                      <a:lnTo>
                        <a:pt x="401" y="417"/>
                      </a:lnTo>
                      <a:lnTo>
                        <a:pt x="385" y="428"/>
                      </a:lnTo>
                      <a:lnTo>
                        <a:pt x="366" y="435"/>
                      </a:lnTo>
                      <a:lnTo>
                        <a:pt x="347" y="441"/>
                      </a:lnTo>
                      <a:lnTo>
                        <a:pt x="329" y="446"/>
                      </a:lnTo>
                      <a:lnTo>
                        <a:pt x="310" y="451"/>
                      </a:lnTo>
                      <a:lnTo>
                        <a:pt x="285" y="455"/>
                      </a:lnTo>
                      <a:lnTo>
                        <a:pt x="265" y="459"/>
                      </a:lnTo>
                      <a:lnTo>
                        <a:pt x="245" y="465"/>
                      </a:lnTo>
                      <a:lnTo>
                        <a:pt x="228" y="471"/>
                      </a:lnTo>
                      <a:lnTo>
                        <a:pt x="211" y="478"/>
                      </a:lnTo>
                      <a:lnTo>
                        <a:pt x="198" y="488"/>
                      </a:lnTo>
                      <a:lnTo>
                        <a:pt x="186" y="498"/>
                      </a:lnTo>
                      <a:lnTo>
                        <a:pt x="173" y="513"/>
                      </a:lnTo>
                      <a:lnTo>
                        <a:pt x="164" y="528"/>
                      </a:lnTo>
                      <a:lnTo>
                        <a:pt x="157" y="544"/>
                      </a:lnTo>
                      <a:lnTo>
                        <a:pt x="154" y="565"/>
                      </a:lnTo>
                      <a:lnTo>
                        <a:pt x="156" y="584"/>
                      </a:lnTo>
                      <a:lnTo>
                        <a:pt x="158" y="603"/>
                      </a:lnTo>
                      <a:lnTo>
                        <a:pt x="164" y="626"/>
                      </a:lnTo>
                      <a:lnTo>
                        <a:pt x="170" y="651"/>
                      </a:lnTo>
                      <a:lnTo>
                        <a:pt x="175" y="674"/>
                      </a:lnTo>
                      <a:lnTo>
                        <a:pt x="178" y="692"/>
                      </a:lnTo>
                      <a:lnTo>
                        <a:pt x="178" y="709"/>
                      </a:lnTo>
                      <a:lnTo>
                        <a:pt x="175" y="732"/>
                      </a:lnTo>
                      <a:lnTo>
                        <a:pt x="169" y="751"/>
                      </a:lnTo>
                      <a:lnTo>
                        <a:pt x="164" y="768"/>
                      </a:lnTo>
                      <a:lnTo>
                        <a:pt x="157" y="784"/>
                      </a:lnTo>
                      <a:lnTo>
                        <a:pt x="148" y="804"/>
                      </a:lnTo>
                      <a:lnTo>
                        <a:pt x="134" y="827"/>
                      </a:lnTo>
                      <a:lnTo>
                        <a:pt x="120" y="844"/>
                      </a:lnTo>
                      <a:lnTo>
                        <a:pt x="106" y="857"/>
                      </a:lnTo>
                      <a:lnTo>
                        <a:pt x="92" y="869"/>
                      </a:lnTo>
                      <a:lnTo>
                        <a:pt x="78" y="879"/>
                      </a:lnTo>
                      <a:lnTo>
                        <a:pt x="63" y="885"/>
                      </a:lnTo>
                      <a:lnTo>
                        <a:pt x="43" y="889"/>
                      </a:lnTo>
                      <a:lnTo>
                        <a:pt x="20" y="893"/>
                      </a:lnTo>
                      <a:lnTo>
                        <a:pt x="0" y="893"/>
                      </a:lnTo>
                      <a:close/>
                    </a:path>
                  </a:pathLst>
                </a:custGeom>
                <a:solidFill>
                  <a:srgbClr val="0000FF"/>
                </a:solidFill>
                <a:ln w="4763">
                  <a:solidFill>
                    <a:srgbClr val="002060"/>
                  </a:solidFill>
                  <a:prstDash val="solid"/>
                  <a:round/>
                  <a:headEnd/>
                  <a:tailEnd/>
                </a:ln>
                <a:scene3d>
                  <a:camera prst="orthographicFront"/>
                  <a:lightRig rig="threePt" dir="t"/>
                </a:scene3d>
                <a:sp3d prstMaterial="dkEdge">
                  <a:bevelT w="152400" h="152400"/>
                  <a:bevelB w="152400" h="152400"/>
                </a:sp3d>
              </p:spPr>
              <p:txBody>
                <a:bodyPr/>
                <a:lstStyle/>
                <a:p>
                  <a:endParaRPr lang="it-IT"/>
                </a:p>
              </p:txBody>
            </p:sp>
            <p:sp>
              <p:nvSpPr>
                <p:cNvPr id="31" name="Freeform 60"/>
                <p:cNvSpPr>
                  <a:spLocks/>
                </p:cNvSpPr>
                <p:nvPr/>
              </p:nvSpPr>
              <p:spPr bwMode="auto">
                <a:xfrm>
                  <a:off x="3868513" y="3568833"/>
                  <a:ext cx="819757" cy="652255"/>
                </a:xfrm>
                <a:custGeom>
                  <a:avLst/>
                  <a:gdLst/>
                  <a:ahLst/>
                  <a:cxnLst>
                    <a:cxn ang="0">
                      <a:pos x="1386" y="1349"/>
                    </a:cxn>
                    <a:cxn ang="0">
                      <a:pos x="0" y="272"/>
                    </a:cxn>
                    <a:cxn ang="0">
                      <a:pos x="125" y="262"/>
                    </a:cxn>
                    <a:cxn ang="0">
                      <a:pos x="129" y="238"/>
                    </a:cxn>
                    <a:cxn ang="0">
                      <a:pos x="123" y="208"/>
                    </a:cxn>
                    <a:cxn ang="0">
                      <a:pos x="113" y="172"/>
                    </a:cxn>
                    <a:cxn ang="0">
                      <a:pos x="107" y="137"/>
                    </a:cxn>
                    <a:cxn ang="0">
                      <a:pos x="109" y="105"/>
                    </a:cxn>
                    <a:cxn ang="0">
                      <a:pos x="119" y="72"/>
                    </a:cxn>
                    <a:cxn ang="0">
                      <a:pos x="142" y="46"/>
                    </a:cxn>
                    <a:cxn ang="0">
                      <a:pos x="167" y="24"/>
                    </a:cxn>
                    <a:cxn ang="0">
                      <a:pos x="199" y="9"/>
                    </a:cxn>
                    <a:cxn ang="0">
                      <a:pos x="238" y="1"/>
                    </a:cxn>
                    <a:cxn ang="0">
                      <a:pos x="273" y="0"/>
                    </a:cxn>
                    <a:cxn ang="0">
                      <a:pos x="303" y="4"/>
                    </a:cxn>
                    <a:cxn ang="0">
                      <a:pos x="334" y="13"/>
                    </a:cxn>
                    <a:cxn ang="0">
                      <a:pos x="360" y="30"/>
                    </a:cxn>
                    <a:cxn ang="0">
                      <a:pos x="384" y="55"/>
                    </a:cxn>
                    <a:cxn ang="0">
                      <a:pos x="403" y="83"/>
                    </a:cxn>
                    <a:cxn ang="0">
                      <a:pos x="414" y="122"/>
                    </a:cxn>
                    <a:cxn ang="0">
                      <a:pos x="409" y="160"/>
                    </a:cxn>
                    <a:cxn ang="0">
                      <a:pos x="399" y="199"/>
                    </a:cxn>
                    <a:cxn ang="0">
                      <a:pos x="390" y="237"/>
                    </a:cxn>
                    <a:cxn ang="0">
                      <a:pos x="392" y="255"/>
                    </a:cxn>
                    <a:cxn ang="0">
                      <a:pos x="625" y="265"/>
                    </a:cxn>
                    <a:cxn ang="0">
                      <a:pos x="619" y="336"/>
                    </a:cxn>
                    <a:cxn ang="0">
                      <a:pos x="622" y="378"/>
                    </a:cxn>
                    <a:cxn ang="0">
                      <a:pos x="628" y="421"/>
                    </a:cxn>
                    <a:cxn ang="0">
                      <a:pos x="643" y="447"/>
                    </a:cxn>
                    <a:cxn ang="0">
                      <a:pos x="668" y="467"/>
                    </a:cxn>
                    <a:cxn ang="0">
                      <a:pos x="700" y="475"/>
                    </a:cxn>
                    <a:cxn ang="0">
                      <a:pos x="736" y="476"/>
                    </a:cxn>
                    <a:cxn ang="0">
                      <a:pos x="771" y="473"/>
                    </a:cxn>
                    <a:cxn ang="0">
                      <a:pos x="814" y="468"/>
                    </a:cxn>
                    <a:cxn ang="0">
                      <a:pos x="858" y="470"/>
                    </a:cxn>
                    <a:cxn ang="0">
                      <a:pos x="899" y="481"/>
                    </a:cxn>
                    <a:cxn ang="0">
                      <a:pos x="933" y="500"/>
                    </a:cxn>
                    <a:cxn ang="0">
                      <a:pos x="953" y="529"/>
                    </a:cxn>
                    <a:cxn ang="0">
                      <a:pos x="962" y="563"/>
                    </a:cxn>
                    <a:cxn ang="0">
                      <a:pos x="958" y="601"/>
                    </a:cxn>
                    <a:cxn ang="0">
                      <a:pos x="962" y="637"/>
                    </a:cxn>
                    <a:cxn ang="0">
                      <a:pos x="975" y="668"/>
                    </a:cxn>
                    <a:cxn ang="0">
                      <a:pos x="999" y="690"/>
                    </a:cxn>
                    <a:cxn ang="0">
                      <a:pos x="1039" y="703"/>
                    </a:cxn>
                    <a:cxn ang="0">
                      <a:pos x="1076" y="713"/>
                    </a:cxn>
                    <a:cxn ang="0">
                      <a:pos x="1120" y="721"/>
                    </a:cxn>
                    <a:cxn ang="0">
                      <a:pos x="1157" y="733"/>
                    </a:cxn>
                    <a:cxn ang="0">
                      <a:pos x="1188" y="750"/>
                    </a:cxn>
                    <a:cxn ang="0">
                      <a:pos x="1213" y="775"/>
                    </a:cxn>
                    <a:cxn ang="0">
                      <a:pos x="1228" y="805"/>
                    </a:cxn>
                    <a:cxn ang="0">
                      <a:pos x="1230" y="848"/>
                    </a:cxn>
                    <a:cxn ang="0">
                      <a:pos x="1221" y="888"/>
                    </a:cxn>
                    <a:cxn ang="0">
                      <a:pos x="1209" y="936"/>
                    </a:cxn>
                    <a:cxn ang="0">
                      <a:pos x="1207" y="971"/>
                    </a:cxn>
                    <a:cxn ang="0">
                      <a:pos x="1215" y="1013"/>
                    </a:cxn>
                    <a:cxn ang="0">
                      <a:pos x="1231" y="1042"/>
                    </a:cxn>
                    <a:cxn ang="0">
                      <a:pos x="1256" y="1074"/>
                    </a:cxn>
                    <a:cxn ang="0">
                      <a:pos x="1290" y="1098"/>
                    </a:cxn>
                    <a:cxn ang="0">
                      <a:pos x="1325" y="1108"/>
                    </a:cxn>
                    <a:cxn ang="0">
                      <a:pos x="1364" y="1112"/>
                    </a:cxn>
                  </a:cxnLst>
                  <a:rect l="0" t="0" r="r" b="b"/>
                  <a:pathLst>
                    <a:path w="1386" h="1349">
                      <a:moveTo>
                        <a:pt x="1386" y="1111"/>
                      </a:moveTo>
                      <a:lnTo>
                        <a:pt x="1386" y="1349"/>
                      </a:lnTo>
                      <a:lnTo>
                        <a:pt x="2" y="1349"/>
                      </a:lnTo>
                      <a:lnTo>
                        <a:pt x="0" y="272"/>
                      </a:lnTo>
                      <a:lnTo>
                        <a:pt x="121" y="272"/>
                      </a:lnTo>
                      <a:lnTo>
                        <a:pt x="125" y="262"/>
                      </a:lnTo>
                      <a:lnTo>
                        <a:pt x="129" y="249"/>
                      </a:lnTo>
                      <a:lnTo>
                        <a:pt x="129" y="238"/>
                      </a:lnTo>
                      <a:lnTo>
                        <a:pt x="128" y="225"/>
                      </a:lnTo>
                      <a:lnTo>
                        <a:pt x="123" y="208"/>
                      </a:lnTo>
                      <a:lnTo>
                        <a:pt x="118" y="186"/>
                      </a:lnTo>
                      <a:lnTo>
                        <a:pt x="113" y="172"/>
                      </a:lnTo>
                      <a:lnTo>
                        <a:pt x="109" y="154"/>
                      </a:lnTo>
                      <a:lnTo>
                        <a:pt x="107" y="137"/>
                      </a:lnTo>
                      <a:lnTo>
                        <a:pt x="107" y="120"/>
                      </a:lnTo>
                      <a:lnTo>
                        <a:pt x="109" y="105"/>
                      </a:lnTo>
                      <a:lnTo>
                        <a:pt x="113" y="88"/>
                      </a:lnTo>
                      <a:lnTo>
                        <a:pt x="119" y="72"/>
                      </a:lnTo>
                      <a:lnTo>
                        <a:pt x="129" y="60"/>
                      </a:lnTo>
                      <a:lnTo>
                        <a:pt x="142" y="46"/>
                      </a:lnTo>
                      <a:lnTo>
                        <a:pt x="154" y="35"/>
                      </a:lnTo>
                      <a:lnTo>
                        <a:pt x="167" y="24"/>
                      </a:lnTo>
                      <a:lnTo>
                        <a:pt x="182" y="16"/>
                      </a:lnTo>
                      <a:lnTo>
                        <a:pt x="199" y="9"/>
                      </a:lnTo>
                      <a:lnTo>
                        <a:pt x="218" y="4"/>
                      </a:lnTo>
                      <a:lnTo>
                        <a:pt x="238" y="1"/>
                      </a:lnTo>
                      <a:lnTo>
                        <a:pt x="255" y="0"/>
                      </a:lnTo>
                      <a:lnTo>
                        <a:pt x="273" y="0"/>
                      </a:lnTo>
                      <a:lnTo>
                        <a:pt x="290" y="1"/>
                      </a:lnTo>
                      <a:lnTo>
                        <a:pt x="303" y="4"/>
                      </a:lnTo>
                      <a:lnTo>
                        <a:pt x="319" y="9"/>
                      </a:lnTo>
                      <a:lnTo>
                        <a:pt x="334" y="13"/>
                      </a:lnTo>
                      <a:lnTo>
                        <a:pt x="346" y="21"/>
                      </a:lnTo>
                      <a:lnTo>
                        <a:pt x="360" y="30"/>
                      </a:lnTo>
                      <a:lnTo>
                        <a:pt x="372" y="42"/>
                      </a:lnTo>
                      <a:lnTo>
                        <a:pt x="384" y="55"/>
                      </a:lnTo>
                      <a:lnTo>
                        <a:pt x="395" y="69"/>
                      </a:lnTo>
                      <a:lnTo>
                        <a:pt x="403" y="83"/>
                      </a:lnTo>
                      <a:lnTo>
                        <a:pt x="409" y="101"/>
                      </a:lnTo>
                      <a:lnTo>
                        <a:pt x="414" y="122"/>
                      </a:lnTo>
                      <a:lnTo>
                        <a:pt x="414" y="141"/>
                      </a:lnTo>
                      <a:lnTo>
                        <a:pt x="409" y="160"/>
                      </a:lnTo>
                      <a:lnTo>
                        <a:pt x="404" y="179"/>
                      </a:lnTo>
                      <a:lnTo>
                        <a:pt x="399" y="199"/>
                      </a:lnTo>
                      <a:lnTo>
                        <a:pt x="393" y="220"/>
                      </a:lnTo>
                      <a:lnTo>
                        <a:pt x="390" y="237"/>
                      </a:lnTo>
                      <a:lnTo>
                        <a:pt x="390" y="247"/>
                      </a:lnTo>
                      <a:lnTo>
                        <a:pt x="392" y="255"/>
                      </a:lnTo>
                      <a:lnTo>
                        <a:pt x="396" y="265"/>
                      </a:lnTo>
                      <a:lnTo>
                        <a:pt x="625" y="265"/>
                      </a:lnTo>
                      <a:lnTo>
                        <a:pt x="620" y="309"/>
                      </a:lnTo>
                      <a:lnTo>
                        <a:pt x="619" y="336"/>
                      </a:lnTo>
                      <a:lnTo>
                        <a:pt x="620" y="357"/>
                      </a:lnTo>
                      <a:lnTo>
                        <a:pt x="622" y="378"/>
                      </a:lnTo>
                      <a:lnTo>
                        <a:pt x="624" y="399"/>
                      </a:lnTo>
                      <a:lnTo>
                        <a:pt x="628" y="421"/>
                      </a:lnTo>
                      <a:lnTo>
                        <a:pt x="635" y="435"/>
                      </a:lnTo>
                      <a:lnTo>
                        <a:pt x="643" y="447"/>
                      </a:lnTo>
                      <a:lnTo>
                        <a:pt x="654" y="458"/>
                      </a:lnTo>
                      <a:lnTo>
                        <a:pt x="668" y="467"/>
                      </a:lnTo>
                      <a:lnTo>
                        <a:pt x="684" y="473"/>
                      </a:lnTo>
                      <a:lnTo>
                        <a:pt x="700" y="475"/>
                      </a:lnTo>
                      <a:lnTo>
                        <a:pt x="717" y="476"/>
                      </a:lnTo>
                      <a:lnTo>
                        <a:pt x="736" y="476"/>
                      </a:lnTo>
                      <a:lnTo>
                        <a:pt x="756" y="474"/>
                      </a:lnTo>
                      <a:lnTo>
                        <a:pt x="771" y="473"/>
                      </a:lnTo>
                      <a:lnTo>
                        <a:pt x="792" y="470"/>
                      </a:lnTo>
                      <a:lnTo>
                        <a:pt x="814" y="468"/>
                      </a:lnTo>
                      <a:lnTo>
                        <a:pt x="838" y="468"/>
                      </a:lnTo>
                      <a:lnTo>
                        <a:pt x="858" y="470"/>
                      </a:lnTo>
                      <a:lnTo>
                        <a:pt x="879" y="474"/>
                      </a:lnTo>
                      <a:lnTo>
                        <a:pt x="899" y="481"/>
                      </a:lnTo>
                      <a:lnTo>
                        <a:pt x="916" y="488"/>
                      </a:lnTo>
                      <a:lnTo>
                        <a:pt x="933" y="500"/>
                      </a:lnTo>
                      <a:lnTo>
                        <a:pt x="944" y="513"/>
                      </a:lnTo>
                      <a:lnTo>
                        <a:pt x="953" y="529"/>
                      </a:lnTo>
                      <a:lnTo>
                        <a:pt x="959" y="546"/>
                      </a:lnTo>
                      <a:lnTo>
                        <a:pt x="962" y="563"/>
                      </a:lnTo>
                      <a:lnTo>
                        <a:pt x="959" y="582"/>
                      </a:lnTo>
                      <a:lnTo>
                        <a:pt x="958" y="601"/>
                      </a:lnTo>
                      <a:lnTo>
                        <a:pt x="959" y="620"/>
                      </a:lnTo>
                      <a:lnTo>
                        <a:pt x="962" y="637"/>
                      </a:lnTo>
                      <a:lnTo>
                        <a:pt x="968" y="653"/>
                      </a:lnTo>
                      <a:lnTo>
                        <a:pt x="975" y="668"/>
                      </a:lnTo>
                      <a:lnTo>
                        <a:pt x="984" y="679"/>
                      </a:lnTo>
                      <a:lnTo>
                        <a:pt x="999" y="690"/>
                      </a:lnTo>
                      <a:lnTo>
                        <a:pt x="1018" y="697"/>
                      </a:lnTo>
                      <a:lnTo>
                        <a:pt x="1039" y="703"/>
                      </a:lnTo>
                      <a:lnTo>
                        <a:pt x="1055" y="708"/>
                      </a:lnTo>
                      <a:lnTo>
                        <a:pt x="1076" y="713"/>
                      </a:lnTo>
                      <a:lnTo>
                        <a:pt x="1100" y="718"/>
                      </a:lnTo>
                      <a:lnTo>
                        <a:pt x="1120" y="721"/>
                      </a:lnTo>
                      <a:lnTo>
                        <a:pt x="1141" y="727"/>
                      </a:lnTo>
                      <a:lnTo>
                        <a:pt x="1157" y="733"/>
                      </a:lnTo>
                      <a:lnTo>
                        <a:pt x="1174" y="741"/>
                      </a:lnTo>
                      <a:lnTo>
                        <a:pt x="1188" y="750"/>
                      </a:lnTo>
                      <a:lnTo>
                        <a:pt x="1198" y="760"/>
                      </a:lnTo>
                      <a:lnTo>
                        <a:pt x="1213" y="775"/>
                      </a:lnTo>
                      <a:lnTo>
                        <a:pt x="1221" y="790"/>
                      </a:lnTo>
                      <a:lnTo>
                        <a:pt x="1228" y="805"/>
                      </a:lnTo>
                      <a:lnTo>
                        <a:pt x="1232" y="827"/>
                      </a:lnTo>
                      <a:lnTo>
                        <a:pt x="1230" y="848"/>
                      </a:lnTo>
                      <a:lnTo>
                        <a:pt x="1226" y="866"/>
                      </a:lnTo>
                      <a:lnTo>
                        <a:pt x="1221" y="888"/>
                      </a:lnTo>
                      <a:lnTo>
                        <a:pt x="1215" y="914"/>
                      </a:lnTo>
                      <a:lnTo>
                        <a:pt x="1209" y="936"/>
                      </a:lnTo>
                      <a:lnTo>
                        <a:pt x="1207" y="956"/>
                      </a:lnTo>
                      <a:lnTo>
                        <a:pt x="1207" y="971"/>
                      </a:lnTo>
                      <a:lnTo>
                        <a:pt x="1210" y="994"/>
                      </a:lnTo>
                      <a:lnTo>
                        <a:pt x="1215" y="1013"/>
                      </a:lnTo>
                      <a:lnTo>
                        <a:pt x="1222" y="1028"/>
                      </a:lnTo>
                      <a:lnTo>
                        <a:pt x="1231" y="1042"/>
                      </a:lnTo>
                      <a:lnTo>
                        <a:pt x="1243" y="1058"/>
                      </a:lnTo>
                      <a:lnTo>
                        <a:pt x="1256" y="1074"/>
                      </a:lnTo>
                      <a:lnTo>
                        <a:pt x="1272" y="1087"/>
                      </a:lnTo>
                      <a:lnTo>
                        <a:pt x="1290" y="1098"/>
                      </a:lnTo>
                      <a:lnTo>
                        <a:pt x="1306" y="1104"/>
                      </a:lnTo>
                      <a:lnTo>
                        <a:pt x="1325" y="1108"/>
                      </a:lnTo>
                      <a:lnTo>
                        <a:pt x="1343" y="1111"/>
                      </a:lnTo>
                      <a:lnTo>
                        <a:pt x="1364" y="1112"/>
                      </a:lnTo>
                      <a:lnTo>
                        <a:pt x="1386" y="1111"/>
                      </a:lnTo>
                      <a:close/>
                    </a:path>
                  </a:pathLst>
                </a:custGeom>
                <a:solidFill>
                  <a:srgbClr val="00B050"/>
                </a:solidFill>
                <a:ln w="4763">
                  <a:solidFill>
                    <a:srgbClr val="002060"/>
                  </a:solidFill>
                  <a:prstDash val="solid"/>
                  <a:round/>
                  <a:headEnd/>
                  <a:tailEnd/>
                </a:ln>
                <a:scene3d>
                  <a:camera prst="orthographicFront"/>
                  <a:lightRig rig="threePt" dir="t"/>
                </a:scene3d>
                <a:sp3d prstMaterial="dkEdge">
                  <a:bevelT w="152400" h="152400"/>
                  <a:bevelB w="152400" h="152400"/>
                </a:sp3d>
              </p:spPr>
              <p:txBody>
                <a:bodyPr/>
                <a:lstStyle/>
                <a:p>
                  <a:endParaRPr lang="it-IT"/>
                </a:p>
              </p:txBody>
            </p:sp>
            <p:sp>
              <p:nvSpPr>
                <p:cNvPr id="32" name="Freeform 61"/>
                <p:cNvSpPr>
                  <a:spLocks/>
                </p:cNvSpPr>
                <p:nvPr/>
              </p:nvSpPr>
              <p:spPr bwMode="auto">
                <a:xfrm>
                  <a:off x="3870287" y="3154288"/>
                  <a:ext cx="823306" cy="546445"/>
                </a:xfrm>
                <a:custGeom>
                  <a:avLst/>
                  <a:gdLst/>
                  <a:ahLst/>
                  <a:cxnLst>
                    <a:cxn ang="0">
                      <a:pos x="1392" y="0"/>
                    </a:cxn>
                    <a:cxn ang="0">
                      <a:pos x="2" y="1130"/>
                    </a:cxn>
                    <a:cxn ang="0">
                      <a:pos x="131" y="1108"/>
                    </a:cxn>
                    <a:cxn ang="0">
                      <a:pos x="128" y="1071"/>
                    </a:cxn>
                    <a:cxn ang="0">
                      <a:pos x="113" y="1021"/>
                    </a:cxn>
                    <a:cxn ang="0">
                      <a:pos x="109" y="980"/>
                    </a:cxn>
                    <a:cxn ang="0">
                      <a:pos x="118" y="938"/>
                    </a:cxn>
                    <a:cxn ang="0">
                      <a:pos x="147" y="902"/>
                    </a:cxn>
                    <a:cxn ang="0">
                      <a:pos x="183" y="875"/>
                    </a:cxn>
                    <a:cxn ang="0">
                      <a:pos x="226" y="862"/>
                    </a:cxn>
                    <a:cxn ang="0">
                      <a:pos x="289" y="863"/>
                    </a:cxn>
                    <a:cxn ang="0">
                      <a:pos x="330" y="872"/>
                    </a:cxn>
                    <a:cxn ang="0">
                      <a:pos x="370" y="900"/>
                    </a:cxn>
                    <a:cxn ang="0">
                      <a:pos x="398" y="935"/>
                    </a:cxn>
                    <a:cxn ang="0">
                      <a:pos x="410" y="973"/>
                    </a:cxn>
                    <a:cxn ang="0">
                      <a:pos x="408" y="1013"/>
                    </a:cxn>
                    <a:cxn ang="0">
                      <a:pos x="398" y="1051"/>
                    </a:cxn>
                    <a:cxn ang="0">
                      <a:pos x="389" y="1089"/>
                    </a:cxn>
                    <a:cxn ang="0">
                      <a:pos x="393" y="1125"/>
                    </a:cxn>
                    <a:cxn ang="0">
                      <a:pos x="624" y="1086"/>
                    </a:cxn>
                    <a:cxn ang="0">
                      <a:pos x="626" y="1035"/>
                    </a:cxn>
                    <a:cxn ang="0">
                      <a:pos x="630" y="993"/>
                    </a:cxn>
                    <a:cxn ang="0">
                      <a:pos x="641" y="957"/>
                    </a:cxn>
                    <a:cxn ang="0">
                      <a:pos x="661" y="933"/>
                    </a:cxn>
                    <a:cxn ang="0">
                      <a:pos x="690" y="920"/>
                    </a:cxn>
                    <a:cxn ang="0">
                      <a:pos x="723" y="916"/>
                    </a:cxn>
                    <a:cxn ang="0">
                      <a:pos x="762" y="917"/>
                    </a:cxn>
                    <a:cxn ang="0">
                      <a:pos x="798" y="921"/>
                    </a:cxn>
                    <a:cxn ang="0">
                      <a:pos x="844" y="923"/>
                    </a:cxn>
                    <a:cxn ang="0">
                      <a:pos x="885" y="917"/>
                    </a:cxn>
                    <a:cxn ang="0">
                      <a:pos x="922" y="904"/>
                    </a:cxn>
                    <a:cxn ang="0">
                      <a:pos x="950" y="879"/>
                    </a:cxn>
                    <a:cxn ang="0">
                      <a:pos x="965" y="848"/>
                    </a:cxn>
                    <a:cxn ang="0">
                      <a:pos x="965" y="812"/>
                    </a:cxn>
                    <a:cxn ang="0">
                      <a:pos x="965" y="772"/>
                    </a:cxn>
                    <a:cxn ang="0">
                      <a:pos x="974" y="739"/>
                    </a:cxn>
                    <a:cxn ang="0">
                      <a:pos x="990" y="713"/>
                    </a:cxn>
                    <a:cxn ang="0">
                      <a:pos x="1025" y="695"/>
                    </a:cxn>
                    <a:cxn ang="0">
                      <a:pos x="1063" y="684"/>
                    </a:cxn>
                    <a:cxn ang="0">
                      <a:pos x="1107" y="675"/>
                    </a:cxn>
                    <a:cxn ang="0">
                      <a:pos x="1147" y="665"/>
                    </a:cxn>
                    <a:cxn ang="0">
                      <a:pos x="1180" y="652"/>
                    </a:cxn>
                    <a:cxn ang="0">
                      <a:pos x="1206" y="632"/>
                    </a:cxn>
                    <a:cxn ang="0">
                      <a:pos x="1227" y="602"/>
                    </a:cxn>
                    <a:cxn ang="0">
                      <a:pos x="1238" y="564"/>
                    </a:cxn>
                    <a:cxn ang="0">
                      <a:pos x="1233" y="527"/>
                    </a:cxn>
                    <a:cxn ang="0">
                      <a:pos x="1221" y="479"/>
                    </a:cxn>
                    <a:cxn ang="0">
                      <a:pos x="1214" y="438"/>
                    </a:cxn>
                    <a:cxn ang="0">
                      <a:pos x="1216" y="398"/>
                    </a:cxn>
                    <a:cxn ang="0">
                      <a:pos x="1228" y="364"/>
                    </a:cxn>
                    <a:cxn ang="0">
                      <a:pos x="1249" y="334"/>
                    </a:cxn>
                    <a:cxn ang="0">
                      <a:pos x="1279" y="306"/>
                    </a:cxn>
                    <a:cxn ang="0">
                      <a:pos x="1314" y="289"/>
                    </a:cxn>
                    <a:cxn ang="0">
                      <a:pos x="1349" y="281"/>
                    </a:cxn>
                    <a:cxn ang="0">
                      <a:pos x="1392" y="281"/>
                    </a:cxn>
                  </a:cxnLst>
                  <a:rect l="0" t="0" r="r" b="b"/>
                  <a:pathLst>
                    <a:path w="1392" h="1130">
                      <a:moveTo>
                        <a:pt x="1392" y="281"/>
                      </a:moveTo>
                      <a:lnTo>
                        <a:pt x="1392" y="0"/>
                      </a:lnTo>
                      <a:lnTo>
                        <a:pt x="0" y="0"/>
                      </a:lnTo>
                      <a:lnTo>
                        <a:pt x="2" y="1130"/>
                      </a:lnTo>
                      <a:lnTo>
                        <a:pt x="125" y="1130"/>
                      </a:lnTo>
                      <a:lnTo>
                        <a:pt x="131" y="1108"/>
                      </a:lnTo>
                      <a:lnTo>
                        <a:pt x="131" y="1093"/>
                      </a:lnTo>
                      <a:lnTo>
                        <a:pt x="128" y="1071"/>
                      </a:lnTo>
                      <a:lnTo>
                        <a:pt x="121" y="1048"/>
                      </a:lnTo>
                      <a:lnTo>
                        <a:pt x="113" y="1021"/>
                      </a:lnTo>
                      <a:lnTo>
                        <a:pt x="110" y="999"/>
                      </a:lnTo>
                      <a:lnTo>
                        <a:pt x="109" y="980"/>
                      </a:lnTo>
                      <a:lnTo>
                        <a:pt x="112" y="958"/>
                      </a:lnTo>
                      <a:lnTo>
                        <a:pt x="118" y="938"/>
                      </a:lnTo>
                      <a:lnTo>
                        <a:pt x="131" y="917"/>
                      </a:lnTo>
                      <a:lnTo>
                        <a:pt x="147" y="902"/>
                      </a:lnTo>
                      <a:lnTo>
                        <a:pt x="164" y="886"/>
                      </a:lnTo>
                      <a:lnTo>
                        <a:pt x="183" y="875"/>
                      </a:lnTo>
                      <a:lnTo>
                        <a:pt x="206" y="866"/>
                      </a:lnTo>
                      <a:lnTo>
                        <a:pt x="226" y="862"/>
                      </a:lnTo>
                      <a:lnTo>
                        <a:pt x="255" y="861"/>
                      </a:lnTo>
                      <a:lnTo>
                        <a:pt x="289" y="863"/>
                      </a:lnTo>
                      <a:lnTo>
                        <a:pt x="310" y="866"/>
                      </a:lnTo>
                      <a:lnTo>
                        <a:pt x="330" y="872"/>
                      </a:lnTo>
                      <a:lnTo>
                        <a:pt x="348" y="882"/>
                      </a:lnTo>
                      <a:lnTo>
                        <a:pt x="370" y="900"/>
                      </a:lnTo>
                      <a:lnTo>
                        <a:pt x="385" y="917"/>
                      </a:lnTo>
                      <a:lnTo>
                        <a:pt x="398" y="935"/>
                      </a:lnTo>
                      <a:lnTo>
                        <a:pt x="405" y="955"/>
                      </a:lnTo>
                      <a:lnTo>
                        <a:pt x="410" y="973"/>
                      </a:lnTo>
                      <a:lnTo>
                        <a:pt x="410" y="993"/>
                      </a:lnTo>
                      <a:lnTo>
                        <a:pt x="408" y="1013"/>
                      </a:lnTo>
                      <a:lnTo>
                        <a:pt x="403" y="1033"/>
                      </a:lnTo>
                      <a:lnTo>
                        <a:pt x="398" y="1051"/>
                      </a:lnTo>
                      <a:lnTo>
                        <a:pt x="392" y="1070"/>
                      </a:lnTo>
                      <a:lnTo>
                        <a:pt x="389" y="1089"/>
                      </a:lnTo>
                      <a:lnTo>
                        <a:pt x="389" y="1106"/>
                      </a:lnTo>
                      <a:lnTo>
                        <a:pt x="393" y="1125"/>
                      </a:lnTo>
                      <a:lnTo>
                        <a:pt x="626" y="1125"/>
                      </a:lnTo>
                      <a:lnTo>
                        <a:pt x="624" y="1086"/>
                      </a:lnTo>
                      <a:lnTo>
                        <a:pt x="626" y="1057"/>
                      </a:lnTo>
                      <a:lnTo>
                        <a:pt x="626" y="1035"/>
                      </a:lnTo>
                      <a:lnTo>
                        <a:pt x="628" y="1015"/>
                      </a:lnTo>
                      <a:lnTo>
                        <a:pt x="630" y="993"/>
                      </a:lnTo>
                      <a:lnTo>
                        <a:pt x="635" y="971"/>
                      </a:lnTo>
                      <a:lnTo>
                        <a:pt x="641" y="957"/>
                      </a:lnTo>
                      <a:lnTo>
                        <a:pt x="649" y="944"/>
                      </a:lnTo>
                      <a:lnTo>
                        <a:pt x="661" y="933"/>
                      </a:lnTo>
                      <a:lnTo>
                        <a:pt x="674" y="925"/>
                      </a:lnTo>
                      <a:lnTo>
                        <a:pt x="690" y="920"/>
                      </a:lnTo>
                      <a:lnTo>
                        <a:pt x="707" y="917"/>
                      </a:lnTo>
                      <a:lnTo>
                        <a:pt x="723" y="916"/>
                      </a:lnTo>
                      <a:lnTo>
                        <a:pt x="743" y="916"/>
                      </a:lnTo>
                      <a:lnTo>
                        <a:pt x="762" y="917"/>
                      </a:lnTo>
                      <a:lnTo>
                        <a:pt x="778" y="920"/>
                      </a:lnTo>
                      <a:lnTo>
                        <a:pt x="798" y="921"/>
                      </a:lnTo>
                      <a:lnTo>
                        <a:pt x="820" y="923"/>
                      </a:lnTo>
                      <a:lnTo>
                        <a:pt x="844" y="923"/>
                      </a:lnTo>
                      <a:lnTo>
                        <a:pt x="864" y="921"/>
                      </a:lnTo>
                      <a:lnTo>
                        <a:pt x="885" y="917"/>
                      </a:lnTo>
                      <a:lnTo>
                        <a:pt x="906" y="912"/>
                      </a:lnTo>
                      <a:lnTo>
                        <a:pt x="922" y="904"/>
                      </a:lnTo>
                      <a:lnTo>
                        <a:pt x="939" y="893"/>
                      </a:lnTo>
                      <a:lnTo>
                        <a:pt x="950" y="879"/>
                      </a:lnTo>
                      <a:lnTo>
                        <a:pt x="960" y="863"/>
                      </a:lnTo>
                      <a:lnTo>
                        <a:pt x="965" y="848"/>
                      </a:lnTo>
                      <a:lnTo>
                        <a:pt x="968" y="830"/>
                      </a:lnTo>
                      <a:lnTo>
                        <a:pt x="965" y="812"/>
                      </a:lnTo>
                      <a:lnTo>
                        <a:pt x="964" y="792"/>
                      </a:lnTo>
                      <a:lnTo>
                        <a:pt x="965" y="772"/>
                      </a:lnTo>
                      <a:lnTo>
                        <a:pt x="969" y="756"/>
                      </a:lnTo>
                      <a:lnTo>
                        <a:pt x="974" y="739"/>
                      </a:lnTo>
                      <a:lnTo>
                        <a:pt x="981" y="724"/>
                      </a:lnTo>
                      <a:lnTo>
                        <a:pt x="990" y="713"/>
                      </a:lnTo>
                      <a:lnTo>
                        <a:pt x="1006" y="702"/>
                      </a:lnTo>
                      <a:lnTo>
                        <a:pt x="1025" y="695"/>
                      </a:lnTo>
                      <a:lnTo>
                        <a:pt x="1045" y="689"/>
                      </a:lnTo>
                      <a:lnTo>
                        <a:pt x="1063" y="684"/>
                      </a:lnTo>
                      <a:lnTo>
                        <a:pt x="1082" y="679"/>
                      </a:lnTo>
                      <a:lnTo>
                        <a:pt x="1107" y="675"/>
                      </a:lnTo>
                      <a:lnTo>
                        <a:pt x="1126" y="671"/>
                      </a:lnTo>
                      <a:lnTo>
                        <a:pt x="1147" y="665"/>
                      </a:lnTo>
                      <a:lnTo>
                        <a:pt x="1164" y="659"/>
                      </a:lnTo>
                      <a:lnTo>
                        <a:pt x="1180" y="652"/>
                      </a:lnTo>
                      <a:lnTo>
                        <a:pt x="1194" y="642"/>
                      </a:lnTo>
                      <a:lnTo>
                        <a:pt x="1206" y="632"/>
                      </a:lnTo>
                      <a:lnTo>
                        <a:pt x="1219" y="617"/>
                      </a:lnTo>
                      <a:lnTo>
                        <a:pt x="1227" y="602"/>
                      </a:lnTo>
                      <a:lnTo>
                        <a:pt x="1234" y="586"/>
                      </a:lnTo>
                      <a:lnTo>
                        <a:pt x="1238" y="564"/>
                      </a:lnTo>
                      <a:lnTo>
                        <a:pt x="1236" y="546"/>
                      </a:lnTo>
                      <a:lnTo>
                        <a:pt x="1233" y="527"/>
                      </a:lnTo>
                      <a:lnTo>
                        <a:pt x="1227" y="504"/>
                      </a:lnTo>
                      <a:lnTo>
                        <a:pt x="1221" y="479"/>
                      </a:lnTo>
                      <a:lnTo>
                        <a:pt x="1215" y="456"/>
                      </a:lnTo>
                      <a:lnTo>
                        <a:pt x="1214" y="438"/>
                      </a:lnTo>
                      <a:lnTo>
                        <a:pt x="1214" y="421"/>
                      </a:lnTo>
                      <a:lnTo>
                        <a:pt x="1216" y="398"/>
                      </a:lnTo>
                      <a:lnTo>
                        <a:pt x="1222" y="379"/>
                      </a:lnTo>
                      <a:lnTo>
                        <a:pt x="1228" y="364"/>
                      </a:lnTo>
                      <a:lnTo>
                        <a:pt x="1237" y="350"/>
                      </a:lnTo>
                      <a:lnTo>
                        <a:pt x="1249" y="334"/>
                      </a:lnTo>
                      <a:lnTo>
                        <a:pt x="1262" y="319"/>
                      </a:lnTo>
                      <a:lnTo>
                        <a:pt x="1279" y="306"/>
                      </a:lnTo>
                      <a:lnTo>
                        <a:pt x="1297" y="295"/>
                      </a:lnTo>
                      <a:lnTo>
                        <a:pt x="1314" y="289"/>
                      </a:lnTo>
                      <a:lnTo>
                        <a:pt x="1331" y="284"/>
                      </a:lnTo>
                      <a:lnTo>
                        <a:pt x="1349" y="281"/>
                      </a:lnTo>
                      <a:lnTo>
                        <a:pt x="1370" y="281"/>
                      </a:lnTo>
                      <a:lnTo>
                        <a:pt x="1392" y="281"/>
                      </a:lnTo>
                      <a:close/>
                    </a:path>
                  </a:pathLst>
                </a:custGeom>
                <a:solidFill>
                  <a:schemeClr val="bg1"/>
                </a:solidFill>
                <a:ln w="4763">
                  <a:solidFill>
                    <a:srgbClr val="002060"/>
                  </a:solidFill>
                  <a:prstDash val="solid"/>
                  <a:round/>
                  <a:headEnd/>
                  <a:tailEnd/>
                </a:ln>
                <a:scene3d>
                  <a:camera prst="orthographicFront"/>
                  <a:lightRig rig="threePt" dir="t"/>
                </a:scene3d>
                <a:sp3d prstMaterial="dkEdge">
                  <a:bevelT w="152400" h="152400"/>
                  <a:bevelB w="152400" h="152400"/>
                </a:sp3d>
              </p:spPr>
              <p:txBody>
                <a:bodyPr/>
                <a:lstStyle/>
                <a:p>
                  <a:endParaRPr lang="it-IT" dirty="0"/>
                </a:p>
              </p:txBody>
            </p:sp>
          </p:grpSp>
          <p:sp>
            <p:nvSpPr>
              <p:cNvPr id="28" name="CasellaDiTesto 27"/>
              <p:cNvSpPr txBox="1"/>
              <p:nvPr/>
            </p:nvSpPr>
            <p:spPr>
              <a:xfrm>
                <a:off x="4014087" y="3494846"/>
                <a:ext cx="1286619" cy="400110"/>
              </a:xfrm>
              <a:prstGeom prst="rect">
                <a:avLst/>
              </a:prstGeom>
              <a:noFill/>
              <a:ln>
                <a:noFill/>
              </a:ln>
              <a:scene3d>
                <a:camera prst="orthographicFront"/>
                <a:lightRig rig="threePt" dir="t"/>
              </a:scene3d>
              <a:sp3d prstMaterial="dkEdge">
                <a:bevelT w="152400" h="152400"/>
                <a:bevelB w="152400" h="152400"/>
              </a:sp3d>
            </p:spPr>
            <p:txBody>
              <a:bodyPr wrap="square" rtlCol="0">
                <a:spAutoFit/>
              </a:bodyPr>
              <a:lstStyle/>
              <a:p>
                <a:r>
                  <a:rPr lang="it-IT" sz="2000" b="1" u="none" dirty="0" smtClean="0">
                    <a:solidFill>
                      <a:srgbClr val="E2003B"/>
                    </a:solidFill>
                    <a:effectLst>
                      <a:outerShdw blurRad="38100" dist="38100" dir="2700000" algn="tl">
                        <a:srgbClr val="FFFFFF"/>
                      </a:outerShdw>
                    </a:effectLst>
                    <a:latin typeface="Arial" pitchFamily="34" charset="0"/>
                  </a:rPr>
                  <a:t>ANNCSU</a:t>
                </a:r>
                <a:endParaRPr lang="it-IT" sz="2000" b="1" u="none" dirty="0">
                  <a:solidFill>
                    <a:srgbClr val="E2003B"/>
                  </a:solidFill>
                  <a:effectLst>
                    <a:outerShdw blurRad="38100" dist="38100" dir="2700000" algn="tl">
                      <a:srgbClr val="FFFFFF"/>
                    </a:outerShdw>
                  </a:effectLst>
                  <a:latin typeface="Arial" pitchFamily="34" charset="0"/>
                </a:endParaRPr>
              </a:p>
            </p:txBody>
          </p:sp>
        </p:grpSp>
      </p:grpSp>
      <p:sp>
        <p:nvSpPr>
          <p:cNvPr id="33" name="CasellaDiTesto 32"/>
          <p:cNvSpPr txBox="1"/>
          <p:nvPr/>
        </p:nvSpPr>
        <p:spPr>
          <a:xfrm>
            <a:off x="7143768" y="6072206"/>
            <a:ext cx="1500198" cy="369332"/>
          </a:xfrm>
          <a:prstGeom prst="rect">
            <a:avLst/>
          </a:prstGeom>
          <a:noFill/>
        </p:spPr>
        <p:txBody>
          <a:bodyPr wrap="square" rtlCol="0">
            <a:spAutoFit/>
          </a:bodyPr>
          <a:lstStyle/>
          <a:p>
            <a:r>
              <a:rPr lang="it-IT" b="1" dirty="0" smtClean="0">
                <a:solidFill>
                  <a:srgbClr val="FF0000"/>
                </a:solidFill>
              </a:rPr>
              <a:t>BY ISTAT</a:t>
            </a:r>
            <a:endParaRPr lang="it-IT" b="1" dirty="0">
              <a:solidFill>
                <a:srgbClr val="FF0000"/>
              </a:solidFill>
            </a:endParaRPr>
          </a:p>
        </p:txBody>
      </p:sp>
    </p:spTree>
    <p:extLst>
      <p:ext uri="{BB962C8B-B14F-4D97-AF65-F5344CB8AC3E}">
        <p14:creationId xmlns:p14="http://schemas.microsoft.com/office/powerpoint/2010/main" val="1855609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fltVal val="0"/>
                                          </p:val>
                                        </p:tav>
                                        <p:tav tm="100000">
                                          <p:val>
                                            <p:strVal val="#ppt_w"/>
                                          </p:val>
                                        </p:tav>
                                      </p:tavLst>
                                    </p:anim>
                                    <p:anim calcmode="lin" valueType="num">
                                      <p:cBhvr>
                                        <p:cTn id="15" dur="1000" fill="hold"/>
                                        <p:tgtEl>
                                          <p:spTgt spid="23"/>
                                        </p:tgtEl>
                                        <p:attrNameLst>
                                          <p:attrName>ppt_h</p:attrName>
                                        </p:attrNameLst>
                                      </p:cBhvr>
                                      <p:tavLst>
                                        <p:tav tm="0">
                                          <p:val>
                                            <p:fltVal val="0"/>
                                          </p:val>
                                        </p:tav>
                                        <p:tav tm="100000">
                                          <p:val>
                                            <p:strVal val="#ppt_h"/>
                                          </p:val>
                                        </p:tav>
                                      </p:tavLst>
                                    </p:anim>
                                    <p:anim calcmode="lin" valueType="num">
                                      <p:cBhvr>
                                        <p:cTn id="16"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1000"/>
                            </p:stCondLst>
                            <p:childTnLst>
                              <p:par>
                                <p:cTn id="27" presetID="15"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fltVal val="0"/>
                                          </p:val>
                                        </p:tav>
                                        <p:tav tm="100000">
                                          <p:val>
                                            <p:strVal val="#ppt_w"/>
                                          </p:val>
                                        </p:tav>
                                      </p:tavLst>
                                    </p:anim>
                                    <p:anim calcmode="lin" valueType="num">
                                      <p:cBhvr>
                                        <p:cTn id="30" dur="1000" fill="hold"/>
                                        <p:tgtEl>
                                          <p:spTgt spid="21"/>
                                        </p:tgtEl>
                                        <p:attrNameLst>
                                          <p:attrName>ppt_h</p:attrName>
                                        </p:attrNameLst>
                                      </p:cBhvr>
                                      <p:tavLst>
                                        <p:tav tm="0">
                                          <p:val>
                                            <p:fltVal val="0"/>
                                          </p:val>
                                        </p:tav>
                                        <p:tav tm="100000">
                                          <p:val>
                                            <p:strVal val="#ppt_h"/>
                                          </p:val>
                                        </p:tav>
                                      </p:tavLst>
                                    </p:anim>
                                    <p:anim calcmode="lin" valueType="num">
                                      <p:cBhvr>
                                        <p:cTn id="31"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childTnLst>
                          </p:cTn>
                        </p:par>
                        <p:par>
                          <p:cTn id="41" fill="hold">
                            <p:stCondLst>
                              <p:cond delay="1000"/>
                            </p:stCondLst>
                            <p:childTnLst>
                              <p:par>
                                <p:cTn id="42" presetID="15"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fltVal val="0"/>
                                          </p:val>
                                        </p:tav>
                                        <p:tav tm="100000">
                                          <p:val>
                                            <p:strVal val="#ppt_w"/>
                                          </p:val>
                                        </p:tav>
                                      </p:tavLst>
                                    </p:anim>
                                    <p:anim calcmode="lin" valueType="num">
                                      <p:cBhvr>
                                        <p:cTn id="53" dur="1000" fill="hold"/>
                                        <p:tgtEl>
                                          <p:spTgt spid="15"/>
                                        </p:tgtEl>
                                        <p:attrNameLst>
                                          <p:attrName>ppt_h</p:attrName>
                                        </p:attrNameLst>
                                      </p:cBhvr>
                                      <p:tavLst>
                                        <p:tav tm="0">
                                          <p:val>
                                            <p:fltVal val="0"/>
                                          </p:val>
                                        </p:tav>
                                        <p:tav tm="100000">
                                          <p:val>
                                            <p:strVal val="#ppt_h"/>
                                          </p:val>
                                        </p:tav>
                                      </p:tavLst>
                                    </p:anim>
                                    <p:anim calcmode="lin" valueType="num">
                                      <p:cBhvr>
                                        <p:cTn id="5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1000" fill="hold"/>
                                        <p:tgtEl>
                                          <p:spTgt spid="2"/>
                                        </p:tgtEl>
                                        <p:attrNameLst>
                                          <p:attrName>ppt_w</p:attrName>
                                        </p:attrNameLst>
                                      </p:cBhvr>
                                      <p:tavLst>
                                        <p:tav tm="0">
                                          <p:val>
                                            <p:fltVal val="0"/>
                                          </p:val>
                                        </p:tav>
                                        <p:tav tm="100000">
                                          <p:val>
                                            <p:strVal val="#ppt_w"/>
                                          </p:val>
                                        </p:tav>
                                      </p:tavLst>
                                    </p:anim>
                                    <p:anim calcmode="lin" valueType="num">
                                      <p:cBhvr>
                                        <p:cTn id="61" dur="1000" fill="hold"/>
                                        <p:tgtEl>
                                          <p:spTgt spid="2"/>
                                        </p:tgtEl>
                                        <p:attrNameLst>
                                          <p:attrName>ppt_h</p:attrName>
                                        </p:attrNameLst>
                                      </p:cBhvr>
                                      <p:tavLst>
                                        <p:tav tm="0">
                                          <p:val>
                                            <p:fltVal val="0"/>
                                          </p:val>
                                        </p:tav>
                                        <p:tav tm="100000">
                                          <p:val>
                                            <p:strVal val="#ppt_h"/>
                                          </p:val>
                                        </p:tav>
                                      </p:tavLst>
                                    </p:anim>
                                    <p:anim calcmode="lin" valueType="num">
                                      <p:cBhvr>
                                        <p:cTn id="62" dur="1000" fill="hold"/>
                                        <p:tgtEl>
                                          <p:spTgt spid="2"/>
                                        </p:tgtEl>
                                        <p:attrNameLst>
                                          <p:attrName>style.rotation</p:attrName>
                                        </p:attrNameLst>
                                      </p:cBhvr>
                                      <p:tavLst>
                                        <p:tav tm="0">
                                          <p:val>
                                            <p:fltVal val="90"/>
                                          </p:val>
                                        </p:tav>
                                        <p:tav tm="100000">
                                          <p:val>
                                            <p:fltVal val="0"/>
                                          </p:val>
                                        </p:tav>
                                      </p:tavLst>
                                    </p:anim>
                                    <p:animEffect transition="in" filter="fade">
                                      <p:cBhvr>
                                        <p:cTn id="63" dur="1000"/>
                                        <p:tgtEl>
                                          <p:spTgt spid="2"/>
                                        </p:tgtEl>
                                      </p:cBhvr>
                                    </p:animEffect>
                                  </p:childTnLst>
                                </p:cTn>
                              </p:par>
                            </p:childTnLst>
                          </p:cTn>
                        </p:par>
                        <p:par>
                          <p:cTn id="64" fill="hold">
                            <p:stCondLst>
                              <p:cond delay="1000"/>
                            </p:stCondLst>
                            <p:childTnLst>
                              <p:par>
                                <p:cTn id="65" presetID="15"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0-#ppt_w/2"/>
                                          </p:val>
                                        </p:tav>
                                        <p:tav tm="100000">
                                          <p:val>
                                            <p:strVal val="#ppt_x"/>
                                          </p:val>
                                        </p:tav>
                                      </p:tavLst>
                                    </p:anim>
                                    <p:anim calcmode="lin" valueType="num">
                                      <p:cBhvr additive="base">
                                        <p:cTn id="7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6" grpId="0" animBg="1" autoUpdateAnimBg="0"/>
      <p:bldP spid="17" grpId="0" animBg="1" autoUpdateAnimBg="0"/>
      <p:bldP spid="21" grpId="0" animBg="1" autoUpdateAnimBg="0"/>
      <p:bldP spid="22" grpId="0" animBg="1" autoUpdateAnimBg="0"/>
      <p:bldP spid="2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ANNCSU Components</a:t>
            </a:r>
            <a:endParaRPr lang="it-IT" dirty="0"/>
          </a:p>
        </p:txBody>
      </p:sp>
      <p:sp>
        <p:nvSpPr>
          <p:cNvPr id="34" name="Sottotitolo 2"/>
          <p:cNvSpPr txBox="1">
            <a:spLocks/>
          </p:cNvSpPr>
          <p:nvPr/>
        </p:nvSpPr>
        <p:spPr>
          <a:xfrm>
            <a:off x="683568" y="620688"/>
            <a:ext cx="7776864" cy="56658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it-IT" altLang="it-IT" sz="2000" b="1" dirty="0" smtClean="0">
                <a:solidFill>
                  <a:schemeClr val="accent6">
                    <a:lumMod val="75000"/>
                  </a:schemeClr>
                </a:solidFill>
                <a:latin typeface="Times New Roman" pitchFamily="18" charset="0"/>
                <a:cs typeface="Times New Roman" pitchFamily="18" charset="0"/>
              </a:rPr>
              <a:t>METHODS AND NORMS: </a:t>
            </a:r>
            <a:r>
              <a:rPr lang="en-US" altLang="it-IT" sz="2000" dirty="0" smtClean="0">
                <a:latin typeface="Times New Roman" pitchFamily="18" charset="0"/>
                <a:cs typeface="Times New Roman" pitchFamily="18" charset="0"/>
              </a:rPr>
              <a:t>set of norms and technical regulations, aimed at the standardization and normalization of the names of circulation areas and house numbers</a:t>
            </a:r>
            <a:endParaRPr lang="it-IT" altLang="it-IT" sz="2000" dirty="0" smtClean="0">
              <a:latin typeface="Times New Roman" pitchFamily="18" charset="0"/>
              <a:cs typeface="Times New Roman" pitchFamily="18" charset="0"/>
            </a:endParaRPr>
          </a:p>
          <a:p>
            <a:pPr marL="457200" indent="-457200">
              <a:buFont typeface="+mj-lt"/>
              <a:buAutoNum type="arabicPeriod"/>
            </a:pPr>
            <a:r>
              <a:rPr lang="it-IT" altLang="it-IT" sz="2000" b="1" dirty="0" smtClean="0">
                <a:solidFill>
                  <a:schemeClr val="accent6">
                    <a:lumMod val="75000"/>
                  </a:schemeClr>
                </a:solidFill>
                <a:latin typeface="Times New Roman" pitchFamily="18" charset="0"/>
                <a:cs typeface="Times New Roman" pitchFamily="18" charset="0"/>
              </a:rPr>
              <a:t>DICTIONARIES</a:t>
            </a:r>
            <a:endParaRPr lang="it-IT" altLang="it-IT" sz="2000" dirty="0" smtClean="0">
              <a:latin typeface="Times New Roman" pitchFamily="18" charset="0"/>
              <a:cs typeface="Times New Roman" pitchFamily="18" charset="0"/>
            </a:endParaRPr>
          </a:p>
          <a:p>
            <a:pPr marL="857250" lvl="1" indent="-457200">
              <a:buFont typeface="Wingdings" pitchFamily="2" charset="2"/>
              <a:buChar char="Ø"/>
            </a:pPr>
            <a:r>
              <a:rPr lang="it-IT" altLang="it-IT" sz="1600" dirty="0" smtClean="0">
                <a:latin typeface="Times New Roman" pitchFamily="18" charset="0"/>
                <a:cs typeface="Times New Roman" pitchFamily="18" charset="0"/>
              </a:rPr>
              <a:t>DICTIONARY OF SPECIES  (DUG)</a:t>
            </a:r>
          </a:p>
          <a:p>
            <a:pPr marL="857250" lvl="1" indent="-457200">
              <a:buFont typeface="Wingdings" pitchFamily="2" charset="2"/>
              <a:buChar char="Ø"/>
            </a:pPr>
            <a:r>
              <a:rPr lang="it-IT" altLang="it-IT" sz="1600" dirty="0" smtClean="0">
                <a:latin typeface="Times New Roman" pitchFamily="18" charset="0"/>
                <a:cs typeface="Times New Roman" pitchFamily="18" charset="0"/>
              </a:rPr>
              <a:t>DICTIONARY OF STREET NAMES</a:t>
            </a:r>
          </a:p>
          <a:p>
            <a:pPr marL="457200" indent="-457200">
              <a:buFont typeface="+mj-lt"/>
              <a:buAutoNum type="arabicPeriod"/>
            </a:pPr>
            <a:r>
              <a:rPr lang="it-IT" altLang="it-IT" sz="2000" b="1" dirty="0" smtClean="0">
                <a:solidFill>
                  <a:schemeClr val="accent6">
                    <a:lumMod val="75000"/>
                  </a:schemeClr>
                </a:solidFill>
                <a:latin typeface="Times New Roman" pitchFamily="18" charset="0"/>
                <a:cs typeface="Times New Roman" pitchFamily="18" charset="0"/>
              </a:rPr>
              <a:t>MUNICIPAL REGISTERS: </a:t>
            </a:r>
            <a:r>
              <a:rPr lang="en-US" altLang="it-IT" sz="2000" dirty="0">
                <a:latin typeface="Times New Roman" pitchFamily="18" charset="0"/>
                <a:cs typeface="Times New Roman" pitchFamily="18" charset="0"/>
              </a:rPr>
              <a:t>House numbers and street names’ </a:t>
            </a:r>
            <a:r>
              <a:rPr lang="en-US" altLang="it-IT" sz="2000" dirty="0" smtClean="0">
                <a:latin typeface="Times New Roman" pitchFamily="18" charset="0"/>
                <a:cs typeface="Times New Roman" pitchFamily="18" charset="0"/>
              </a:rPr>
              <a:t>Municipal register, </a:t>
            </a:r>
            <a:r>
              <a:rPr lang="it-IT" altLang="it-IT" sz="2000" dirty="0" err="1" smtClean="0">
                <a:latin typeface="Times New Roman" pitchFamily="18" charset="0"/>
                <a:cs typeface="Times New Roman" pitchFamily="18" charset="0"/>
              </a:rPr>
              <a:t>Municipal</a:t>
            </a:r>
            <a:r>
              <a:rPr lang="it-IT" altLang="it-IT" sz="2000" dirty="0" smtClean="0">
                <a:latin typeface="Times New Roman" pitchFamily="18" charset="0"/>
                <a:cs typeface="Times New Roman" pitchFamily="18" charset="0"/>
              </a:rPr>
              <a:t> Office in </a:t>
            </a:r>
            <a:r>
              <a:rPr lang="it-IT" altLang="it-IT" sz="2000" dirty="0" err="1" smtClean="0">
                <a:latin typeface="Times New Roman" pitchFamily="18" charset="0"/>
                <a:cs typeface="Times New Roman" pitchFamily="18" charset="0"/>
              </a:rPr>
              <a:t>charge</a:t>
            </a:r>
            <a:r>
              <a:rPr lang="it-IT" altLang="it-IT" sz="2000" dirty="0" smtClean="0">
                <a:latin typeface="Times New Roman" pitchFamily="18" charset="0"/>
                <a:cs typeface="Times New Roman" pitchFamily="18" charset="0"/>
              </a:rPr>
              <a:t> of ANNCSU </a:t>
            </a:r>
            <a:r>
              <a:rPr lang="it-IT" altLang="it-IT" sz="2000" dirty="0" err="1" smtClean="0">
                <a:latin typeface="Times New Roman" pitchFamily="18" charset="0"/>
                <a:cs typeface="Times New Roman" pitchFamily="18" charset="0"/>
              </a:rPr>
              <a:t>updating</a:t>
            </a:r>
            <a:endParaRPr lang="it-IT" altLang="it-IT" sz="2000" dirty="0" smtClean="0">
              <a:latin typeface="Times New Roman" pitchFamily="18" charset="0"/>
              <a:cs typeface="Times New Roman" pitchFamily="18" charset="0"/>
            </a:endParaRPr>
          </a:p>
          <a:p>
            <a:pPr marL="457200" indent="-457200">
              <a:buFont typeface="+mj-lt"/>
              <a:buAutoNum type="arabicPeriod"/>
            </a:pPr>
            <a:r>
              <a:rPr lang="it-IT" altLang="it-IT" sz="2000" b="1" dirty="0" smtClean="0">
                <a:solidFill>
                  <a:schemeClr val="accent6">
                    <a:lumMod val="75000"/>
                  </a:schemeClr>
                </a:solidFill>
                <a:latin typeface="Times New Roman" pitchFamily="18" charset="0"/>
                <a:cs typeface="Times New Roman" pitchFamily="18" charset="0"/>
              </a:rPr>
              <a:t>NORMALIZER:  </a:t>
            </a:r>
            <a:r>
              <a:rPr lang="it-IT" altLang="it-IT" sz="2000" dirty="0" smtClean="0">
                <a:latin typeface="Times New Roman" pitchFamily="18" charset="0"/>
                <a:cs typeface="Times New Roman" pitchFamily="18" charset="0"/>
              </a:rPr>
              <a:t>IT </a:t>
            </a:r>
            <a:r>
              <a:rPr lang="it-IT" altLang="it-IT" sz="2000" dirty="0" err="1" smtClean="0">
                <a:latin typeface="Times New Roman" pitchFamily="18" charset="0"/>
                <a:cs typeface="Times New Roman" pitchFamily="18" charset="0"/>
              </a:rPr>
              <a:t>tool</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whose</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requirements</a:t>
            </a:r>
            <a:r>
              <a:rPr lang="it-IT" altLang="it-IT" sz="2000" dirty="0" smtClean="0">
                <a:latin typeface="Times New Roman" pitchFamily="18" charset="0"/>
                <a:cs typeface="Times New Roman" pitchFamily="18" charset="0"/>
              </a:rPr>
              <a:t> must be </a:t>
            </a:r>
            <a:r>
              <a:rPr lang="it-IT" altLang="it-IT" sz="2000" dirty="0" err="1" smtClean="0">
                <a:latin typeface="Times New Roman" pitchFamily="18" charset="0"/>
                <a:cs typeface="Times New Roman" pitchFamily="18" charset="0"/>
              </a:rPr>
              <a:t>defined</a:t>
            </a:r>
            <a:r>
              <a:rPr lang="it-IT" altLang="it-IT" sz="2000" dirty="0" smtClean="0">
                <a:latin typeface="Times New Roman" pitchFamily="18" charset="0"/>
                <a:cs typeface="Times New Roman" pitchFamily="18" charset="0"/>
              </a:rPr>
              <a:t> by  Istat) </a:t>
            </a:r>
            <a:r>
              <a:rPr lang="it-IT" altLang="it-IT" sz="2000" dirty="0" err="1" smtClean="0">
                <a:latin typeface="Times New Roman" pitchFamily="18" charset="0"/>
                <a:cs typeface="Times New Roman" pitchFamily="18" charset="0"/>
              </a:rPr>
              <a:t>which</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will</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allow</a:t>
            </a:r>
            <a:r>
              <a:rPr lang="it-IT" altLang="it-IT" sz="2000" dirty="0" smtClean="0">
                <a:latin typeface="Times New Roman" pitchFamily="18" charset="0"/>
                <a:cs typeface="Times New Roman" pitchFamily="18" charset="0"/>
              </a:rPr>
              <a:t> to </a:t>
            </a:r>
            <a:r>
              <a:rPr lang="it-IT" altLang="it-IT" sz="2000" dirty="0" err="1" smtClean="0">
                <a:latin typeface="Times New Roman" pitchFamily="18" charset="0"/>
                <a:cs typeface="Times New Roman" pitchFamily="18" charset="0"/>
              </a:rPr>
              <a:t>verify</a:t>
            </a:r>
            <a:r>
              <a:rPr lang="en-US" altLang="it-IT" sz="2000" dirty="0" smtClean="0">
                <a:latin typeface="Times New Roman" pitchFamily="18" charset="0"/>
                <a:cs typeface="Times New Roman" pitchFamily="18" charset="0"/>
              </a:rPr>
              <a:t> whether the new names included in ANNCSU by municipalities are consistent with the rules given in “Methods and Norms” or not. </a:t>
            </a:r>
            <a:endParaRPr lang="it-IT" altLang="it-IT" sz="2000" dirty="0" smtClean="0">
              <a:latin typeface="Times New Roman" pitchFamily="18" charset="0"/>
              <a:cs typeface="Times New Roman" pitchFamily="18" charset="0"/>
            </a:endParaRPr>
          </a:p>
          <a:p>
            <a:pPr marL="857250" lvl="1" indent="-457200">
              <a:buNone/>
            </a:pPr>
            <a:endParaRPr lang="it-IT" altLang="it-IT" sz="2000" dirty="0" smtClean="0">
              <a:latin typeface="Times New Roman" pitchFamily="18" charset="0"/>
              <a:cs typeface="Times New Roman" pitchFamily="18" charset="0"/>
            </a:endParaRPr>
          </a:p>
          <a:p>
            <a:pPr marL="457200" indent="-457200">
              <a:buFont typeface="+mj-lt"/>
              <a:buAutoNum type="arabicPeriod"/>
            </a:pPr>
            <a:endParaRPr lang="it-IT" altLang="it-IT" sz="2000" dirty="0">
              <a:latin typeface="Times New Roman" pitchFamily="18" charset="0"/>
              <a:cs typeface="Times New Roman" pitchFamily="18" charset="0"/>
            </a:endParaRPr>
          </a:p>
        </p:txBody>
      </p:sp>
      <p:sp>
        <p:nvSpPr>
          <p:cNvPr id="4" name="CasellaDiTesto 3"/>
          <p:cNvSpPr txBox="1"/>
          <p:nvPr/>
        </p:nvSpPr>
        <p:spPr>
          <a:xfrm>
            <a:off x="1187624" y="4581128"/>
            <a:ext cx="7488832" cy="1323439"/>
          </a:xfrm>
          <a:prstGeom prst="rect">
            <a:avLst/>
          </a:prstGeom>
          <a:noFill/>
        </p:spPr>
        <p:txBody>
          <a:bodyPr wrap="square" rtlCol="0">
            <a:spAutoFit/>
          </a:bodyPr>
          <a:lstStyle/>
          <a:p>
            <a:r>
              <a:rPr lang="en-US" sz="2000" dirty="0" smtClean="0">
                <a:solidFill>
                  <a:srgbClr val="000000"/>
                </a:solidFill>
                <a:latin typeface="Times New Roman" pitchFamily="18" charset="0"/>
                <a:cs typeface="Times New Roman" pitchFamily="18" charset="0"/>
              </a:rPr>
              <a:t>If the new name of the circulation area suggested by the municipality passes the checks of the normalizer, it will be automatically included in ANNCSU and it will be interrogated by the relative services, otherwise it will be submitted to ISTAT for validation / rejection.</a:t>
            </a:r>
            <a:endParaRPr lang="it-IT"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735044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899592" y="188640"/>
            <a:ext cx="7772400" cy="504056"/>
          </a:xfrm>
        </p:spPr>
        <p:txBody>
          <a:bodyPr>
            <a:noAutofit/>
          </a:bodyPr>
          <a:lstStyle/>
          <a:p>
            <a:r>
              <a:rPr lang="it-IT" smtClean="0"/>
              <a:t/>
            </a:r>
            <a:br>
              <a:rPr lang="it-IT" smtClean="0"/>
            </a:br>
            <a:r>
              <a:rPr lang="it-IT" smtClean="0"/>
              <a:t>ANNCSU kick off</a:t>
            </a:r>
            <a:br>
              <a:rPr lang="it-IT" smtClean="0"/>
            </a:br>
            <a:endParaRPr lang="it-IT" dirty="0"/>
          </a:p>
        </p:txBody>
      </p:sp>
      <p:sp>
        <p:nvSpPr>
          <p:cNvPr id="53" name="Rectangle 3"/>
          <p:cNvSpPr>
            <a:spLocks noChangeArrowheads="1"/>
          </p:cNvSpPr>
          <p:nvPr/>
        </p:nvSpPr>
        <p:spPr bwMode="auto">
          <a:xfrm>
            <a:off x="539552" y="5204544"/>
            <a:ext cx="8286808" cy="117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249" tIns="114024" rIns="91249" bIns="76018" anchor="ctr">
            <a:spAutoFit/>
          </a:bodyPr>
          <a:lstStyle>
            <a:lvl1pPr marL="285750" indent="-285750" eaLnBrk="0" hangingPunct="0">
              <a:defRPr b="1">
                <a:solidFill>
                  <a:srgbClr val="000066"/>
                </a:solidFill>
                <a:latin typeface="Verdana" pitchFamily="34" charset="0"/>
              </a:defRPr>
            </a:lvl1pPr>
            <a:lvl2pPr marL="742950" indent="-285750" eaLnBrk="0" hangingPunct="0">
              <a:defRPr b="1">
                <a:solidFill>
                  <a:srgbClr val="000066"/>
                </a:solidFill>
                <a:latin typeface="Verdana" pitchFamily="34" charset="0"/>
              </a:defRPr>
            </a:lvl2pPr>
            <a:lvl3pPr marL="1143000" indent="-228600" eaLnBrk="0" hangingPunct="0">
              <a:defRPr b="1">
                <a:solidFill>
                  <a:srgbClr val="000066"/>
                </a:solidFill>
                <a:latin typeface="Verdana" pitchFamily="34" charset="0"/>
              </a:defRPr>
            </a:lvl3pPr>
            <a:lvl4pPr marL="1600200" indent="-228600" eaLnBrk="0" hangingPunct="0">
              <a:defRPr b="1">
                <a:solidFill>
                  <a:srgbClr val="000066"/>
                </a:solidFill>
                <a:latin typeface="Verdana" pitchFamily="34" charset="0"/>
              </a:defRPr>
            </a:lvl4pPr>
            <a:lvl5pPr marL="2057400" indent="-228600" eaLnBrk="0" hangingPunct="0">
              <a:defRPr b="1">
                <a:solidFill>
                  <a:srgbClr val="000066"/>
                </a:solidFill>
                <a:latin typeface="Verdana" pitchFamily="34" charset="0"/>
              </a:defRPr>
            </a:lvl5pPr>
            <a:lvl6pPr marL="2514600" indent="-228600" algn="ctr" eaLnBrk="0" fontAlgn="base" hangingPunct="0">
              <a:spcBef>
                <a:spcPct val="0"/>
              </a:spcBef>
              <a:spcAft>
                <a:spcPct val="0"/>
              </a:spcAft>
              <a:defRPr b="1">
                <a:solidFill>
                  <a:srgbClr val="000066"/>
                </a:solidFill>
                <a:latin typeface="Verdana" pitchFamily="34" charset="0"/>
              </a:defRPr>
            </a:lvl6pPr>
            <a:lvl7pPr marL="2971800" indent="-228600" algn="ctr" eaLnBrk="0" fontAlgn="base" hangingPunct="0">
              <a:spcBef>
                <a:spcPct val="0"/>
              </a:spcBef>
              <a:spcAft>
                <a:spcPct val="0"/>
              </a:spcAft>
              <a:defRPr b="1">
                <a:solidFill>
                  <a:srgbClr val="000066"/>
                </a:solidFill>
                <a:latin typeface="Verdana" pitchFamily="34" charset="0"/>
              </a:defRPr>
            </a:lvl7pPr>
            <a:lvl8pPr marL="3429000" indent="-228600" algn="ctr" eaLnBrk="0" fontAlgn="base" hangingPunct="0">
              <a:spcBef>
                <a:spcPct val="0"/>
              </a:spcBef>
              <a:spcAft>
                <a:spcPct val="0"/>
              </a:spcAft>
              <a:defRPr b="1">
                <a:solidFill>
                  <a:srgbClr val="000066"/>
                </a:solidFill>
                <a:latin typeface="Verdana" pitchFamily="34" charset="0"/>
              </a:defRPr>
            </a:lvl8pPr>
            <a:lvl9pPr marL="3886200" indent="-228600" algn="ctr" eaLnBrk="0" fontAlgn="base" hangingPunct="0">
              <a:spcBef>
                <a:spcPct val="0"/>
              </a:spcBef>
              <a:spcAft>
                <a:spcPct val="0"/>
              </a:spcAft>
              <a:defRPr b="1">
                <a:solidFill>
                  <a:srgbClr val="000066"/>
                </a:solidFill>
                <a:latin typeface="Verdana" pitchFamily="34" charset="0"/>
              </a:defRPr>
            </a:lvl9pPr>
          </a:lstStyle>
          <a:p>
            <a:pPr marL="0" indent="0"/>
            <a:r>
              <a:rPr lang="it-IT" sz="1600" b="0" dirty="0" smtClean="0">
                <a:solidFill>
                  <a:schemeClr val="tx1"/>
                </a:solidFill>
                <a:latin typeface="Times New Roman" pitchFamily="18" charset="0"/>
                <a:cs typeface="Times New Roman" pitchFamily="18" charset="0"/>
              </a:rPr>
              <a:t>Some of </a:t>
            </a:r>
            <a:r>
              <a:rPr lang="it-IT" sz="1600" b="0" dirty="0" err="1" smtClean="0">
                <a:solidFill>
                  <a:schemeClr val="tx1"/>
                </a:solidFill>
                <a:latin typeface="Times New Roman" pitchFamily="18" charset="0"/>
                <a:cs typeface="Times New Roman" pitchFamily="18" charset="0"/>
              </a:rPr>
              <a:t>which</a:t>
            </a:r>
            <a:r>
              <a:rPr lang="it-IT" sz="1600" b="0" dirty="0" smtClean="0">
                <a:solidFill>
                  <a:schemeClr val="tx1"/>
                </a:solidFill>
                <a:latin typeface="Times New Roman" pitchFamily="18" charset="0"/>
                <a:cs typeface="Times New Roman" pitchFamily="18" charset="0"/>
              </a:rPr>
              <a:t> </a:t>
            </a:r>
            <a:r>
              <a:rPr lang="it-IT" sz="1600" b="0" dirty="0" err="1" smtClean="0">
                <a:solidFill>
                  <a:schemeClr val="tx1"/>
                </a:solidFill>
                <a:latin typeface="Times New Roman" pitchFamily="18" charset="0"/>
                <a:cs typeface="Times New Roman" pitchFamily="18" charset="0"/>
              </a:rPr>
              <a:t>conditional</a:t>
            </a:r>
            <a:r>
              <a:rPr lang="it-IT" sz="1600" b="0" dirty="0" smtClean="0">
                <a:solidFill>
                  <a:schemeClr val="tx1"/>
                </a:solidFill>
                <a:latin typeface="Times New Roman" pitchFamily="18" charset="0"/>
                <a:cs typeface="Times New Roman" pitchFamily="18" charset="0"/>
              </a:rPr>
              <a:t> on the </a:t>
            </a:r>
            <a:r>
              <a:rPr lang="it-IT" sz="1600" b="0" dirty="0" err="1" smtClean="0">
                <a:solidFill>
                  <a:schemeClr val="tx1"/>
                </a:solidFill>
                <a:latin typeface="Times New Roman" pitchFamily="18" charset="0"/>
                <a:cs typeface="Times New Roman" pitchFamily="18" charset="0"/>
              </a:rPr>
              <a:t>definition</a:t>
            </a:r>
            <a:r>
              <a:rPr lang="it-IT" sz="1600" b="0" dirty="0" smtClean="0">
                <a:solidFill>
                  <a:schemeClr val="tx1"/>
                </a:solidFill>
                <a:latin typeface="Times New Roman" pitchFamily="18" charset="0"/>
                <a:cs typeface="Times New Roman" pitchFamily="18" charset="0"/>
              </a:rPr>
              <a:t> of the “</a:t>
            </a:r>
            <a:r>
              <a:rPr lang="it-IT" sz="1600" b="0" dirty="0" err="1" smtClean="0">
                <a:solidFill>
                  <a:schemeClr val="tx1"/>
                </a:solidFill>
                <a:latin typeface="Times New Roman" pitchFamily="18" charset="0"/>
                <a:cs typeface="Times New Roman" pitchFamily="18" charset="0"/>
              </a:rPr>
              <a:t>Regulator</a:t>
            </a:r>
            <a:r>
              <a:rPr lang="it-IT" sz="1600" b="0" dirty="0" smtClean="0">
                <a:solidFill>
                  <a:schemeClr val="tx1"/>
                </a:solidFill>
                <a:latin typeface="Times New Roman" pitchFamily="18" charset="0"/>
                <a:cs typeface="Times New Roman" pitchFamily="18" charset="0"/>
              </a:rPr>
              <a:t>”, by Istat.</a:t>
            </a:r>
          </a:p>
          <a:p>
            <a:pPr marL="0" indent="0"/>
            <a:r>
              <a:rPr lang="it-IT" sz="1600" b="0" dirty="0" smtClean="0">
                <a:solidFill>
                  <a:schemeClr val="tx1"/>
                </a:solidFill>
                <a:latin typeface="Times New Roman" pitchFamily="18" charset="0"/>
                <a:cs typeface="Times New Roman" pitchFamily="18" charset="0"/>
              </a:rPr>
              <a:t>The </a:t>
            </a:r>
            <a:r>
              <a:rPr lang="it-IT" sz="1600" b="0" dirty="0" err="1" smtClean="0">
                <a:solidFill>
                  <a:schemeClr val="tx1"/>
                </a:solidFill>
                <a:latin typeface="Times New Roman" pitchFamily="18" charset="0"/>
                <a:cs typeface="Times New Roman" pitchFamily="18" charset="0"/>
              </a:rPr>
              <a:t>implementation</a:t>
            </a:r>
            <a:r>
              <a:rPr lang="it-IT" sz="1600" b="0" dirty="0" smtClean="0">
                <a:solidFill>
                  <a:schemeClr val="tx1"/>
                </a:solidFill>
                <a:latin typeface="Times New Roman" pitchFamily="18" charset="0"/>
                <a:cs typeface="Times New Roman" pitchFamily="18" charset="0"/>
              </a:rPr>
              <a:t> of the “</a:t>
            </a:r>
            <a:r>
              <a:rPr lang="it-IT" sz="1600" b="0" dirty="0" err="1" smtClean="0">
                <a:solidFill>
                  <a:schemeClr val="tx1"/>
                </a:solidFill>
                <a:latin typeface="Times New Roman" pitchFamily="18" charset="0"/>
                <a:cs typeface="Times New Roman" pitchFamily="18" charset="0"/>
              </a:rPr>
              <a:t>Regulator</a:t>
            </a:r>
            <a:r>
              <a:rPr lang="it-IT" sz="1600" b="0" dirty="0" smtClean="0">
                <a:solidFill>
                  <a:schemeClr val="tx1"/>
                </a:solidFill>
                <a:latin typeface="Times New Roman" pitchFamily="18" charset="0"/>
                <a:cs typeface="Times New Roman" pitchFamily="18" charset="0"/>
              </a:rPr>
              <a:t>” </a:t>
            </a:r>
            <a:r>
              <a:rPr lang="it-IT" sz="1600" b="0" dirty="0" err="1" smtClean="0">
                <a:solidFill>
                  <a:schemeClr val="tx1"/>
                </a:solidFill>
                <a:latin typeface="Times New Roman" pitchFamily="18" charset="0"/>
                <a:cs typeface="Times New Roman" pitchFamily="18" charset="0"/>
              </a:rPr>
              <a:t>will</a:t>
            </a:r>
            <a:r>
              <a:rPr lang="it-IT" sz="1600" b="0" dirty="0" smtClean="0">
                <a:solidFill>
                  <a:schemeClr val="tx1"/>
                </a:solidFill>
                <a:latin typeface="Times New Roman" pitchFamily="18" charset="0"/>
                <a:cs typeface="Times New Roman" pitchFamily="18" charset="0"/>
              </a:rPr>
              <a:t> </a:t>
            </a:r>
            <a:r>
              <a:rPr lang="it-IT" sz="1600" b="0" dirty="0" err="1" smtClean="0">
                <a:solidFill>
                  <a:schemeClr val="tx1"/>
                </a:solidFill>
                <a:latin typeface="Times New Roman" pitchFamily="18" charset="0"/>
                <a:cs typeface="Times New Roman" pitchFamily="18" charset="0"/>
              </a:rPr>
              <a:t>also</a:t>
            </a:r>
            <a:r>
              <a:rPr lang="it-IT" sz="1600" b="0" dirty="0" smtClean="0">
                <a:solidFill>
                  <a:schemeClr val="tx1"/>
                </a:solidFill>
                <a:latin typeface="Times New Roman" pitchFamily="18" charset="0"/>
                <a:cs typeface="Times New Roman" pitchFamily="18" charset="0"/>
              </a:rPr>
              <a:t> </a:t>
            </a:r>
            <a:r>
              <a:rPr lang="it-IT" sz="1600" b="0" dirty="0" err="1" smtClean="0">
                <a:solidFill>
                  <a:schemeClr val="tx1"/>
                </a:solidFill>
                <a:latin typeface="Times New Roman" pitchFamily="18" charset="0"/>
                <a:cs typeface="Times New Roman" pitchFamily="18" charset="0"/>
              </a:rPr>
              <a:t>allow</a:t>
            </a:r>
            <a:r>
              <a:rPr lang="it-IT" sz="1600" b="0" dirty="0" smtClean="0">
                <a:solidFill>
                  <a:schemeClr val="tx1"/>
                </a:solidFill>
                <a:latin typeface="Times New Roman" pitchFamily="18" charset="0"/>
                <a:cs typeface="Times New Roman" pitchFamily="18" charset="0"/>
              </a:rPr>
              <a:t> the </a:t>
            </a:r>
            <a:r>
              <a:rPr lang="it-IT" sz="1600" b="0" dirty="0" err="1" smtClean="0">
                <a:solidFill>
                  <a:schemeClr val="tx1"/>
                </a:solidFill>
                <a:latin typeface="Times New Roman" pitchFamily="18" charset="0"/>
                <a:cs typeface="Times New Roman" pitchFamily="18" charset="0"/>
              </a:rPr>
              <a:t>check</a:t>
            </a:r>
            <a:r>
              <a:rPr lang="it-IT" sz="1600" b="0" dirty="0" smtClean="0">
                <a:solidFill>
                  <a:schemeClr val="tx1"/>
                </a:solidFill>
                <a:latin typeface="Times New Roman" pitchFamily="18" charset="0"/>
                <a:cs typeface="Times New Roman" pitchFamily="18" charset="0"/>
              </a:rPr>
              <a:t> of </a:t>
            </a:r>
            <a:r>
              <a:rPr lang="it-IT" sz="1600" b="0" dirty="0" err="1" smtClean="0">
                <a:solidFill>
                  <a:schemeClr val="tx1"/>
                </a:solidFill>
                <a:latin typeface="Times New Roman" pitchFamily="18" charset="0"/>
                <a:cs typeface="Times New Roman" pitchFamily="18" charset="0"/>
              </a:rPr>
              <a:t>compliance</a:t>
            </a:r>
            <a:r>
              <a:rPr lang="it-IT" sz="1600" b="0" dirty="0" smtClean="0">
                <a:solidFill>
                  <a:schemeClr val="tx1"/>
                </a:solidFill>
                <a:latin typeface="Times New Roman" pitchFamily="18" charset="0"/>
                <a:cs typeface="Times New Roman" pitchFamily="18" charset="0"/>
              </a:rPr>
              <a:t> with the </a:t>
            </a:r>
            <a:r>
              <a:rPr lang="it-IT" sz="1600" b="0" dirty="0" err="1" smtClean="0">
                <a:solidFill>
                  <a:schemeClr val="tx1"/>
                </a:solidFill>
                <a:latin typeface="Times New Roman" pitchFamily="18" charset="0"/>
                <a:cs typeface="Times New Roman" pitchFamily="18" charset="0"/>
              </a:rPr>
              <a:t>rules</a:t>
            </a:r>
            <a:r>
              <a:rPr lang="it-IT" sz="1600" b="0" dirty="0" smtClean="0">
                <a:solidFill>
                  <a:schemeClr val="tx1"/>
                </a:solidFill>
                <a:latin typeface="Times New Roman" pitchFamily="18" charset="0"/>
                <a:cs typeface="Times New Roman" pitchFamily="18" charset="0"/>
              </a:rPr>
              <a:t> of </a:t>
            </a:r>
            <a:r>
              <a:rPr lang="it-IT" sz="1600" b="0" dirty="0" err="1" smtClean="0">
                <a:solidFill>
                  <a:schemeClr val="tx1"/>
                </a:solidFill>
                <a:latin typeface="Times New Roman" pitchFamily="18" charset="0"/>
                <a:cs typeface="Times New Roman" pitchFamily="18" charset="0"/>
              </a:rPr>
              <a:t>composition</a:t>
            </a:r>
            <a:r>
              <a:rPr lang="it-IT" sz="1600" b="0" dirty="0" smtClean="0">
                <a:solidFill>
                  <a:schemeClr val="tx1"/>
                </a:solidFill>
                <a:latin typeface="Times New Roman" pitchFamily="18" charset="0"/>
                <a:cs typeface="Times New Roman" pitchFamily="18" charset="0"/>
              </a:rPr>
              <a:t> for the </a:t>
            </a:r>
            <a:r>
              <a:rPr lang="it-IT" sz="1600" b="0" dirty="0" err="1" smtClean="0">
                <a:solidFill>
                  <a:schemeClr val="tx1"/>
                </a:solidFill>
                <a:latin typeface="Times New Roman" pitchFamily="18" charset="0"/>
                <a:cs typeface="Times New Roman" pitchFamily="18" charset="0"/>
              </a:rPr>
              <a:t>names</a:t>
            </a:r>
            <a:r>
              <a:rPr lang="it-IT" sz="1600" b="0" dirty="0" smtClean="0">
                <a:solidFill>
                  <a:schemeClr val="tx1"/>
                </a:solidFill>
                <a:latin typeface="Times New Roman" pitchFamily="18" charset="0"/>
                <a:cs typeface="Times New Roman" pitchFamily="18" charset="0"/>
              </a:rPr>
              <a:t> </a:t>
            </a:r>
            <a:r>
              <a:rPr lang="it-IT" sz="1600" b="0" dirty="0" err="1" smtClean="0">
                <a:solidFill>
                  <a:schemeClr val="tx1"/>
                </a:solidFill>
                <a:latin typeface="Times New Roman" pitchFamily="18" charset="0"/>
                <a:cs typeface="Times New Roman" pitchFamily="18" charset="0"/>
              </a:rPr>
              <a:t>already</a:t>
            </a:r>
            <a:r>
              <a:rPr lang="it-IT" sz="1600" b="0" dirty="0" smtClean="0">
                <a:solidFill>
                  <a:schemeClr val="tx1"/>
                </a:solidFill>
                <a:latin typeface="Times New Roman" pitchFamily="18" charset="0"/>
                <a:cs typeface="Times New Roman" pitchFamily="18" charset="0"/>
              </a:rPr>
              <a:t> in the </a:t>
            </a:r>
            <a:r>
              <a:rPr lang="it-IT" sz="1600" b="0" dirty="0" err="1" smtClean="0">
                <a:solidFill>
                  <a:schemeClr val="tx1"/>
                </a:solidFill>
                <a:latin typeface="Times New Roman" pitchFamily="18" charset="0"/>
                <a:cs typeface="Times New Roman" pitchFamily="18" charset="0"/>
              </a:rPr>
              <a:t>archive</a:t>
            </a:r>
            <a:r>
              <a:rPr lang="it-IT" sz="1600" b="0" dirty="0" smtClean="0">
                <a:solidFill>
                  <a:schemeClr val="tx1"/>
                </a:solidFill>
                <a:latin typeface="Times New Roman" pitchFamily="18" charset="0"/>
                <a:cs typeface="Times New Roman" pitchFamily="18" charset="0"/>
              </a:rPr>
              <a:t> and the </a:t>
            </a:r>
            <a:r>
              <a:rPr lang="it-IT" sz="1600" b="0" dirty="0" err="1" smtClean="0">
                <a:solidFill>
                  <a:schemeClr val="tx1"/>
                </a:solidFill>
                <a:latin typeface="Times New Roman" pitchFamily="18" charset="0"/>
                <a:cs typeface="Times New Roman" pitchFamily="18" charset="0"/>
              </a:rPr>
              <a:t>possible</a:t>
            </a:r>
            <a:r>
              <a:rPr lang="it-IT" sz="1600" b="0" dirty="0" smtClean="0">
                <a:solidFill>
                  <a:schemeClr val="tx1"/>
                </a:solidFill>
                <a:latin typeface="Times New Roman" pitchFamily="18" charset="0"/>
                <a:cs typeface="Times New Roman" pitchFamily="18" charset="0"/>
              </a:rPr>
              <a:t> </a:t>
            </a:r>
            <a:r>
              <a:rPr lang="it-IT" sz="1600" b="0" dirty="0" err="1" smtClean="0">
                <a:solidFill>
                  <a:schemeClr val="tx1"/>
                </a:solidFill>
                <a:latin typeface="Times New Roman" pitchFamily="18" charset="0"/>
                <a:cs typeface="Times New Roman" pitchFamily="18" charset="0"/>
              </a:rPr>
              <a:t>updating</a:t>
            </a:r>
            <a:r>
              <a:rPr lang="it-IT" sz="1600" b="0" dirty="0" smtClean="0">
                <a:solidFill>
                  <a:schemeClr val="tx1"/>
                </a:solidFill>
                <a:latin typeface="Times New Roman" pitchFamily="18" charset="0"/>
                <a:cs typeface="Times New Roman" pitchFamily="18" charset="0"/>
              </a:rPr>
              <a:t> of the </a:t>
            </a:r>
            <a:r>
              <a:rPr lang="it-IT" sz="1600" b="0" dirty="0" err="1" smtClean="0">
                <a:solidFill>
                  <a:schemeClr val="tx1"/>
                </a:solidFill>
                <a:latin typeface="Times New Roman" pitchFamily="18" charset="0"/>
                <a:cs typeface="Times New Roman" pitchFamily="18" charset="0"/>
              </a:rPr>
              <a:t>same</a:t>
            </a:r>
            <a:r>
              <a:rPr lang="it-IT" sz="1600" b="0" dirty="0" smtClean="0">
                <a:solidFill>
                  <a:schemeClr val="tx1"/>
                </a:solidFill>
                <a:latin typeface="Times New Roman" pitchFamily="18" charset="0"/>
                <a:cs typeface="Times New Roman" pitchFamily="18" charset="0"/>
              </a:rPr>
              <a:t>, </a:t>
            </a:r>
            <a:r>
              <a:rPr lang="it-IT" sz="1600" b="0" dirty="0" err="1" smtClean="0">
                <a:solidFill>
                  <a:schemeClr val="tx1"/>
                </a:solidFill>
                <a:latin typeface="Times New Roman" pitchFamily="18" charset="0"/>
                <a:cs typeface="Times New Roman" pitchFamily="18" charset="0"/>
              </a:rPr>
              <a:t>which</a:t>
            </a:r>
            <a:r>
              <a:rPr lang="it-IT" sz="1600" b="0" dirty="0" smtClean="0">
                <a:solidFill>
                  <a:schemeClr val="tx1"/>
                </a:solidFill>
                <a:latin typeface="Times New Roman" pitchFamily="18" charset="0"/>
                <a:cs typeface="Times New Roman" pitchFamily="18" charset="0"/>
              </a:rPr>
              <a:t> </a:t>
            </a:r>
            <a:r>
              <a:rPr lang="it-IT" sz="1600" b="0" dirty="0" err="1" smtClean="0">
                <a:solidFill>
                  <a:schemeClr val="tx1"/>
                </a:solidFill>
                <a:latin typeface="Times New Roman" pitchFamily="18" charset="0"/>
                <a:cs typeface="Times New Roman" pitchFamily="18" charset="0"/>
              </a:rPr>
              <a:t>could</a:t>
            </a:r>
            <a:r>
              <a:rPr lang="it-IT" sz="1600" b="0" dirty="0" smtClean="0">
                <a:solidFill>
                  <a:schemeClr val="tx1"/>
                </a:solidFill>
                <a:latin typeface="Times New Roman" pitchFamily="18" charset="0"/>
                <a:cs typeface="Times New Roman" pitchFamily="18" charset="0"/>
              </a:rPr>
              <a:t> </a:t>
            </a:r>
            <a:r>
              <a:rPr lang="it-IT" sz="1600" b="0" dirty="0" err="1" smtClean="0">
                <a:solidFill>
                  <a:schemeClr val="tx1"/>
                </a:solidFill>
                <a:latin typeface="Times New Roman" pitchFamily="18" charset="0"/>
                <a:cs typeface="Times New Roman" pitchFamily="18" charset="0"/>
              </a:rPr>
              <a:t>also</a:t>
            </a:r>
            <a:r>
              <a:rPr lang="it-IT" sz="1600" b="0" dirty="0" smtClean="0">
                <a:solidFill>
                  <a:schemeClr val="tx1"/>
                </a:solidFill>
                <a:latin typeface="Times New Roman" pitchFamily="18" charset="0"/>
                <a:cs typeface="Times New Roman" pitchFamily="18" charset="0"/>
              </a:rPr>
              <a:t> take </a:t>
            </a:r>
            <a:r>
              <a:rPr lang="it-IT" sz="1600" b="0" dirty="0" err="1" smtClean="0">
                <a:solidFill>
                  <a:schemeClr val="tx1"/>
                </a:solidFill>
                <a:latin typeface="Times New Roman" pitchFamily="18" charset="0"/>
                <a:cs typeface="Times New Roman" pitchFamily="18" charset="0"/>
              </a:rPr>
              <a:t>place</a:t>
            </a:r>
            <a:r>
              <a:rPr lang="it-IT" sz="1600" b="0" dirty="0" smtClean="0">
                <a:solidFill>
                  <a:schemeClr val="tx1"/>
                </a:solidFill>
                <a:latin typeface="Times New Roman" pitchFamily="18" charset="0"/>
                <a:cs typeface="Times New Roman" pitchFamily="18" charset="0"/>
              </a:rPr>
              <a:t> </a:t>
            </a:r>
            <a:r>
              <a:rPr lang="it-IT" sz="1600" b="0" dirty="0" err="1" smtClean="0">
                <a:solidFill>
                  <a:schemeClr val="tx1"/>
                </a:solidFill>
                <a:latin typeface="Times New Roman" pitchFamily="18" charset="0"/>
                <a:cs typeface="Times New Roman" pitchFamily="18" charset="0"/>
              </a:rPr>
              <a:t>at</a:t>
            </a:r>
            <a:r>
              <a:rPr lang="it-IT" sz="1600" b="0" dirty="0" smtClean="0">
                <a:solidFill>
                  <a:schemeClr val="tx1"/>
                </a:solidFill>
                <a:latin typeface="Times New Roman" pitchFamily="18" charset="0"/>
                <a:cs typeface="Times New Roman" pitchFamily="18" charset="0"/>
              </a:rPr>
              <a:t> a </a:t>
            </a:r>
            <a:r>
              <a:rPr lang="it-IT" sz="1600" b="0" dirty="0" err="1" smtClean="0">
                <a:solidFill>
                  <a:schemeClr val="tx1"/>
                </a:solidFill>
                <a:latin typeface="Times New Roman" pitchFamily="18" charset="0"/>
                <a:cs typeface="Times New Roman" pitchFamily="18" charset="0"/>
              </a:rPr>
              <a:t>later</a:t>
            </a:r>
            <a:r>
              <a:rPr lang="it-IT" sz="1600" b="0" dirty="0" smtClean="0">
                <a:solidFill>
                  <a:schemeClr val="tx1"/>
                </a:solidFill>
                <a:latin typeface="Times New Roman" pitchFamily="18" charset="0"/>
                <a:cs typeface="Times New Roman" pitchFamily="18" charset="0"/>
              </a:rPr>
              <a:t> stage. </a:t>
            </a:r>
          </a:p>
        </p:txBody>
      </p:sp>
      <p:sp>
        <p:nvSpPr>
          <p:cNvPr id="5" name="Rectangle 3"/>
          <p:cNvSpPr>
            <a:spLocks noChangeArrowheads="1"/>
          </p:cNvSpPr>
          <p:nvPr/>
        </p:nvSpPr>
        <p:spPr bwMode="auto">
          <a:xfrm>
            <a:off x="395536" y="764704"/>
            <a:ext cx="8604448" cy="1152128"/>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r>
              <a:rPr lang="it-IT" sz="1600" dirty="0" smtClean="0">
                <a:latin typeface="Times New Roman" pitchFamily="18" charset="0"/>
                <a:cs typeface="Times New Roman" pitchFamily="18" charset="0"/>
              </a:rPr>
              <a:t>The </a:t>
            </a:r>
            <a:r>
              <a:rPr lang="it-IT" sz="1600" dirty="0" err="1" smtClean="0">
                <a:latin typeface="Times New Roman" pitchFamily="18" charset="0"/>
                <a:cs typeface="Times New Roman" pitchFamily="18" charset="0"/>
              </a:rPr>
              <a:t>municipalities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that</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will</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have</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completed</a:t>
            </a:r>
            <a:r>
              <a:rPr lang="it-IT" sz="1600" dirty="0" smtClean="0">
                <a:latin typeface="Times New Roman" pitchFamily="18" charset="0"/>
                <a:cs typeface="Times New Roman" pitchFamily="18" charset="0"/>
              </a:rPr>
              <a:t> the </a:t>
            </a:r>
            <a:r>
              <a:rPr lang="it-IT" sz="1600" dirty="0" err="1" smtClean="0">
                <a:latin typeface="Times New Roman" pitchFamily="18" charset="0"/>
                <a:cs typeface="Times New Roman" pitchFamily="18" charset="0"/>
              </a:rPr>
              <a:t>current</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phase</a:t>
            </a:r>
            <a:r>
              <a:rPr lang="it-IT" sz="1600" dirty="0" smtClean="0">
                <a:latin typeface="Times New Roman" pitchFamily="18" charset="0"/>
                <a:cs typeface="Times New Roman" pitchFamily="18" charset="0"/>
              </a:rPr>
              <a:t> of </a:t>
            </a:r>
            <a:r>
              <a:rPr lang="it-IT" sz="1600" dirty="0" err="1" smtClean="0">
                <a:latin typeface="Times New Roman" pitchFamily="18" charset="0"/>
                <a:cs typeface="Times New Roman" pitchFamily="18" charset="0"/>
              </a:rPr>
              <a:t>verification</a:t>
            </a:r>
            <a:r>
              <a:rPr lang="it-IT" sz="1600" dirty="0" smtClean="0">
                <a:latin typeface="Times New Roman" pitchFamily="18" charset="0"/>
                <a:cs typeface="Times New Roman" pitchFamily="18" charset="0"/>
              </a:rPr>
              <a:t> of </a:t>
            </a:r>
            <a:r>
              <a:rPr lang="it-IT" sz="1600" dirty="0" err="1" smtClean="0">
                <a:latin typeface="Times New Roman" pitchFamily="18" charset="0"/>
                <a:cs typeface="Times New Roman" pitchFamily="18" charset="0"/>
              </a:rPr>
              <a:t>their</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street</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names</a:t>
            </a:r>
            <a:r>
              <a:rPr lang="it-IT" sz="1600" dirty="0" smtClean="0">
                <a:latin typeface="Times New Roman" pitchFamily="18" charset="0"/>
                <a:cs typeface="Times New Roman" pitchFamily="18" charset="0"/>
              </a:rPr>
              <a:t> and </a:t>
            </a:r>
            <a:r>
              <a:rPr lang="it-IT" sz="1600" dirty="0" err="1" smtClean="0">
                <a:latin typeface="Times New Roman" pitchFamily="18" charset="0"/>
                <a:cs typeface="Times New Roman" pitchFamily="18" charset="0"/>
              </a:rPr>
              <a:t>house</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numbers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will</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have</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available</a:t>
            </a:r>
            <a:r>
              <a:rPr lang="it-IT" sz="1600" dirty="0" smtClean="0">
                <a:latin typeface="Times New Roman" pitchFamily="18" charset="0"/>
                <a:cs typeface="Times New Roman" pitchFamily="18" charset="0"/>
              </a:rPr>
              <a:t> the </a:t>
            </a:r>
            <a:r>
              <a:rPr lang="it-IT" sz="1600" dirty="0" err="1" smtClean="0">
                <a:latin typeface="Times New Roman" pitchFamily="18" charset="0"/>
                <a:cs typeface="Times New Roman" pitchFamily="18" charset="0"/>
              </a:rPr>
              <a:t>functions</a:t>
            </a:r>
            <a:r>
              <a:rPr lang="it-IT" sz="1600" dirty="0" smtClean="0">
                <a:latin typeface="Times New Roman" pitchFamily="18" charset="0"/>
                <a:cs typeface="Times New Roman" pitchFamily="18" charset="0"/>
              </a:rPr>
              <a:t> for the </a:t>
            </a:r>
            <a:r>
              <a:rPr lang="it-IT" sz="1600" dirty="0" err="1" smtClean="0">
                <a:latin typeface="Times New Roman" pitchFamily="18" charset="0"/>
                <a:cs typeface="Times New Roman" pitchFamily="18" charset="0"/>
              </a:rPr>
              <a:t>updating</a:t>
            </a:r>
            <a:r>
              <a:rPr lang="it-IT" sz="1600" dirty="0" smtClean="0">
                <a:latin typeface="Times New Roman" pitchFamily="18" charset="0"/>
                <a:cs typeface="Times New Roman" pitchFamily="18" charset="0"/>
              </a:rPr>
              <a:t> of ANNCSU.</a:t>
            </a:r>
          </a:p>
          <a:p>
            <a:r>
              <a:rPr lang="it-IT" sz="1600" dirty="0" err="1" smtClean="0">
                <a:latin typeface="Times New Roman" pitchFamily="18" charset="0"/>
                <a:cs typeface="Times New Roman" pitchFamily="18" charset="0"/>
              </a:rPr>
              <a:t>Similarly</a:t>
            </a:r>
            <a:r>
              <a:rPr lang="it-IT" sz="1600" dirty="0" smtClean="0">
                <a:latin typeface="Times New Roman" pitchFamily="18" charset="0"/>
                <a:cs typeface="Times New Roman" pitchFamily="18" charset="0"/>
              </a:rPr>
              <a:t>, the ANNCSU kick off, </a:t>
            </a:r>
            <a:r>
              <a:rPr lang="it-IT" sz="1600" dirty="0" err="1" smtClean="0">
                <a:latin typeface="Times New Roman" pitchFamily="18" charset="0"/>
                <a:cs typeface="Times New Roman" pitchFamily="18" charset="0"/>
              </a:rPr>
              <a:t>will</a:t>
            </a:r>
            <a:r>
              <a:rPr lang="it-IT" sz="1600" dirty="0" smtClean="0">
                <a:latin typeface="Times New Roman" pitchFamily="18" charset="0"/>
                <a:cs typeface="Times New Roman" pitchFamily="18" charset="0"/>
              </a:rPr>
              <a:t> be </a:t>
            </a:r>
            <a:r>
              <a:rPr lang="it-IT" sz="1600" dirty="0" err="1" smtClean="0">
                <a:latin typeface="Times New Roman" pitchFamily="18" charset="0"/>
                <a:cs typeface="Times New Roman" pitchFamily="18" charset="0"/>
              </a:rPr>
              <a:t>gradual</a:t>
            </a:r>
            <a:r>
              <a:rPr lang="it-IT" sz="1600" dirty="0" smtClean="0">
                <a:latin typeface="Times New Roman" pitchFamily="18" charset="0"/>
                <a:cs typeface="Times New Roman" pitchFamily="18" charset="0"/>
              </a:rPr>
              <a:t> and </a:t>
            </a:r>
            <a:r>
              <a:rPr lang="it-IT" sz="1600" dirty="0" err="1" smtClean="0">
                <a:latin typeface="Times New Roman" pitchFamily="18" charset="0"/>
                <a:cs typeface="Times New Roman" pitchFamily="18" charset="0"/>
              </a:rPr>
              <a:t>will</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allow</a:t>
            </a:r>
            <a:r>
              <a:rPr lang="it-IT" sz="1600" dirty="0" smtClean="0">
                <a:latin typeface="Times New Roman" pitchFamily="18" charset="0"/>
                <a:cs typeface="Times New Roman" pitchFamily="18" charset="0"/>
              </a:rPr>
              <a:t> the </a:t>
            </a:r>
            <a:r>
              <a:rPr lang="it-IT" sz="1600" dirty="0" err="1" smtClean="0">
                <a:latin typeface="Times New Roman" pitchFamily="18" charset="0"/>
                <a:cs typeface="Times New Roman" pitchFamily="18" charset="0"/>
              </a:rPr>
              <a:t>user</a:t>
            </a:r>
            <a:r>
              <a:rPr lang="it-IT" sz="1600" dirty="0" smtClean="0">
                <a:latin typeface="Times New Roman" pitchFamily="18" charset="0"/>
                <a:cs typeface="Times New Roman" pitchFamily="18" charset="0"/>
              </a:rPr>
              <a:t> to </a:t>
            </a:r>
            <a:r>
              <a:rPr lang="it-IT" sz="1600" dirty="0" err="1" smtClean="0">
                <a:latin typeface="Times New Roman" pitchFamily="18" charset="0"/>
                <a:cs typeface="Times New Roman" pitchFamily="18" charset="0"/>
              </a:rPr>
              <a:t>have</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available</a:t>
            </a:r>
            <a:r>
              <a:rPr lang="it-IT" sz="1600" dirty="0" smtClean="0">
                <a:latin typeface="Times New Roman" pitchFamily="18" charset="0"/>
                <a:cs typeface="Times New Roman" pitchFamily="18" charset="0"/>
              </a:rPr>
              <a:t> just the data of the</a:t>
            </a:r>
            <a:r>
              <a:rPr lang="en-US" sz="1600" dirty="0" smtClean="0">
                <a:latin typeface="Times New Roman" pitchFamily="18" charset="0"/>
                <a:cs typeface="Times New Roman" pitchFamily="18" charset="0"/>
              </a:rPr>
              <a:t> municipalities that will have completed the consolidation phase.</a:t>
            </a:r>
            <a:endParaRPr lang="it-IT" sz="1600" dirty="0" smtClean="0">
              <a:latin typeface="Times New Roman" pitchFamily="18" charset="0"/>
              <a:cs typeface="Times New Roman" pitchFamily="18" charset="0"/>
            </a:endParaRPr>
          </a:p>
        </p:txBody>
      </p:sp>
      <p:sp>
        <p:nvSpPr>
          <p:cNvPr id="6" name="Rectangle 3"/>
          <p:cNvSpPr>
            <a:spLocks noChangeArrowheads="1"/>
          </p:cNvSpPr>
          <p:nvPr/>
        </p:nvSpPr>
        <p:spPr bwMode="auto">
          <a:xfrm>
            <a:off x="2339702" y="2925143"/>
            <a:ext cx="1333500" cy="0"/>
          </a:xfrm>
          <a:prstGeom prst="rect">
            <a:avLst/>
          </a:prstGeom>
          <a:noFill/>
          <a:ln w="9525">
            <a:noFill/>
            <a:miter lim="800000"/>
            <a:headEnd/>
            <a:tailEnd/>
          </a:ln>
          <a:effectLst/>
        </p:spPr>
        <p:txBody>
          <a:bodyPr wrap="none" anchor="ctr">
            <a:spAutoFit/>
          </a:bodyPr>
          <a:lstStyle/>
          <a:p>
            <a:endParaRPr lang="it-IT"/>
          </a:p>
        </p:txBody>
      </p:sp>
      <p:sp>
        <p:nvSpPr>
          <p:cNvPr id="8" name="AutoShape 39"/>
          <p:cNvSpPr>
            <a:spLocks noChangeArrowheads="1"/>
          </p:cNvSpPr>
          <p:nvPr/>
        </p:nvSpPr>
        <p:spPr bwMode="auto">
          <a:xfrm>
            <a:off x="3779912" y="1988840"/>
            <a:ext cx="4248472" cy="890225"/>
          </a:xfrm>
          <a:prstGeom prst="chevron">
            <a:avLst>
              <a:gd name="adj" fmla="val 30356"/>
            </a:avLst>
          </a:prstGeom>
          <a:solidFill>
            <a:srgbClr val="DDDDDD"/>
          </a:solidFill>
          <a:ln w="12700">
            <a:solidFill>
              <a:schemeClr val="tx1"/>
            </a:solidFill>
            <a:miter lim="800000"/>
            <a:headEnd/>
            <a:tailEnd/>
          </a:ln>
          <a:effectLst/>
        </p:spPr>
        <p:txBody>
          <a:bodyPr wrap="none" anchor="ctr"/>
          <a:lstStyle/>
          <a:p>
            <a:pPr marL="190500" algn="ctr" defTabSz="914400" eaLnBrk="0" hangingPunct="0">
              <a:lnSpc>
                <a:spcPct val="100000"/>
              </a:lnSpc>
              <a:buClrTx/>
              <a:buSzTx/>
              <a:buFontTx/>
              <a:buNone/>
            </a:pPr>
            <a:endParaRPr lang="en-US" sz="1600" b="1">
              <a:latin typeface="Times New Roman" charset="0"/>
            </a:endParaRPr>
          </a:p>
        </p:txBody>
      </p:sp>
      <p:grpSp>
        <p:nvGrpSpPr>
          <p:cNvPr id="9" name="Gruppo 8"/>
          <p:cNvGrpSpPr/>
          <p:nvPr/>
        </p:nvGrpSpPr>
        <p:grpSpPr>
          <a:xfrm>
            <a:off x="899592" y="1988840"/>
            <a:ext cx="3600400" cy="890225"/>
            <a:chOff x="539552" y="1772816"/>
            <a:chExt cx="3096344" cy="1872208"/>
          </a:xfrm>
        </p:grpSpPr>
        <p:sp>
          <p:nvSpPr>
            <p:cNvPr id="10" name="AutoShape 38"/>
            <p:cNvSpPr>
              <a:spLocks noChangeArrowheads="1"/>
            </p:cNvSpPr>
            <p:nvPr/>
          </p:nvSpPr>
          <p:spPr bwMode="auto">
            <a:xfrm>
              <a:off x="539552" y="1772816"/>
              <a:ext cx="3096344" cy="1872208"/>
            </a:xfrm>
            <a:prstGeom prst="chevron">
              <a:avLst>
                <a:gd name="adj" fmla="val 28328"/>
              </a:avLst>
            </a:prstGeom>
            <a:solidFill>
              <a:srgbClr val="DDDDDD"/>
            </a:solidFill>
            <a:ln w="12700">
              <a:solidFill>
                <a:schemeClr val="tx1"/>
              </a:solidFill>
              <a:miter lim="800000"/>
              <a:headEnd/>
              <a:tailEnd/>
            </a:ln>
            <a:effectLst/>
          </p:spPr>
          <p:txBody>
            <a:bodyPr wrap="none" anchor="ctr"/>
            <a:lstStyle/>
            <a:p>
              <a:pPr marL="190500" algn="ctr" defTabSz="914400" eaLnBrk="0" hangingPunct="0">
                <a:lnSpc>
                  <a:spcPct val="100000"/>
                </a:lnSpc>
                <a:buClrTx/>
                <a:buSzTx/>
                <a:buFontTx/>
                <a:buNone/>
              </a:pPr>
              <a:endParaRPr lang="en-US" sz="1200">
                <a:latin typeface="Calibri" pitchFamily="34" charset="0"/>
              </a:endParaRPr>
            </a:p>
          </p:txBody>
        </p:sp>
        <p:sp>
          <p:nvSpPr>
            <p:cNvPr id="11" name="CasellaDiTesto 10"/>
            <p:cNvSpPr txBox="1"/>
            <p:nvPr/>
          </p:nvSpPr>
          <p:spPr>
            <a:xfrm>
              <a:off x="1187624" y="2130643"/>
              <a:ext cx="2232248" cy="1229824"/>
            </a:xfrm>
            <a:prstGeom prst="rect">
              <a:avLst/>
            </a:prstGeom>
            <a:noFill/>
          </p:spPr>
          <p:txBody>
            <a:bodyPr wrap="square" rtlCol="0">
              <a:spAutoFit/>
            </a:bodyPr>
            <a:lstStyle/>
            <a:p>
              <a:r>
                <a:rPr lang="en-GB" sz="1600" smtClean="0">
                  <a:latin typeface="Times New Roman" pitchFamily="18" charset="0"/>
                  <a:ea typeface="Times New Roman"/>
                  <a:cs typeface="Times New Roman" pitchFamily="18" charset="0"/>
                </a:rPr>
                <a:t>FIRST PHASE – </a:t>
              </a:r>
            </a:p>
            <a:p>
              <a:r>
                <a:rPr lang="en-GB" sz="1600" smtClean="0">
                  <a:latin typeface="Times New Roman" pitchFamily="18" charset="0"/>
                  <a:cs typeface="Times New Roman" pitchFamily="18" charset="0"/>
                </a:rPr>
                <a:t>Basic services</a:t>
              </a:r>
              <a:endParaRPr lang="it-IT" sz="1600" dirty="0">
                <a:latin typeface="Times New Roman" pitchFamily="18" charset="0"/>
                <a:cs typeface="Times New Roman" pitchFamily="18" charset="0"/>
              </a:endParaRPr>
            </a:p>
          </p:txBody>
        </p:sp>
      </p:grpSp>
      <p:sp>
        <p:nvSpPr>
          <p:cNvPr id="12" name="Rectangle 12"/>
          <p:cNvSpPr>
            <a:spLocks noChangeArrowheads="1"/>
          </p:cNvSpPr>
          <p:nvPr/>
        </p:nvSpPr>
        <p:spPr bwMode="auto">
          <a:xfrm>
            <a:off x="4283968" y="2879064"/>
            <a:ext cx="3456384" cy="2278127"/>
          </a:xfrm>
          <a:prstGeom prst="rect">
            <a:avLst/>
          </a:prstGeom>
          <a:solidFill>
            <a:schemeClr val="bg1"/>
          </a:solidFill>
          <a:ln w="12700">
            <a:solidFill>
              <a:schemeClr val="tx1"/>
            </a:solidFill>
            <a:miter lim="800000"/>
            <a:headEnd/>
            <a:tailEnd/>
          </a:ln>
          <a:effectLst/>
        </p:spPr>
        <p:txBody>
          <a:bodyPr lIns="54000" rIns="54000" anchor="ctr"/>
          <a:lstStyle/>
          <a:p>
            <a:pPr marL="342900" indent="-342900">
              <a:buFont typeface="Arial" pitchFamily="34" charset="0"/>
              <a:buChar char="•"/>
            </a:pPr>
            <a:endParaRPr lang="it-IT" sz="1600" dirty="0" smtClean="0">
              <a:latin typeface="Times New Roman" pitchFamily="18" charset="0"/>
              <a:cs typeface="Times New Roman" pitchFamily="18" charset="0"/>
            </a:endParaRPr>
          </a:p>
          <a:p>
            <a:pPr marL="342900" indent="-342900">
              <a:buFont typeface="Arial" pitchFamily="34" charset="0"/>
              <a:buChar char="•"/>
            </a:pPr>
            <a:r>
              <a:rPr lang="it-IT" sz="1600" dirty="0" err="1" smtClean="0">
                <a:latin typeface="Times New Roman" pitchFamily="18" charset="0"/>
                <a:cs typeface="Times New Roman" pitchFamily="18" charset="0"/>
              </a:rPr>
              <a:t>Recognition</a:t>
            </a:r>
            <a:r>
              <a:rPr lang="it-IT" sz="1600" dirty="0" smtClean="0">
                <a:latin typeface="Times New Roman" pitchFamily="18" charset="0"/>
                <a:cs typeface="Times New Roman" pitchFamily="18" charset="0"/>
              </a:rPr>
              <a:t> of </a:t>
            </a:r>
            <a:r>
              <a:rPr lang="it-IT" sz="1600" dirty="0" err="1" smtClean="0">
                <a:latin typeface="Times New Roman" pitchFamily="18" charset="0"/>
                <a:cs typeface="Times New Roman" pitchFamily="18" charset="0"/>
              </a:rPr>
              <a:t>addresses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verisimilitude</a:t>
            </a:r>
            <a:r>
              <a:rPr lang="it-IT" sz="1600" dirty="0" smtClean="0">
                <a:latin typeface="Times New Roman" pitchFamily="18" charset="0"/>
                <a:cs typeface="Times New Roman" pitchFamily="18" charset="0"/>
              </a:rPr>
              <a:t>);</a:t>
            </a:r>
          </a:p>
          <a:p>
            <a:pPr marL="342900" indent="-342900">
              <a:buFont typeface="Arial" pitchFamily="34" charset="0"/>
              <a:buChar char="•"/>
            </a:pPr>
            <a:r>
              <a:rPr lang="it-IT" sz="1600" dirty="0" err="1" smtClean="0">
                <a:latin typeface="Times New Roman" pitchFamily="18" charset="0"/>
                <a:cs typeface="Times New Roman" pitchFamily="18" charset="0"/>
              </a:rPr>
              <a:t>Consultation</a:t>
            </a:r>
            <a:r>
              <a:rPr lang="it-IT" sz="1600" dirty="0" smtClean="0">
                <a:latin typeface="Times New Roman" pitchFamily="18" charset="0"/>
                <a:cs typeface="Times New Roman" pitchFamily="18" charset="0"/>
              </a:rPr>
              <a:t> with </a:t>
            </a:r>
            <a:r>
              <a:rPr lang="it-IT" sz="1600" dirty="0" err="1" smtClean="0">
                <a:latin typeface="Times New Roman" pitchFamily="18" charset="0"/>
                <a:cs typeface="Times New Roman" pitchFamily="18" charset="0"/>
              </a:rPr>
              <a:t>functionalities</a:t>
            </a:r>
            <a:r>
              <a:rPr lang="it-IT" sz="1600" dirty="0" smtClean="0">
                <a:latin typeface="Times New Roman" pitchFamily="18" charset="0"/>
                <a:cs typeface="Times New Roman" pitchFamily="18" charset="0"/>
              </a:rPr>
              <a:t> of </a:t>
            </a:r>
            <a:r>
              <a:rPr lang="it-IT" sz="1600" dirty="0" err="1" smtClean="0">
                <a:latin typeface="Times New Roman" pitchFamily="18" charset="0"/>
                <a:cs typeface="Times New Roman" pitchFamily="18" charset="0"/>
              </a:rPr>
              <a:t>graphical</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navigations</a:t>
            </a:r>
            <a:r>
              <a:rPr lang="it-IT" sz="1600" dirty="0" smtClean="0">
                <a:latin typeface="Times New Roman" pitchFamily="18" charset="0"/>
                <a:cs typeface="Times New Roman" pitchFamily="18" charset="0"/>
              </a:rPr>
              <a:t>;</a:t>
            </a:r>
          </a:p>
          <a:p>
            <a:pPr marL="342900" indent="-342900">
              <a:buFont typeface="Arial" pitchFamily="34" charset="0"/>
              <a:buChar char="•"/>
            </a:pPr>
            <a:r>
              <a:rPr lang="it-IT" sz="1600" dirty="0" err="1" smtClean="0">
                <a:latin typeface="Times New Roman" pitchFamily="18" charset="0"/>
                <a:cs typeface="Times New Roman" pitchFamily="18" charset="0"/>
              </a:rPr>
              <a:t>Transmission</a:t>
            </a:r>
            <a:r>
              <a:rPr lang="it-IT" sz="1600" dirty="0" smtClean="0">
                <a:latin typeface="Times New Roman" pitchFamily="18" charset="0"/>
                <a:cs typeface="Times New Roman" pitchFamily="18" charset="0"/>
              </a:rPr>
              <a:t> of the reports of </a:t>
            </a:r>
            <a:r>
              <a:rPr lang="it-IT" sz="1600" dirty="0" err="1" smtClean="0">
                <a:latin typeface="Times New Roman" pitchFamily="18" charset="0"/>
                <a:cs typeface="Times New Roman" pitchFamily="18" charset="0"/>
              </a:rPr>
              <a:t>misalignment</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encountered</a:t>
            </a:r>
            <a:r>
              <a:rPr lang="it-IT" sz="1600" dirty="0" smtClean="0">
                <a:latin typeface="Times New Roman" pitchFamily="18" charset="0"/>
                <a:cs typeface="Times New Roman" pitchFamily="18" charset="0"/>
              </a:rPr>
              <a:t> by </a:t>
            </a:r>
            <a:r>
              <a:rPr lang="it-IT" sz="1600" dirty="0" err="1" smtClean="0">
                <a:latin typeface="Times New Roman" pitchFamily="18" charset="0"/>
                <a:cs typeface="Times New Roman" pitchFamily="18" charset="0"/>
              </a:rPr>
              <a:t>third</a:t>
            </a:r>
            <a:r>
              <a:rPr lang="it-IT" sz="1600" dirty="0" smtClean="0">
                <a:latin typeface="Times New Roman" pitchFamily="18" charset="0"/>
                <a:cs typeface="Times New Roman" pitchFamily="18" charset="0"/>
              </a:rPr>
              <a:t> parties to the </a:t>
            </a:r>
            <a:r>
              <a:rPr lang="it-IT" sz="1600" dirty="0" err="1" smtClean="0">
                <a:latin typeface="Times New Roman" pitchFamily="18" charset="0"/>
                <a:cs typeface="Times New Roman" pitchFamily="18" charset="0"/>
              </a:rPr>
              <a:t>Municipalities</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through</a:t>
            </a:r>
            <a:r>
              <a:rPr lang="it-IT" sz="1600" dirty="0" smtClean="0">
                <a:latin typeface="Times New Roman" pitchFamily="18" charset="0"/>
                <a:cs typeface="Times New Roman" pitchFamily="18" charset="0"/>
              </a:rPr>
              <a:t> the ANNCSU </a:t>
            </a:r>
            <a:r>
              <a:rPr lang="it-IT" sz="1600" dirty="0" err="1" smtClean="0">
                <a:latin typeface="Times New Roman" pitchFamily="18" charset="0"/>
                <a:cs typeface="Times New Roman" pitchFamily="18" charset="0"/>
              </a:rPr>
              <a:t>platform</a:t>
            </a:r>
            <a:r>
              <a:rPr lang="it-IT" sz="1600" dirty="0" smtClean="0">
                <a:latin typeface="Times New Roman" pitchFamily="18" charset="0"/>
                <a:cs typeface="Times New Roman" pitchFamily="18" charset="0"/>
              </a:rPr>
              <a:t>. </a:t>
            </a:r>
          </a:p>
          <a:p>
            <a:pPr lvl="0"/>
            <a:endParaRPr lang="en-GB" sz="1200" dirty="0"/>
          </a:p>
        </p:txBody>
      </p:sp>
      <p:sp>
        <p:nvSpPr>
          <p:cNvPr id="13" name="Rectangle 18"/>
          <p:cNvSpPr>
            <a:spLocks noChangeArrowheads="1"/>
          </p:cNvSpPr>
          <p:nvPr/>
        </p:nvSpPr>
        <p:spPr bwMode="auto">
          <a:xfrm>
            <a:off x="971600" y="2879064"/>
            <a:ext cx="3312368" cy="2278127"/>
          </a:xfrm>
          <a:prstGeom prst="rect">
            <a:avLst/>
          </a:prstGeom>
          <a:solidFill>
            <a:schemeClr val="bg1"/>
          </a:solidFill>
          <a:ln w="12700">
            <a:solidFill>
              <a:schemeClr val="tx1"/>
            </a:solidFill>
            <a:miter lim="800000"/>
            <a:headEnd/>
            <a:tailEnd/>
          </a:ln>
          <a:effectLst/>
        </p:spPr>
        <p:txBody>
          <a:bodyPr anchor="ctr"/>
          <a:lstStyle/>
          <a:p>
            <a:pPr marL="177800" indent="-177800">
              <a:buFont typeface="Arial" pitchFamily="34" charset="0"/>
              <a:buChar char="•"/>
            </a:pPr>
            <a:r>
              <a:rPr lang="it-IT" sz="1600" dirty="0" smtClean="0">
                <a:latin typeface="Times New Roman" pitchFamily="18" charset="0"/>
                <a:cs typeface="Times New Roman" pitchFamily="18" charset="0"/>
              </a:rPr>
              <a:t>Update by </a:t>
            </a:r>
            <a:r>
              <a:rPr lang="it-IT" sz="1600" dirty="0" err="1" smtClean="0">
                <a:latin typeface="Times New Roman" pitchFamily="18" charset="0"/>
                <a:cs typeface="Times New Roman" pitchFamily="18" charset="0"/>
              </a:rPr>
              <a:t>Municipalities</a:t>
            </a:r>
            <a:r>
              <a:rPr lang="it-IT" sz="1600" dirty="0" smtClean="0">
                <a:latin typeface="Times New Roman" pitchFamily="18" charset="0"/>
                <a:cs typeface="Times New Roman" pitchFamily="18" charset="0"/>
              </a:rPr>
              <a:t>; </a:t>
            </a:r>
          </a:p>
          <a:p>
            <a:pPr marL="177800" indent="-177800">
              <a:buFont typeface="Arial" pitchFamily="34" charset="0"/>
              <a:buChar char="•"/>
            </a:pPr>
            <a:r>
              <a:rPr lang="it-IT" sz="1600" dirty="0" err="1" smtClean="0">
                <a:latin typeface="Times New Roman" pitchFamily="18" charset="0"/>
                <a:cs typeface="Times New Roman" pitchFamily="18" charset="0"/>
              </a:rPr>
              <a:t>Exact</a:t>
            </a:r>
            <a:r>
              <a:rPr lang="it-IT" sz="1600" dirty="0" smtClean="0">
                <a:latin typeface="Times New Roman" pitchFamily="18" charset="0"/>
                <a:cs typeface="Times New Roman" pitchFamily="18" charset="0"/>
              </a:rPr>
              <a:t> or massive </a:t>
            </a:r>
            <a:r>
              <a:rPr lang="it-IT" sz="1600" dirty="0" err="1" smtClean="0">
                <a:latin typeface="Times New Roman" pitchFamily="18" charset="0"/>
                <a:cs typeface="Times New Roman" pitchFamily="18" charset="0"/>
              </a:rPr>
              <a:t>consultation</a:t>
            </a:r>
            <a:r>
              <a:rPr lang="it-IT" sz="1600" dirty="0" smtClean="0">
                <a:latin typeface="Times New Roman" pitchFamily="18" charset="0"/>
                <a:cs typeface="Times New Roman" pitchFamily="18" charset="0"/>
              </a:rPr>
              <a:t> for Public </a:t>
            </a:r>
            <a:r>
              <a:rPr lang="it-IT" sz="1600" dirty="0" err="1" smtClean="0">
                <a:latin typeface="Times New Roman" pitchFamily="18" charset="0"/>
                <a:cs typeface="Times New Roman" pitchFamily="18" charset="0"/>
              </a:rPr>
              <a:t>Administrations</a:t>
            </a:r>
            <a:r>
              <a:rPr lang="it-IT" sz="1600" dirty="0" smtClean="0">
                <a:latin typeface="Times New Roman" pitchFamily="18" charset="0"/>
                <a:cs typeface="Times New Roman" pitchFamily="18" charset="0"/>
              </a:rPr>
              <a:t> and </a:t>
            </a:r>
            <a:r>
              <a:rPr lang="it-IT" sz="1600" dirty="0" err="1" smtClean="0">
                <a:latin typeface="Times New Roman" pitchFamily="18" charset="0"/>
                <a:cs typeface="Times New Roman" pitchFamily="18" charset="0"/>
              </a:rPr>
              <a:t>organizations</a:t>
            </a:r>
            <a:r>
              <a:rPr lang="it-IT" sz="1600" dirty="0">
                <a:latin typeface="Times New Roman" pitchFamily="18" charset="0"/>
                <a:cs typeface="Times New Roman" pitchFamily="18" charset="0"/>
              </a:rPr>
              <a:t> </a:t>
            </a:r>
            <a:r>
              <a:rPr lang="it-IT" sz="1600" dirty="0" err="1">
                <a:latin typeface="Times New Roman" pitchFamily="18" charset="0"/>
                <a:cs typeface="Times New Roman" pitchFamily="18" charset="0"/>
              </a:rPr>
              <a:t>that</a:t>
            </a:r>
            <a:r>
              <a:rPr lang="it-IT" sz="1600" dirty="0">
                <a:latin typeface="Times New Roman" pitchFamily="18" charset="0"/>
                <a:cs typeface="Times New Roman" pitchFamily="18" charset="0"/>
              </a:rPr>
              <a:t> deal with </a:t>
            </a:r>
            <a:r>
              <a:rPr lang="it-IT" sz="1600" dirty="0" err="1" smtClean="0">
                <a:latin typeface="Times New Roman" pitchFamily="18" charset="0"/>
                <a:cs typeface="Times New Roman" pitchFamily="18" charset="0"/>
              </a:rPr>
              <a:t>postal</a:t>
            </a:r>
            <a:r>
              <a:rPr lang="it-IT" sz="1600" dirty="0" smtClean="0">
                <a:latin typeface="Times New Roman" pitchFamily="18" charset="0"/>
                <a:cs typeface="Times New Roman" pitchFamily="18" charset="0"/>
              </a:rPr>
              <a:t> </a:t>
            </a:r>
            <a:r>
              <a:rPr lang="it-IT" sz="1600" dirty="0" err="1" smtClean="0">
                <a:latin typeface="Times New Roman" pitchFamily="18" charset="0"/>
                <a:cs typeface="Times New Roman" pitchFamily="18" charset="0"/>
              </a:rPr>
              <a:t>services</a:t>
            </a:r>
            <a:endParaRPr lang="it-IT" sz="1600" dirty="0" smtClean="0">
              <a:latin typeface="Times New Roman" pitchFamily="18" charset="0"/>
              <a:cs typeface="Times New Roman" pitchFamily="18" charset="0"/>
            </a:endParaRPr>
          </a:p>
          <a:p>
            <a:pPr lvl="0">
              <a:spcBef>
                <a:spcPct val="50000"/>
              </a:spcBef>
            </a:pPr>
            <a:endParaRPr lang="en-GB" sz="1200" i="1" dirty="0"/>
          </a:p>
        </p:txBody>
      </p:sp>
      <p:sp>
        <p:nvSpPr>
          <p:cNvPr id="17" name="CasellaDiTesto 16"/>
          <p:cNvSpPr txBox="1"/>
          <p:nvPr/>
        </p:nvSpPr>
        <p:spPr>
          <a:xfrm>
            <a:off x="5220072" y="2158985"/>
            <a:ext cx="2232248" cy="584775"/>
          </a:xfrm>
          <a:prstGeom prst="rect">
            <a:avLst/>
          </a:prstGeom>
          <a:noFill/>
        </p:spPr>
        <p:txBody>
          <a:bodyPr wrap="square" rtlCol="0">
            <a:spAutoFit/>
          </a:bodyPr>
          <a:lstStyle/>
          <a:p>
            <a:r>
              <a:rPr lang="en-GB" sz="1600" smtClean="0">
                <a:latin typeface="Times New Roman" pitchFamily="18" charset="0"/>
                <a:ea typeface="Times New Roman"/>
                <a:cs typeface="Times New Roman" pitchFamily="18" charset="0"/>
              </a:rPr>
              <a:t>SECOND PHASE –</a:t>
            </a:r>
          </a:p>
          <a:p>
            <a:r>
              <a:rPr lang="en-GB" sz="1600" smtClean="0">
                <a:latin typeface="Times New Roman" pitchFamily="18" charset="0"/>
                <a:cs typeface="Times New Roman" pitchFamily="18" charset="0"/>
              </a:rPr>
              <a:t>Advanced services</a:t>
            </a:r>
            <a:endParaRPr lang="it-IT" sz="1600" dirty="0">
              <a:latin typeface="Times New Roman" pitchFamily="18" charset="0"/>
              <a:cs typeface="Times New Roman" pitchFamily="18" charset="0"/>
            </a:endParaRPr>
          </a:p>
        </p:txBody>
      </p:sp>
      <p:sp>
        <p:nvSpPr>
          <p:cNvPr id="18" name="Freccia circolare a sinistra 17"/>
          <p:cNvSpPr/>
          <p:nvPr/>
        </p:nvSpPr>
        <p:spPr>
          <a:xfrm>
            <a:off x="6948264" y="2564904"/>
            <a:ext cx="1368152" cy="2952328"/>
          </a:xfrm>
          <a:prstGeom prst="curvedLeftArrow">
            <a:avLst>
              <a:gd name="adj1" fmla="val 0"/>
              <a:gd name="adj2" fmla="val 954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9960353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ANNCSU Services</a:t>
            </a:r>
            <a:endParaRPr lang="it-IT" dirty="0"/>
          </a:p>
        </p:txBody>
      </p:sp>
      <p:grpSp>
        <p:nvGrpSpPr>
          <p:cNvPr id="2" name="Gruppo 3"/>
          <p:cNvGrpSpPr/>
          <p:nvPr/>
        </p:nvGrpSpPr>
        <p:grpSpPr>
          <a:xfrm>
            <a:off x="1835150" y="711577"/>
            <a:ext cx="5297488" cy="2520950"/>
            <a:chOff x="1835150" y="608013"/>
            <a:chExt cx="5297488" cy="2520950"/>
          </a:xfrm>
        </p:grpSpPr>
        <p:sp>
          <p:nvSpPr>
            <p:cNvPr id="5" name="Rettangolo 4"/>
            <p:cNvSpPr/>
            <p:nvPr/>
          </p:nvSpPr>
          <p:spPr>
            <a:xfrm>
              <a:off x="5546725" y="2393950"/>
              <a:ext cx="1314450" cy="523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Rettangolo 5"/>
            <p:cNvSpPr/>
            <p:nvPr/>
          </p:nvSpPr>
          <p:spPr>
            <a:xfrm>
              <a:off x="2051050" y="2384425"/>
              <a:ext cx="140335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Cilindro 7"/>
            <p:cNvSpPr/>
            <p:nvPr/>
          </p:nvSpPr>
          <p:spPr>
            <a:xfrm>
              <a:off x="3641725" y="803275"/>
              <a:ext cx="1719263" cy="1189038"/>
            </a:xfrm>
            <a:prstGeom prst="can">
              <a:avLst>
                <a:gd name="adj" fmla="val 22793"/>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p>
          </p:txBody>
        </p:sp>
        <p:sp>
          <p:nvSpPr>
            <p:cNvPr id="9" name="Rettangolo 71"/>
            <p:cNvSpPr>
              <a:spLocks noChangeArrowheads="1"/>
            </p:cNvSpPr>
            <p:nvPr/>
          </p:nvSpPr>
          <p:spPr bwMode="auto">
            <a:xfrm>
              <a:off x="3756025" y="1344613"/>
              <a:ext cx="1452563" cy="400050"/>
            </a:xfrm>
            <a:prstGeom prst="rect">
              <a:avLst/>
            </a:prstGeom>
            <a:noFill/>
            <a:ln w="9525">
              <a:noFill/>
              <a:miter lim="800000"/>
              <a:headEnd/>
              <a:tailEnd/>
            </a:ln>
          </p:spPr>
          <p:txBody>
            <a:bodyPr>
              <a:spAutoFit/>
            </a:bodyPr>
            <a:lstStyle/>
            <a:p>
              <a:pPr algn="ctr"/>
              <a:r>
                <a:rPr lang="it-IT" sz="2000" b="1" dirty="0"/>
                <a:t>ANNCSU</a:t>
              </a:r>
            </a:p>
          </p:txBody>
        </p:sp>
        <p:sp>
          <p:nvSpPr>
            <p:cNvPr id="10" name="CasellaDiTesto 3"/>
            <p:cNvSpPr txBox="1">
              <a:spLocks noChangeArrowheads="1"/>
            </p:cNvSpPr>
            <p:nvPr/>
          </p:nvSpPr>
          <p:spPr bwMode="auto">
            <a:xfrm>
              <a:off x="2154535" y="2509838"/>
              <a:ext cx="1553369" cy="307777"/>
            </a:xfrm>
            <a:prstGeom prst="rect">
              <a:avLst/>
            </a:prstGeom>
            <a:noFill/>
            <a:ln w="9525">
              <a:noFill/>
              <a:miter lim="800000"/>
              <a:headEnd/>
              <a:tailEnd/>
            </a:ln>
          </p:spPr>
          <p:txBody>
            <a:bodyPr wrap="square">
              <a:spAutoFit/>
            </a:bodyPr>
            <a:lstStyle/>
            <a:p>
              <a:r>
                <a:rPr lang="it-IT" sz="1400" smtClean="0"/>
                <a:t>On-line access</a:t>
              </a:r>
              <a:endParaRPr lang="it-IT" sz="1400" dirty="0"/>
            </a:p>
          </p:txBody>
        </p:sp>
        <p:sp>
          <p:nvSpPr>
            <p:cNvPr id="11" name="Rettangolo 10"/>
            <p:cNvSpPr/>
            <p:nvPr/>
          </p:nvSpPr>
          <p:spPr>
            <a:xfrm>
              <a:off x="3843338" y="2393950"/>
              <a:ext cx="1314450" cy="523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2" name="CasellaDiTesto 57"/>
            <p:cNvSpPr txBox="1">
              <a:spLocks noChangeArrowheads="1"/>
            </p:cNvSpPr>
            <p:nvPr/>
          </p:nvSpPr>
          <p:spPr bwMode="auto">
            <a:xfrm>
              <a:off x="3851920" y="2501900"/>
              <a:ext cx="1368151" cy="307777"/>
            </a:xfrm>
            <a:prstGeom prst="rect">
              <a:avLst/>
            </a:prstGeom>
            <a:noFill/>
            <a:ln w="9525">
              <a:noFill/>
              <a:miter lim="800000"/>
              <a:headEnd/>
              <a:tailEnd/>
            </a:ln>
          </p:spPr>
          <p:txBody>
            <a:bodyPr wrap="square">
              <a:spAutoFit/>
            </a:bodyPr>
            <a:lstStyle/>
            <a:p>
              <a:r>
                <a:rPr lang="it-IT" sz="1400" smtClean="0"/>
                <a:t>Data Download</a:t>
              </a:r>
              <a:endParaRPr lang="it-IT" sz="1400" dirty="0"/>
            </a:p>
          </p:txBody>
        </p:sp>
        <p:sp>
          <p:nvSpPr>
            <p:cNvPr id="13" name="CasellaDiTesto 58"/>
            <p:cNvSpPr txBox="1">
              <a:spLocks noChangeArrowheads="1"/>
            </p:cNvSpPr>
            <p:nvPr/>
          </p:nvSpPr>
          <p:spPr bwMode="auto">
            <a:xfrm>
              <a:off x="5580063" y="2393950"/>
              <a:ext cx="1287462" cy="523220"/>
            </a:xfrm>
            <a:prstGeom prst="rect">
              <a:avLst/>
            </a:prstGeom>
            <a:noFill/>
            <a:ln w="9525">
              <a:noFill/>
              <a:miter lim="800000"/>
              <a:headEnd/>
              <a:tailEnd/>
            </a:ln>
          </p:spPr>
          <p:txBody>
            <a:bodyPr>
              <a:spAutoFit/>
            </a:bodyPr>
            <a:lstStyle/>
            <a:p>
              <a:pPr algn="ctr"/>
              <a:r>
                <a:rPr lang="it-IT" sz="1400" smtClean="0"/>
                <a:t>Applicatory Cooperation</a:t>
              </a:r>
              <a:endParaRPr lang="it-IT" sz="1400" dirty="0"/>
            </a:p>
          </p:txBody>
        </p:sp>
        <p:sp>
          <p:nvSpPr>
            <p:cNvPr id="14" name="Rettangolo arrotondato 13"/>
            <p:cNvSpPr/>
            <p:nvPr/>
          </p:nvSpPr>
          <p:spPr>
            <a:xfrm>
              <a:off x="1835150" y="608013"/>
              <a:ext cx="5297488" cy="2520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15" name="Connettore 4 14"/>
            <p:cNvCxnSpPr>
              <a:stCxn id="8" idx="3"/>
              <a:endCxn id="6" idx="0"/>
            </p:cNvCxnSpPr>
            <p:nvPr/>
          </p:nvCxnSpPr>
          <p:spPr>
            <a:xfrm rot="5400000">
              <a:off x="3430985" y="1314053"/>
              <a:ext cx="392112" cy="174863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ttore 4 15"/>
            <p:cNvCxnSpPr>
              <a:stCxn id="8" idx="3"/>
              <a:endCxn id="5" idx="0"/>
            </p:cNvCxnSpPr>
            <p:nvPr/>
          </p:nvCxnSpPr>
          <p:spPr>
            <a:xfrm rot="16200000" flipH="1">
              <a:off x="5151438" y="1341438"/>
              <a:ext cx="401637" cy="170338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a:stCxn id="8" idx="3"/>
              <a:endCxn id="11" idx="0"/>
            </p:cNvCxnSpPr>
            <p:nvPr/>
          </p:nvCxnSpPr>
          <p:spPr>
            <a:xfrm>
              <a:off x="4500563" y="1992313"/>
              <a:ext cx="0" cy="40163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uppo 17"/>
          <p:cNvGrpSpPr/>
          <p:nvPr/>
        </p:nvGrpSpPr>
        <p:grpSpPr>
          <a:xfrm>
            <a:off x="1384300" y="3257927"/>
            <a:ext cx="6819900" cy="2988096"/>
            <a:chOff x="1384300" y="3154363"/>
            <a:chExt cx="6819900" cy="2988096"/>
          </a:xfrm>
        </p:grpSpPr>
        <p:pic>
          <p:nvPicPr>
            <p:cNvPr id="19" name="Picture 2"/>
            <p:cNvPicPr>
              <a:picLocks noChangeAspect="1" noChangeArrowheads="1"/>
            </p:cNvPicPr>
            <p:nvPr/>
          </p:nvPicPr>
          <p:blipFill>
            <a:blip r:embed="rId2" cstate="print"/>
            <a:srcRect/>
            <a:stretch>
              <a:fillRect/>
            </a:stretch>
          </p:blipFill>
          <p:spPr bwMode="auto">
            <a:xfrm>
              <a:off x="2960688" y="3752850"/>
              <a:ext cx="3514725" cy="1766888"/>
            </a:xfrm>
            <a:prstGeom prst="rect">
              <a:avLst/>
            </a:prstGeom>
            <a:solidFill>
              <a:schemeClr val="bg1"/>
            </a:solidFill>
            <a:ln w="9525">
              <a:noFill/>
              <a:miter lim="800000"/>
              <a:headEnd/>
              <a:tailEnd/>
            </a:ln>
          </p:spPr>
        </p:pic>
        <p:sp>
          <p:nvSpPr>
            <p:cNvPr id="20" name="CasellaDiTesto 8"/>
            <p:cNvSpPr txBox="1">
              <a:spLocks noChangeArrowheads="1"/>
            </p:cNvSpPr>
            <p:nvPr/>
          </p:nvSpPr>
          <p:spPr bwMode="auto">
            <a:xfrm>
              <a:off x="6444208" y="3856038"/>
              <a:ext cx="1624980" cy="338554"/>
            </a:xfrm>
            <a:prstGeom prst="rect">
              <a:avLst/>
            </a:prstGeom>
            <a:noFill/>
            <a:ln w="9525">
              <a:noFill/>
              <a:miter lim="800000"/>
              <a:headEnd/>
              <a:tailEnd/>
            </a:ln>
          </p:spPr>
          <p:txBody>
            <a:bodyPr wrap="square">
              <a:spAutoFit/>
            </a:bodyPr>
            <a:lstStyle/>
            <a:p>
              <a:pPr algn="ctr"/>
              <a:r>
                <a:rPr lang="it-IT" sz="1600" b="1" smtClean="0">
                  <a:latin typeface="Calibri" pitchFamily="34" charset="0"/>
                </a:rPr>
                <a:t>MUNICIPALITIES</a:t>
              </a:r>
              <a:endParaRPr lang="it-IT" sz="1600" b="1" dirty="0">
                <a:latin typeface="Calibri" pitchFamily="34" charset="0"/>
              </a:endParaRPr>
            </a:p>
          </p:txBody>
        </p:sp>
        <p:sp>
          <p:nvSpPr>
            <p:cNvPr id="21" name="CasellaDiTesto 8"/>
            <p:cNvSpPr txBox="1">
              <a:spLocks noChangeArrowheads="1"/>
            </p:cNvSpPr>
            <p:nvPr/>
          </p:nvSpPr>
          <p:spPr bwMode="auto">
            <a:xfrm>
              <a:off x="6284912" y="5024438"/>
              <a:ext cx="1919288" cy="584775"/>
            </a:xfrm>
            <a:prstGeom prst="rect">
              <a:avLst/>
            </a:prstGeom>
            <a:noFill/>
            <a:ln w="9525">
              <a:noFill/>
              <a:miter lim="800000"/>
              <a:headEnd/>
              <a:tailEnd/>
            </a:ln>
          </p:spPr>
          <p:txBody>
            <a:bodyPr wrap="square">
              <a:spAutoFit/>
            </a:bodyPr>
            <a:lstStyle/>
            <a:p>
              <a:pPr algn="ctr"/>
              <a:r>
                <a:rPr lang="it-IT" sz="1600" b="1" smtClean="0">
                  <a:latin typeface="Calibri" pitchFamily="34" charset="0"/>
                </a:rPr>
                <a:t>PUBLIC ADMINISTRATION</a:t>
              </a:r>
              <a:endParaRPr lang="it-IT" sz="1600" b="1" dirty="0">
                <a:latin typeface="Calibri" pitchFamily="34" charset="0"/>
              </a:endParaRPr>
            </a:p>
          </p:txBody>
        </p:sp>
        <p:sp>
          <p:nvSpPr>
            <p:cNvPr id="22" name="CasellaDiTesto 21"/>
            <p:cNvSpPr txBox="1">
              <a:spLocks noChangeArrowheads="1"/>
            </p:cNvSpPr>
            <p:nvPr/>
          </p:nvSpPr>
          <p:spPr bwMode="auto">
            <a:xfrm>
              <a:off x="1698625" y="5021263"/>
              <a:ext cx="1009650" cy="368300"/>
            </a:xfrm>
            <a:prstGeom prst="rect">
              <a:avLst/>
            </a:prstGeom>
            <a:noFill/>
            <a:ln w="9525">
              <a:noFill/>
              <a:miter lim="800000"/>
              <a:headEnd/>
              <a:tailEnd/>
            </a:ln>
          </p:spPr>
          <p:txBody>
            <a:bodyPr wrap="square">
              <a:spAutoFit/>
            </a:bodyPr>
            <a:lstStyle/>
            <a:p>
              <a:pPr algn="ctr"/>
              <a:r>
                <a:rPr lang="it-IT" b="1" dirty="0">
                  <a:latin typeface="Calibri" pitchFamily="34" charset="0"/>
                </a:rPr>
                <a:t>ISTAT</a:t>
              </a:r>
            </a:p>
          </p:txBody>
        </p:sp>
        <p:sp>
          <p:nvSpPr>
            <p:cNvPr id="23" name="CasellaDiTesto 8"/>
            <p:cNvSpPr txBox="1">
              <a:spLocks noChangeArrowheads="1"/>
            </p:cNvSpPr>
            <p:nvPr/>
          </p:nvSpPr>
          <p:spPr bwMode="auto">
            <a:xfrm>
              <a:off x="1384300" y="3850978"/>
              <a:ext cx="1609725" cy="338554"/>
            </a:xfrm>
            <a:prstGeom prst="rect">
              <a:avLst/>
            </a:prstGeom>
            <a:noFill/>
            <a:ln w="9525">
              <a:noFill/>
              <a:miter lim="800000"/>
              <a:headEnd/>
              <a:tailEnd/>
            </a:ln>
          </p:spPr>
          <p:txBody>
            <a:bodyPr wrap="square">
              <a:spAutoFit/>
            </a:bodyPr>
            <a:lstStyle/>
            <a:p>
              <a:pPr algn="ctr"/>
              <a:r>
                <a:rPr lang="it-IT" sz="1600" b="1" smtClean="0">
                  <a:latin typeface="Calibri" pitchFamily="34" charset="0"/>
                </a:rPr>
                <a:t>POSTAL SERVICE </a:t>
              </a:r>
              <a:endParaRPr lang="it-IT" sz="1600" b="1" dirty="0">
                <a:latin typeface="Calibri" pitchFamily="34" charset="0"/>
              </a:endParaRPr>
            </a:p>
          </p:txBody>
        </p:sp>
        <p:sp>
          <p:nvSpPr>
            <p:cNvPr id="24" name="Freccia in giù 23"/>
            <p:cNvSpPr/>
            <p:nvPr/>
          </p:nvSpPr>
          <p:spPr>
            <a:xfrm>
              <a:off x="4262438" y="3154363"/>
              <a:ext cx="763587" cy="841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5" name="Callout 13 24"/>
            <p:cNvSpPr/>
            <p:nvPr/>
          </p:nvSpPr>
          <p:spPr>
            <a:xfrm>
              <a:off x="6475413" y="3771900"/>
              <a:ext cx="1552971" cy="587375"/>
            </a:xfrm>
            <a:prstGeom prst="accentBorderCallout1">
              <a:avLst>
                <a:gd name="adj1" fmla="val 16941"/>
                <a:gd name="adj2" fmla="val -5052"/>
                <a:gd name="adj3" fmla="val 83562"/>
                <a:gd name="adj4" fmla="val -5638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6" name="Callout 13 25"/>
            <p:cNvSpPr/>
            <p:nvPr/>
          </p:nvSpPr>
          <p:spPr>
            <a:xfrm>
              <a:off x="6335712" y="5029200"/>
              <a:ext cx="1830387" cy="641570"/>
            </a:xfrm>
            <a:prstGeom prst="accentBorderCallout1">
              <a:avLst>
                <a:gd name="adj1" fmla="val 21211"/>
                <a:gd name="adj2" fmla="val -6075"/>
                <a:gd name="adj3" fmla="val -6871"/>
                <a:gd name="adj4" fmla="val -36692"/>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 name="Callout 13 26"/>
            <p:cNvSpPr/>
            <p:nvPr/>
          </p:nvSpPr>
          <p:spPr>
            <a:xfrm rot="10800000">
              <a:off x="1384300" y="3700462"/>
              <a:ext cx="1609725" cy="587375"/>
            </a:xfrm>
            <a:prstGeom prst="accentBorderCallout1">
              <a:avLst>
                <a:gd name="adj1" fmla="val 63479"/>
                <a:gd name="adj2" fmla="val -5166"/>
                <a:gd name="adj3" fmla="val 2172"/>
                <a:gd name="adj4" fmla="val -5904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8" name="Callout 13 27"/>
            <p:cNvSpPr/>
            <p:nvPr/>
          </p:nvSpPr>
          <p:spPr>
            <a:xfrm rot="10800000">
              <a:off x="1547813" y="4946650"/>
              <a:ext cx="1295400" cy="587375"/>
            </a:xfrm>
            <a:prstGeom prst="accentBorderCallout1">
              <a:avLst>
                <a:gd name="adj1" fmla="val 41775"/>
                <a:gd name="adj2" fmla="val -6209"/>
                <a:gd name="adj3" fmla="val 83561"/>
                <a:gd name="adj4" fmla="val -49816"/>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9" name="Callout 13 28"/>
            <p:cNvSpPr/>
            <p:nvPr/>
          </p:nvSpPr>
          <p:spPr>
            <a:xfrm rot="10800000">
              <a:off x="3914776" y="5534025"/>
              <a:ext cx="1446212" cy="587375"/>
            </a:xfrm>
            <a:prstGeom prst="accentBorderCallout1">
              <a:avLst>
                <a:gd name="adj1" fmla="val 63479"/>
                <a:gd name="adj2" fmla="val -5166"/>
                <a:gd name="adj3" fmla="val 157848"/>
                <a:gd name="adj4" fmla="val -1513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0" name="CasellaDiTesto 8"/>
            <p:cNvSpPr txBox="1">
              <a:spLocks noChangeArrowheads="1"/>
            </p:cNvSpPr>
            <p:nvPr/>
          </p:nvSpPr>
          <p:spPr bwMode="auto">
            <a:xfrm>
              <a:off x="3854450" y="5557684"/>
              <a:ext cx="1601787" cy="584775"/>
            </a:xfrm>
            <a:prstGeom prst="rect">
              <a:avLst/>
            </a:prstGeom>
            <a:noFill/>
            <a:ln w="9525">
              <a:noFill/>
              <a:miter lim="800000"/>
              <a:headEnd/>
              <a:tailEnd/>
            </a:ln>
          </p:spPr>
          <p:txBody>
            <a:bodyPr wrap="square">
              <a:spAutoFit/>
            </a:bodyPr>
            <a:lstStyle/>
            <a:p>
              <a:pPr algn="ctr"/>
              <a:r>
                <a:rPr lang="it-IT" sz="1600" b="1" smtClean="0">
                  <a:latin typeface="Calibri" pitchFamily="34" charset="0"/>
                </a:rPr>
                <a:t>CORPORATIONS AND CITIZENS</a:t>
              </a:r>
              <a:endParaRPr lang="it-IT" sz="1600" b="1" dirty="0">
                <a:latin typeface="Calibri" pitchFamily="34" charset="0"/>
              </a:endParaRPr>
            </a:p>
          </p:txBody>
        </p:sp>
      </p:grpSp>
    </p:spTree>
    <p:extLst>
      <p:ext uri="{BB962C8B-B14F-4D97-AF65-F5344CB8AC3E}">
        <p14:creationId xmlns:p14="http://schemas.microsoft.com/office/powerpoint/2010/main" val="2387921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Future implementations of ANNCSU</a:t>
            </a:r>
            <a:endParaRPr lang="it-IT" dirty="0"/>
          </a:p>
        </p:txBody>
      </p:sp>
      <p:graphicFrame>
        <p:nvGraphicFramePr>
          <p:cNvPr id="31" name="Group 668"/>
          <p:cNvGraphicFramePr>
            <a:graphicFrameLocks noGrp="1"/>
          </p:cNvGraphicFramePr>
          <p:nvPr/>
        </p:nvGraphicFramePr>
        <p:xfrm>
          <a:off x="500034" y="785794"/>
          <a:ext cx="8010525" cy="5085092"/>
        </p:xfrm>
        <a:graphic>
          <a:graphicData uri="http://schemas.openxmlformats.org/drawingml/2006/table">
            <a:tbl>
              <a:tblPr/>
              <a:tblGrid>
                <a:gridCol w="8010525"/>
              </a:tblGrid>
              <a:tr h="669826">
                <a:tc>
                  <a:txBody>
                    <a:bodyPr/>
                    <a:lstStyle/>
                    <a:p>
                      <a:pPr marL="355600" marR="0" lvl="0" indent="-355600" algn="just" defTabSz="914400" rtl="0" eaLnBrk="0" fontAlgn="base" latinLnBrk="0" hangingPunct="0">
                        <a:lnSpc>
                          <a:spcPct val="100000"/>
                        </a:lnSpc>
                        <a:spcBef>
                          <a:spcPct val="50000"/>
                        </a:spcBef>
                        <a:spcAft>
                          <a:spcPct val="0"/>
                        </a:spcAft>
                        <a:buClr>
                          <a:srgbClr val="E2003B"/>
                        </a:buClr>
                        <a:buSzPct val="120000"/>
                        <a:buFont typeface="Wingdings" pitchFamily="2" charset="2"/>
                        <a:buNone/>
                        <a:tabLst/>
                      </a:pPr>
                      <a:r>
                        <a:rPr lang="it-IT" sz="2000" baseline="0" dirty="0" smtClean="0">
                          <a:solidFill>
                            <a:schemeClr val="tx1"/>
                          </a:solidFill>
                          <a:latin typeface="Times New Roman" pitchFamily="18" charset="0"/>
                          <a:cs typeface="Times New Roman" pitchFamily="18" charset="0"/>
                        </a:rPr>
                        <a:t>At a </a:t>
                      </a:r>
                      <a:r>
                        <a:rPr lang="it-IT" sz="2000" baseline="0" dirty="0" err="1" smtClean="0">
                          <a:solidFill>
                            <a:schemeClr val="tx1"/>
                          </a:solidFill>
                          <a:latin typeface="Times New Roman" pitchFamily="18" charset="0"/>
                          <a:cs typeface="Times New Roman" pitchFamily="18" charset="0"/>
                        </a:rPr>
                        <a:t>later</a:t>
                      </a:r>
                      <a:r>
                        <a:rPr lang="it-IT" sz="2000" baseline="0" dirty="0" smtClean="0">
                          <a:solidFill>
                            <a:schemeClr val="tx1"/>
                          </a:solidFill>
                          <a:latin typeface="Times New Roman" pitchFamily="18" charset="0"/>
                          <a:cs typeface="Times New Roman" pitchFamily="18" charset="0"/>
                        </a:rPr>
                        <a:t> stage </a:t>
                      </a:r>
                      <a:r>
                        <a:rPr lang="it-IT" sz="2000" dirty="0" smtClean="0">
                          <a:solidFill>
                            <a:schemeClr val="tx1"/>
                          </a:solidFill>
                          <a:latin typeface="Times New Roman" pitchFamily="18" charset="0"/>
                          <a:cs typeface="Times New Roman" pitchFamily="18" charset="0"/>
                        </a:rPr>
                        <a:t>ANNCSU </a:t>
                      </a:r>
                      <a:r>
                        <a:rPr lang="en-US" sz="2000" dirty="0" smtClean="0">
                          <a:latin typeface="Times New Roman" pitchFamily="18" charset="0"/>
                          <a:cs typeface="Times New Roman" pitchFamily="18" charset="0"/>
                        </a:rPr>
                        <a:t>will also manage the following elements</a:t>
                      </a:r>
                      <a:r>
                        <a:rPr lang="it-IT" sz="2000" dirty="0" smtClean="0">
                          <a:solidFill>
                            <a:schemeClr val="tx1"/>
                          </a:solidFill>
                          <a:latin typeface="Times New Roman" pitchFamily="18" charset="0"/>
                          <a:cs typeface="Times New Roman" pitchFamily="18" charset="0"/>
                        </a:rPr>
                        <a:t>:</a:t>
                      </a:r>
                    </a:p>
                    <a:p>
                      <a:pPr marL="457200" marR="0" lvl="0" indent="-457200" algn="just" defTabSz="914400" rtl="0" eaLnBrk="0" fontAlgn="base" latinLnBrk="0" hangingPunct="0">
                        <a:lnSpc>
                          <a:spcPct val="100000"/>
                        </a:lnSpc>
                        <a:spcBef>
                          <a:spcPct val="50000"/>
                        </a:spcBef>
                        <a:spcAft>
                          <a:spcPct val="0"/>
                        </a:spcAft>
                        <a:buClr>
                          <a:srgbClr val="E2003B"/>
                        </a:buClr>
                        <a:buSzPct val="120000"/>
                        <a:buFont typeface="+mj-lt"/>
                        <a:buAutoNum type="arabicPeriod"/>
                        <a:tabLst/>
                        <a:defRPr/>
                      </a:pPr>
                      <a:r>
                        <a:rPr lang="it-IT" sz="2000" b="1" kern="1200" dirty="0" smtClean="0">
                          <a:solidFill>
                            <a:srgbClr val="E2003B"/>
                          </a:solidFill>
                          <a:latin typeface="Times New Roman" pitchFamily="18" charset="0"/>
                          <a:ea typeface="+mn-ea"/>
                          <a:cs typeface="Times New Roman" pitchFamily="18" charset="0"/>
                        </a:rPr>
                        <a:t>zip </a:t>
                      </a:r>
                      <a:r>
                        <a:rPr lang="it-IT" sz="2000" b="1" kern="1200" dirty="0" err="1" smtClean="0">
                          <a:solidFill>
                            <a:srgbClr val="E2003B"/>
                          </a:solidFill>
                          <a:latin typeface="Times New Roman" pitchFamily="18" charset="0"/>
                          <a:ea typeface="+mn-ea"/>
                          <a:cs typeface="Times New Roman" pitchFamily="18" charset="0"/>
                        </a:rPr>
                        <a:t>codes</a:t>
                      </a:r>
                      <a:r>
                        <a:rPr lang="it-IT" sz="2000" kern="1200" dirty="0" smtClean="0">
                          <a:solidFill>
                            <a:schemeClr val="tx1"/>
                          </a:solidFill>
                          <a:latin typeface="Times New Roman" pitchFamily="18" charset="0"/>
                          <a:ea typeface="+mn-ea"/>
                          <a:cs typeface="Times New Roman" pitchFamily="18" charset="0"/>
                        </a:rPr>
                        <a:t>;</a:t>
                      </a:r>
                    </a:p>
                    <a:p>
                      <a:pPr marL="457200" marR="0" lvl="0" indent="-457200" algn="just" defTabSz="914400" rtl="0" eaLnBrk="0" fontAlgn="base" latinLnBrk="0" hangingPunct="0">
                        <a:lnSpc>
                          <a:spcPct val="100000"/>
                        </a:lnSpc>
                        <a:spcBef>
                          <a:spcPct val="50000"/>
                        </a:spcBef>
                        <a:spcAft>
                          <a:spcPct val="0"/>
                        </a:spcAft>
                        <a:buClr>
                          <a:srgbClr val="E2003B"/>
                        </a:buClr>
                        <a:buSzPct val="120000"/>
                        <a:buFont typeface="+mj-lt"/>
                        <a:buAutoNum type="arabicPeriod"/>
                        <a:tabLst/>
                      </a:pPr>
                      <a:r>
                        <a:rPr lang="it-IT" sz="2000" b="1" dirty="0" smtClean="0">
                          <a:solidFill>
                            <a:srgbClr val="E2003B"/>
                          </a:solidFill>
                          <a:latin typeface="Times New Roman" pitchFamily="18" charset="0"/>
                          <a:cs typeface="Times New Roman" pitchFamily="18" charset="0"/>
                        </a:rPr>
                        <a:t>road</a:t>
                      </a:r>
                      <a:r>
                        <a:rPr lang="it-IT" sz="2000" b="1" baseline="0" dirty="0" smtClean="0">
                          <a:solidFill>
                            <a:srgbClr val="E2003B"/>
                          </a:solidFill>
                          <a:latin typeface="Times New Roman" pitchFamily="18" charset="0"/>
                          <a:cs typeface="Times New Roman" pitchFamily="18" charset="0"/>
                        </a:rPr>
                        <a:t> </a:t>
                      </a:r>
                      <a:r>
                        <a:rPr lang="it-IT" sz="2000" b="1" baseline="0" dirty="0" err="1" smtClean="0">
                          <a:solidFill>
                            <a:srgbClr val="E2003B"/>
                          </a:solidFill>
                          <a:latin typeface="Times New Roman" pitchFamily="18" charset="0"/>
                          <a:cs typeface="Times New Roman" pitchFamily="18" charset="0"/>
                        </a:rPr>
                        <a:t>graph</a:t>
                      </a:r>
                      <a:r>
                        <a:rPr lang="it-IT" sz="2000" dirty="0" smtClean="0">
                          <a:solidFill>
                            <a:schemeClr val="tx1"/>
                          </a:solidFill>
                          <a:latin typeface="Times New Roman" pitchFamily="18" charset="0"/>
                          <a:cs typeface="Times New Roman" pitchFamily="18" charset="0"/>
                        </a:rPr>
                        <a:t>,</a:t>
                      </a:r>
                      <a:r>
                        <a:rPr lang="it-IT" sz="2000" baseline="0" dirty="0" smtClean="0">
                          <a:solidFill>
                            <a:schemeClr val="tx1"/>
                          </a:solidFill>
                          <a:latin typeface="Times New Roman" pitchFamily="18" charset="0"/>
                          <a:cs typeface="Times New Roman" pitchFamily="18" charset="0"/>
                        </a:rPr>
                        <a:t> </a:t>
                      </a:r>
                      <a:r>
                        <a:rPr lang="en-US" sz="2000" dirty="0" smtClean="0">
                          <a:latin typeface="Times New Roman" pitchFamily="18" charset="0"/>
                          <a:cs typeface="Times New Roman" pitchFamily="18" charset="0"/>
                        </a:rPr>
                        <a:t>if entered by the municipalities and not covered by the usage license in order to make them public</a:t>
                      </a:r>
                      <a:r>
                        <a:rPr lang="it-IT" sz="2000" dirty="0" smtClean="0">
                          <a:solidFill>
                            <a:schemeClr val="tx1"/>
                          </a:solidFill>
                          <a:latin typeface="Times New Roman" pitchFamily="18" charset="0"/>
                          <a:cs typeface="Times New Roman" pitchFamily="18" charset="0"/>
                        </a:rPr>
                        <a:t>;</a:t>
                      </a:r>
                    </a:p>
                    <a:p>
                      <a:pPr marL="457200" marR="0" lvl="0" indent="-457200" algn="just" defTabSz="914400" rtl="0" eaLnBrk="0" fontAlgn="base" latinLnBrk="0" hangingPunct="0">
                        <a:lnSpc>
                          <a:spcPct val="100000"/>
                        </a:lnSpc>
                        <a:spcBef>
                          <a:spcPct val="50000"/>
                        </a:spcBef>
                        <a:spcAft>
                          <a:spcPct val="0"/>
                        </a:spcAft>
                        <a:buClr>
                          <a:srgbClr val="E2003B"/>
                        </a:buClr>
                        <a:buSzPct val="120000"/>
                        <a:buFont typeface="+mj-lt"/>
                        <a:buAutoNum type="arabicPeriod"/>
                        <a:tabLst/>
                        <a:defRPr/>
                      </a:pPr>
                      <a:r>
                        <a:rPr lang="it-IT" sz="2000" b="1" kern="1200" dirty="0" err="1" smtClean="0">
                          <a:solidFill>
                            <a:srgbClr val="E2003B"/>
                          </a:solidFill>
                          <a:latin typeface="Times New Roman" pitchFamily="18" charset="0"/>
                          <a:ea typeface="+mn-ea"/>
                          <a:cs typeface="Times New Roman" pitchFamily="18" charset="0"/>
                        </a:rPr>
                        <a:t>spatial</a:t>
                      </a:r>
                      <a:r>
                        <a:rPr lang="it-IT" sz="2000" b="1" kern="1200" baseline="0" dirty="0" smtClean="0">
                          <a:solidFill>
                            <a:srgbClr val="E2003B"/>
                          </a:solidFill>
                          <a:latin typeface="Times New Roman" pitchFamily="18" charset="0"/>
                          <a:ea typeface="+mn-ea"/>
                          <a:cs typeface="Times New Roman" pitchFamily="18" charset="0"/>
                        </a:rPr>
                        <a:t> </a:t>
                      </a:r>
                      <a:r>
                        <a:rPr lang="it-IT" sz="2000" b="1" kern="1200" baseline="0" dirty="0" err="1" smtClean="0">
                          <a:solidFill>
                            <a:srgbClr val="E2003B"/>
                          </a:solidFill>
                          <a:latin typeface="Times New Roman" pitchFamily="18" charset="0"/>
                          <a:ea typeface="+mn-ea"/>
                          <a:cs typeface="Times New Roman" pitchFamily="18" charset="0"/>
                        </a:rPr>
                        <a:t>coordinates</a:t>
                      </a:r>
                      <a:r>
                        <a:rPr lang="it-IT" sz="2000" b="1" kern="1200" baseline="0" dirty="0" smtClean="0">
                          <a:solidFill>
                            <a:srgbClr val="E2003B"/>
                          </a:solidFill>
                          <a:latin typeface="Times New Roman" pitchFamily="18" charset="0"/>
                          <a:ea typeface="+mn-ea"/>
                          <a:cs typeface="Times New Roman" pitchFamily="18" charset="0"/>
                        </a:rPr>
                        <a:t> </a:t>
                      </a:r>
                      <a:r>
                        <a:rPr lang="it-IT" sz="2000" kern="1200" dirty="0" smtClean="0">
                          <a:solidFill>
                            <a:schemeClr val="tx1"/>
                          </a:solidFill>
                          <a:latin typeface="Times New Roman" pitchFamily="18" charset="0"/>
                          <a:ea typeface="+mn-ea"/>
                          <a:cs typeface="Times New Roman" pitchFamily="18" charset="0"/>
                        </a:rPr>
                        <a:t>of the </a:t>
                      </a:r>
                      <a:r>
                        <a:rPr lang="it-IT" sz="2000" kern="1200" dirty="0" err="1" smtClean="0">
                          <a:solidFill>
                            <a:schemeClr val="tx1"/>
                          </a:solidFill>
                          <a:latin typeface="Times New Roman" pitchFamily="18" charset="0"/>
                          <a:ea typeface="+mn-ea"/>
                          <a:cs typeface="Times New Roman" pitchFamily="18" charset="0"/>
                        </a:rPr>
                        <a:t>street</a:t>
                      </a:r>
                      <a:r>
                        <a:rPr lang="it-IT" sz="2000" kern="1200" dirty="0" smtClean="0">
                          <a:solidFill>
                            <a:schemeClr val="tx1"/>
                          </a:solidFill>
                          <a:latin typeface="Times New Roman" pitchFamily="18" charset="0"/>
                          <a:ea typeface="+mn-ea"/>
                          <a:cs typeface="Times New Roman" pitchFamily="18" charset="0"/>
                        </a:rPr>
                        <a:t> </a:t>
                      </a:r>
                      <a:r>
                        <a:rPr lang="it-IT" sz="2000" kern="1200" dirty="0" err="1" smtClean="0">
                          <a:solidFill>
                            <a:schemeClr val="tx1"/>
                          </a:solidFill>
                          <a:latin typeface="Times New Roman" pitchFamily="18" charset="0"/>
                          <a:ea typeface="+mn-ea"/>
                          <a:cs typeface="Times New Roman" pitchFamily="18" charset="0"/>
                        </a:rPr>
                        <a:t>numbers</a:t>
                      </a:r>
                      <a:r>
                        <a:rPr lang="it-IT" sz="2000" kern="1200" dirty="0" smtClean="0">
                          <a:solidFill>
                            <a:schemeClr val="tx1"/>
                          </a:solidFill>
                          <a:latin typeface="Times New Roman" pitchFamily="18" charset="0"/>
                          <a:ea typeface="+mn-ea"/>
                          <a:cs typeface="Times New Roman" pitchFamily="18" charset="0"/>
                        </a:rPr>
                        <a:t>, </a:t>
                      </a:r>
                      <a:r>
                        <a:rPr lang="it-IT" sz="2000" dirty="0" err="1" smtClean="0">
                          <a:solidFill>
                            <a:srgbClr val="000000"/>
                          </a:solidFill>
                          <a:latin typeface="Times New Roman" pitchFamily="18" charset="0"/>
                          <a:cs typeface="Times New Roman" pitchFamily="18" charset="0"/>
                        </a:rPr>
                        <a:t>making</a:t>
                      </a:r>
                      <a:r>
                        <a:rPr lang="it-IT" sz="2000" dirty="0" smtClean="0">
                          <a:solidFill>
                            <a:srgbClr val="000000"/>
                          </a:solidFill>
                          <a:latin typeface="Times New Roman" pitchFamily="18" charset="0"/>
                          <a:cs typeface="Times New Roman" pitchFamily="18" charset="0"/>
                        </a:rPr>
                        <a:t> </a:t>
                      </a:r>
                      <a:r>
                        <a:rPr lang="it-IT" sz="2000" dirty="0" err="1" smtClean="0">
                          <a:solidFill>
                            <a:srgbClr val="000000"/>
                          </a:solidFill>
                          <a:latin typeface="Times New Roman" pitchFamily="18" charset="0"/>
                          <a:cs typeface="Times New Roman" pitchFamily="18" charset="0"/>
                        </a:rPr>
                        <a:t>them</a:t>
                      </a:r>
                      <a:r>
                        <a:rPr lang="it-IT" sz="2000" dirty="0" smtClean="0">
                          <a:solidFill>
                            <a:srgbClr val="000000"/>
                          </a:solidFill>
                          <a:latin typeface="Times New Roman" pitchFamily="18" charset="0"/>
                          <a:cs typeface="Times New Roman" pitchFamily="18" charset="0"/>
                        </a:rPr>
                        <a:t> </a:t>
                      </a:r>
                      <a:r>
                        <a:rPr lang="it-IT" sz="2000" dirty="0" err="1" smtClean="0">
                          <a:solidFill>
                            <a:srgbClr val="000000"/>
                          </a:solidFill>
                          <a:latin typeface="Times New Roman" pitchFamily="18" charset="0"/>
                          <a:cs typeface="Times New Roman" pitchFamily="18" charset="0"/>
                        </a:rPr>
                        <a:t>potentially</a:t>
                      </a:r>
                      <a:r>
                        <a:rPr lang="it-IT" sz="2000" dirty="0" smtClean="0">
                          <a:solidFill>
                            <a:srgbClr val="000000"/>
                          </a:solidFill>
                          <a:latin typeface="Times New Roman" pitchFamily="18" charset="0"/>
                          <a:cs typeface="Times New Roman" pitchFamily="18" charset="0"/>
                        </a:rPr>
                        <a:t> </a:t>
                      </a:r>
                      <a:r>
                        <a:rPr lang="it-IT" sz="2000" dirty="0" err="1" smtClean="0">
                          <a:solidFill>
                            <a:srgbClr val="000000"/>
                          </a:solidFill>
                          <a:latin typeface="Times New Roman" pitchFamily="18" charset="0"/>
                          <a:cs typeface="Times New Roman" pitchFamily="18" charset="0"/>
                        </a:rPr>
                        <a:t>represented</a:t>
                      </a:r>
                      <a:r>
                        <a:rPr lang="it-IT" sz="2000" dirty="0" smtClean="0">
                          <a:solidFill>
                            <a:srgbClr val="000000"/>
                          </a:solidFill>
                          <a:latin typeface="Times New Roman" pitchFamily="18" charset="0"/>
                          <a:cs typeface="Times New Roman" pitchFamily="18" charset="0"/>
                        </a:rPr>
                        <a:t> on the </a:t>
                      </a:r>
                      <a:r>
                        <a:rPr lang="it-IT" sz="2000" dirty="0" err="1" smtClean="0">
                          <a:solidFill>
                            <a:srgbClr val="000000"/>
                          </a:solidFill>
                          <a:latin typeface="Times New Roman" pitchFamily="18" charset="0"/>
                          <a:cs typeface="Times New Roman" pitchFamily="18" charset="0"/>
                        </a:rPr>
                        <a:t>map</a:t>
                      </a:r>
                      <a:r>
                        <a:rPr lang="it-IT" sz="2000" dirty="0" smtClean="0">
                          <a:solidFill>
                            <a:srgbClr val="000000"/>
                          </a:solidFill>
                          <a:latin typeface="Times New Roman" pitchFamily="18" charset="0"/>
                          <a:cs typeface="Times New Roman" pitchFamily="18" charset="0"/>
                        </a:rPr>
                        <a:t>.</a:t>
                      </a:r>
                    </a:p>
                    <a:p>
                      <a:pPr marL="457200" marR="0" lvl="0" indent="-457200" algn="just" defTabSz="914400" rtl="0" eaLnBrk="0" fontAlgn="base" latinLnBrk="0" hangingPunct="0">
                        <a:lnSpc>
                          <a:spcPct val="100000"/>
                        </a:lnSpc>
                        <a:spcBef>
                          <a:spcPct val="50000"/>
                        </a:spcBef>
                        <a:spcAft>
                          <a:spcPct val="0"/>
                        </a:spcAft>
                        <a:buClr>
                          <a:srgbClr val="E2003B"/>
                        </a:buClr>
                        <a:buSzPct val="120000"/>
                        <a:buFont typeface="+mj-lt"/>
                        <a:buAutoNum type="arabicPeriod"/>
                        <a:tabLst/>
                        <a:defRPr/>
                      </a:pPr>
                      <a:endParaRPr lang="it-IT" sz="2000" dirty="0" smtClean="0">
                        <a:solidFill>
                          <a:srgbClr val="000000"/>
                        </a:solidFill>
                        <a:latin typeface="Calibri" pitchFamily="34" charset="0"/>
                      </a:endParaRPr>
                    </a:p>
                    <a:p>
                      <a:pPr marL="457200" marR="0" lvl="0" indent="-457200" algn="just" defTabSz="914400" rtl="0" eaLnBrk="0" fontAlgn="base" latinLnBrk="0" hangingPunct="0">
                        <a:lnSpc>
                          <a:spcPct val="100000"/>
                        </a:lnSpc>
                        <a:spcBef>
                          <a:spcPct val="50000"/>
                        </a:spcBef>
                        <a:spcAft>
                          <a:spcPct val="0"/>
                        </a:spcAft>
                        <a:buClr>
                          <a:srgbClr val="E2003B"/>
                        </a:buClr>
                        <a:buSzPct val="120000"/>
                        <a:buFont typeface="+mj-lt"/>
                        <a:buAutoNum type="arabicPeriod"/>
                        <a:tabLst/>
                        <a:defRPr/>
                      </a:pPr>
                      <a:endParaRPr lang="it-IT" sz="2000" dirty="0" smtClean="0">
                        <a:solidFill>
                          <a:srgbClr val="000000"/>
                        </a:solidFill>
                        <a:latin typeface="Calibri" pitchFamily="34" charset="0"/>
                      </a:endParaRPr>
                    </a:p>
                    <a:p>
                      <a:pPr marL="457200" marR="0" lvl="0" indent="-457200" algn="just" defTabSz="914400" rtl="0" eaLnBrk="0" fontAlgn="base" latinLnBrk="0" hangingPunct="0">
                        <a:lnSpc>
                          <a:spcPct val="100000"/>
                        </a:lnSpc>
                        <a:spcBef>
                          <a:spcPct val="50000"/>
                        </a:spcBef>
                        <a:spcAft>
                          <a:spcPct val="0"/>
                        </a:spcAft>
                        <a:buClr>
                          <a:srgbClr val="E2003B"/>
                        </a:buClr>
                        <a:buSzPct val="120000"/>
                        <a:buFont typeface="+mj-lt"/>
                        <a:buAutoNum type="arabicPeriod"/>
                        <a:tabLst/>
                        <a:defRPr/>
                      </a:pPr>
                      <a:endParaRPr lang="it-IT" sz="2000" dirty="0" smtClean="0">
                        <a:solidFill>
                          <a:srgbClr val="000000"/>
                        </a:solidFill>
                        <a:latin typeface="Calibri" pitchFamily="34" charset="0"/>
                      </a:endParaRPr>
                    </a:p>
                    <a:p>
                      <a:pPr marL="457200" marR="0" lvl="0" indent="-457200" algn="just" defTabSz="914400" rtl="0" eaLnBrk="0" fontAlgn="base" latinLnBrk="0" hangingPunct="0">
                        <a:lnSpc>
                          <a:spcPct val="100000"/>
                        </a:lnSpc>
                        <a:spcBef>
                          <a:spcPct val="50000"/>
                        </a:spcBef>
                        <a:spcAft>
                          <a:spcPct val="0"/>
                        </a:spcAft>
                        <a:buClr>
                          <a:srgbClr val="E2003B"/>
                        </a:buClr>
                        <a:buSzPct val="120000"/>
                        <a:buFont typeface="+mj-lt"/>
                        <a:buAutoNum type="arabicPeriod"/>
                        <a:tabLst/>
                      </a:pPr>
                      <a:endParaRPr lang="it-IT" sz="2000" dirty="0" smtClean="0">
                        <a:solidFill>
                          <a:schemeClr val="tx1"/>
                        </a:solidFill>
                        <a:latin typeface="Calibri" pitchFamily="34" charset="0"/>
                      </a:endParaRPr>
                    </a:p>
                  </a:txBody>
                  <a:tcPr marT="45723" marB="45723"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669826">
                <a:tc>
                  <a:txBody>
                    <a:bodyPr/>
                    <a:lstStyle/>
                    <a:p>
                      <a:pPr marL="355600" marR="0" lvl="0" indent="-355600" algn="just" defTabSz="914400" rtl="0" eaLnBrk="0" fontAlgn="base" latinLnBrk="0" hangingPunct="0">
                        <a:lnSpc>
                          <a:spcPct val="100000"/>
                        </a:lnSpc>
                        <a:spcBef>
                          <a:spcPct val="50000"/>
                        </a:spcBef>
                        <a:spcAft>
                          <a:spcPct val="0"/>
                        </a:spcAft>
                        <a:buClr>
                          <a:srgbClr val="E2003B"/>
                        </a:buClr>
                        <a:buSzPct val="120000"/>
                        <a:buFont typeface="Wingdings" pitchFamily="2" charset="2"/>
                        <a:buChar char="Ø"/>
                        <a:tabLst/>
                      </a:pPr>
                      <a:endParaRPr lang="it-IT" sz="2000" dirty="0" smtClean="0">
                        <a:solidFill>
                          <a:schemeClr val="tx1"/>
                        </a:solidFill>
                        <a:latin typeface="Calibri" pitchFamily="34" charset="0"/>
                      </a:endParaRPr>
                    </a:p>
                    <a:p>
                      <a:pPr marL="355600" marR="0" lvl="0" indent="-355600" algn="just" defTabSz="914400" rtl="0" eaLnBrk="0" fontAlgn="base" latinLnBrk="0" hangingPunct="0">
                        <a:lnSpc>
                          <a:spcPct val="100000"/>
                        </a:lnSpc>
                        <a:spcBef>
                          <a:spcPct val="50000"/>
                        </a:spcBef>
                        <a:spcAft>
                          <a:spcPct val="0"/>
                        </a:spcAft>
                        <a:buClr>
                          <a:srgbClr val="E2003B"/>
                        </a:buClr>
                        <a:buSzPct val="120000"/>
                        <a:buFont typeface="Wingdings" pitchFamily="2" charset="2"/>
                        <a:buChar char="Ø"/>
                        <a:tabLst/>
                      </a:pPr>
                      <a:endParaRPr lang="it-IT" sz="2000" kern="1200" dirty="0" smtClean="0">
                        <a:solidFill>
                          <a:schemeClr val="tx1"/>
                        </a:solidFill>
                        <a:latin typeface="Calibri" pitchFamily="34" charset="0"/>
                        <a:ea typeface="+mn-ea"/>
                        <a:cs typeface="+mn-cs"/>
                      </a:endParaRPr>
                    </a:p>
                  </a:txBody>
                  <a:tcPr marT="45723" marB="45723" anchor="b" horzOverflow="overflow">
                    <a:lnL>
                      <a:noFill/>
                    </a:lnL>
                    <a:lnR>
                      <a:noFill/>
                    </a:lnR>
                    <a:lnT>
                      <a:noFill/>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pic>
        <p:nvPicPr>
          <p:cNvPr id="52" name="Picture 25"/>
          <p:cNvPicPr>
            <a:picLocks noChangeAspect="1" noChangeArrowheads="1"/>
          </p:cNvPicPr>
          <p:nvPr/>
        </p:nvPicPr>
        <p:blipFill>
          <a:blip r:embed="rId2" cstate="print"/>
          <a:srcRect/>
          <a:stretch>
            <a:fillRect/>
          </a:stretch>
        </p:blipFill>
        <p:spPr bwMode="auto">
          <a:xfrm>
            <a:off x="785786" y="3500438"/>
            <a:ext cx="7488237" cy="922338"/>
          </a:xfrm>
          <a:prstGeom prst="rect">
            <a:avLst/>
          </a:prstGeom>
          <a:noFill/>
          <a:ln w="9525">
            <a:noFill/>
            <a:miter lim="800000"/>
            <a:headEnd/>
            <a:tailEnd/>
          </a:ln>
          <a:effectLst/>
        </p:spPr>
      </p:pic>
      <p:sp>
        <p:nvSpPr>
          <p:cNvPr id="53" name="AutoShape 30"/>
          <p:cNvSpPr>
            <a:spLocks noChangeArrowheads="1"/>
          </p:cNvSpPr>
          <p:nvPr/>
        </p:nvSpPr>
        <p:spPr bwMode="auto">
          <a:xfrm>
            <a:off x="4929190" y="3357562"/>
            <a:ext cx="3600450" cy="1224136"/>
          </a:xfrm>
          <a:prstGeom prst="flowChartAlternateProcess">
            <a:avLst/>
          </a:prstGeom>
          <a:noFill/>
          <a:ln w="28575">
            <a:solidFill>
              <a:srgbClr val="FF0000"/>
            </a:solidFill>
            <a:miter lim="800000"/>
            <a:headEnd/>
            <a:tailEnd/>
          </a:ln>
          <a:effectLst/>
        </p:spPr>
        <p:txBody>
          <a:bodyPr wrap="none" anchor="ctr"/>
          <a:lstStyle/>
          <a:p>
            <a:endParaRPr lang="it-IT"/>
          </a:p>
        </p:txBody>
      </p:sp>
      <p:sp>
        <p:nvSpPr>
          <p:cNvPr id="8" name="Rettangolo 7"/>
          <p:cNvSpPr/>
          <p:nvPr/>
        </p:nvSpPr>
        <p:spPr>
          <a:xfrm>
            <a:off x="827584" y="3501008"/>
            <a:ext cx="7416824"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smtClean="0">
                <a:solidFill>
                  <a:schemeClr val="tx1"/>
                </a:solidFill>
              </a:rPr>
              <a:t>DUG         NAME                                  STREET N.                        X                                Y</a:t>
            </a:r>
            <a:endParaRPr lang="it-IT" sz="1600" b="1">
              <a:solidFill>
                <a:schemeClr val="tx1"/>
              </a:solidFill>
            </a:endParaRPr>
          </a:p>
        </p:txBody>
      </p:sp>
    </p:spTree>
    <p:extLst>
      <p:ext uri="{BB962C8B-B14F-4D97-AF65-F5344CB8AC3E}">
        <p14:creationId xmlns:p14="http://schemas.microsoft.com/office/powerpoint/2010/main" val="1333169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additive="repl">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ppt_x</p:attrName>
                                        </p:attrNameLst>
                                      </p:cBhvr>
                                      <p:tavLst>
                                        <p:tav tm="100000">
                                          <p:val>
                                            <p:strVal val="1+#ppt_w/2"/>
                                          </p:val>
                                        </p:tav>
                                        <p:tav tm="100000">
                                          <p:val>
                                            <p:strVal val="#ppt_x"/>
                                          </p:val>
                                        </p:tav>
                                      </p:tavLst>
                                    </p:anim>
                                    <p:anim calcmode="lin" valueType="num">
                                      <p:cBhvr>
                                        <p:cTn id="13" dur="500" fill="hold"/>
                                        <p:tgtEl>
                                          <p:spTgt spid="53"/>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Benefits from the introduction of ANNCSU </a:t>
            </a:r>
            <a:endParaRPr lang="it-IT" dirty="0"/>
          </a:p>
        </p:txBody>
      </p:sp>
      <p:sp>
        <p:nvSpPr>
          <p:cNvPr id="4" name="CasellaDiTesto 3"/>
          <p:cNvSpPr txBox="1"/>
          <p:nvPr/>
        </p:nvSpPr>
        <p:spPr>
          <a:xfrm>
            <a:off x="467544" y="5706691"/>
            <a:ext cx="8568952" cy="584775"/>
          </a:xfrm>
          <a:prstGeom prst="rect">
            <a:avLst/>
          </a:prstGeom>
          <a:noFill/>
        </p:spPr>
        <p:txBody>
          <a:bodyPr wrap="square" rtlCol="0">
            <a:spAutoFit/>
          </a:bodyPr>
          <a:lstStyle/>
          <a:p>
            <a:r>
              <a:rPr lang="en-US" sz="1600" smtClean="0">
                <a:latin typeface="Times New Roman" pitchFamily="18" charset="0"/>
                <a:cs typeface="Times New Roman" pitchFamily="18" charset="0"/>
              </a:rPr>
              <a:t>Also the use of a unique national code assigned to each circulation area and the relative accesses will allow more integration with other public and private databases.</a:t>
            </a:r>
            <a:endParaRPr lang="it-IT" sz="1600">
              <a:latin typeface="Times New Roman" pitchFamily="18" charset="0"/>
              <a:cs typeface="Times New Roman" pitchFamily="18" charset="0"/>
            </a:endParaRPr>
          </a:p>
        </p:txBody>
      </p:sp>
      <p:sp>
        <p:nvSpPr>
          <p:cNvPr id="8" name="Rettangolo 7"/>
          <p:cNvSpPr/>
          <p:nvPr/>
        </p:nvSpPr>
        <p:spPr>
          <a:xfrm>
            <a:off x="467544" y="836713"/>
            <a:ext cx="8208912" cy="1080120"/>
          </a:xfrm>
          <a:prstGeom prst="rect">
            <a:avLst/>
          </a:prstGeom>
          <a:gradFill>
            <a:gsLst>
              <a:gs pos="0">
                <a:srgbClr val="8488C4"/>
              </a:gs>
              <a:gs pos="53000">
                <a:srgbClr val="D4DEFF"/>
              </a:gs>
              <a:gs pos="83000">
                <a:srgbClr val="D4DEFF"/>
              </a:gs>
              <a:gs pos="100000">
                <a:srgbClr val="96AB94"/>
              </a:gs>
            </a:gsLst>
            <a:lin ang="16200000" scaled="0"/>
          </a:gradFill>
          <a:scene3d>
            <a:camera prst="orthographicFront"/>
            <a:lightRig rig="threePt" dir="t">
              <a:rot lat="0" lon="0" rev="7500000"/>
            </a:lightRig>
          </a:scene3d>
          <a:sp3d prstMaterial="plastic">
            <a:bevelT w="127000" h="25400" prst="relaxedInset"/>
          </a:sp3d>
        </p:spPr>
        <p:style>
          <a:lnRef idx="0">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CasellaDiTesto 8"/>
          <p:cNvSpPr txBox="1"/>
          <p:nvPr/>
        </p:nvSpPr>
        <p:spPr>
          <a:xfrm>
            <a:off x="611560" y="908720"/>
            <a:ext cx="7992888" cy="923330"/>
          </a:xfrm>
          <a:prstGeom prst="rect">
            <a:avLst/>
          </a:prstGeom>
          <a:noFill/>
        </p:spPr>
        <p:txBody>
          <a:bodyPr wrap="square" rtlCol="0">
            <a:spAutoFit/>
          </a:bodyPr>
          <a:lstStyle/>
          <a:p>
            <a:r>
              <a:rPr lang="en-US" dirty="0" smtClean="0">
                <a:latin typeface="Times New Roman" pitchFamily="18" charset="0"/>
                <a:cs typeface="Times New Roman" pitchFamily="18" charset="0"/>
              </a:rPr>
              <a:t>The availability of computerized data, encoded, certified and updated dynamically, potentially integrated with each other, useful for public administrations, citizens and corporations, promotes the economic development of the country.</a:t>
            </a:r>
            <a:endParaRPr lang="it-IT" dirty="0">
              <a:latin typeface="Times New Roman" pitchFamily="18" charset="0"/>
              <a:cs typeface="Times New Roman" pitchFamily="18" charset="0"/>
            </a:endParaRPr>
          </a:p>
        </p:txBody>
      </p:sp>
      <p:grpSp>
        <p:nvGrpSpPr>
          <p:cNvPr id="10" name="Gruppo 7"/>
          <p:cNvGrpSpPr/>
          <p:nvPr/>
        </p:nvGrpSpPr>
        <p:grpSpPr>
          <a:xfrm>
            <a:off x="648072" y="2132856"/>
            <a:ext cx="678160" cy="567680"/>
            <a:chOff x="8180784" y="3437384"/>
            <a:chExt cx="678160" cy="567680"/>
          </a:xfrm>
        </p:grpSpPr>
        <p:grpSp>
          <p:nvGrpSpPr>
            <p:cNvPr id="11" name="Gruppo 11"/>
            <p:cNvGrpSpPr/>
            <p:nvPr/>
          </p:nvGrpSpPr>
          <p:grpSpPr>
            <a:xfrm>
              <a:off x="8180784" y="3437384"/>
              <a:ext cx="678160" cy="567680"/>
              <a:chOff x="8100392" y="3933056"/>
              <a:chExt cx="720080" cy="504056"/>
            </a:xfrm>
          </p:grpSpPr>
          <p:sp>
            <p:nvSpPr>
              <p:cNvPr id="13" name="Rettangolo 12"/>
              <p:cNvSpPr/>
              <p:nvPr/>
            </p:nvSpPr>
            <p:spPr>
              <a:xfrm>
                <a:off x="8100392" y="3933056"/>
                <a:ext cx="720080" cy="440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8388424" y="3975447"/>
                <a:ext cx="288032" cy="461665"/>
              </a:xfrm>
              <a:prstGeom prst="rect">
                <a:avLst/>
              </a:prstGeom>
              <a:noFill/>
            </p:spPr>
            <p:txBody>
              <a:bodyPr wrap="square" rtlCol="0">
                <a:spAutoFit/>
              </a:bodyPr>
              <a:lstStyle/>
              <a:p>
                <a:r>
                  <a:rPr lang="en-US" sz="2400" b="1" dirty="0" smtClean="0">
                    <a:latin typeface="Calibri" pitchFamily="34" charset="0"/>
                    <a:cs typeface="Calibri" pitchFamily="34" charset="0"/>
                  </a:rPr>
                  <a:t>+</a:t>
                </a:r>
                <a:endParaRPr lang="it-IT" sz="2400" b="1" dirty="0">
                  <a:latin typeface="Calibri" pitchFamily="34" charset="0"/>
                  <a:cs typeface="Calibri" pitchFamily="34" charset="0"/>
                </a:endParaRPr>
              </a:p>
            </p:txBody>
          </p:sp>
        </p:grpSp>
        <p:sp>
          <p:nvSpPr>
            <p:cNvPr id="12" name="Freccia in su 11"/>
            <p:cNvSpPr/>
            <p:nvPr/>
          </p:nvSpPr>
          <p:spPr>
            <a:xfrm>
              <a:off x="8324800" y="3581400"/>
              <a:ext cx="135632" cy="207640"/>
            </a:xfrm>
            <a:prstGeom prst="up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5" name="Gruppo 7"/>
          <p:cNvGrpSpPr/>
          <p:nvPr/>
        </p:nvGrpSpPr>
        <p:grpSpPr>
          <a:xfrm>
            <a:off x="3965848" y="2132856"/>
            <a:ext cx="678160" cy="567680"/>
            <a:chOff x="8180784" y="3437384"/>
            <a:chExt cx="678160" cy="567680"/>
          </a:xfrm>
        </p:grpSpPr>
        <p:grpSp>
          <p:nvGrpSpPr>
            <p:cNvPr id="16" name="Gruppo 11"/>
            <p:cNvGrpSpPr/>
            <p:nvPr/>
          </p:nvGrpSpPr>
          <p:grpSpPr>
            <a:xfrm>
              <a:off x="8180784" y="3437384"/>
              <a:ext cx="678160" cy="567680"/>
              <a:chOff x="8100392" y="3933056"/>
              <a:chExt cx="720080" cy="504056"/>
            </a:xfrm>
          </p:grpSpPr>
          <p:sp>
            <p:nvSpPr>
              <p:cNvPr id="18" name="Rettangolo 17"/>
              <p:cNvSpPr/>
              <p:nvPr/>
            </p:nvSpPr>
            <p:spPr>
              <a:xfrm>
                <a:off x="8100392" y="3933056"/>
                <a:ext cx="720080" cy="4401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8388424" y="3975447"/>
                <a:ext cx="288032" cy="461665"/>
              </a:xfrm>
              <a:prstGeom prst="rect">
                <a:avLst/>
              </a:prstGeom>
              <a:noFill/>
            </p:spPr>
            <p:txBody>
              <a:bodyPr wrap="square" rtlCol="0">
                <a:spAutoFit/>
              </a:bodyPr>
              <a:lstStyle/>
              <a:p>
                <a:r>
                  <a:rPr lang="en-US" sz="2400" b="1" dirty="0" smtClean="0">
                    <a:latin typeface="Calibri" pitchFamily="34" charset="0"/>
                    <a:cs typeface="Calibri" pitchFamily="34" charset="0"/>
                  </a:rPr>
                  <a:t>+</a:t>
                </a:r>
                <a:endParaRPr lang="it-IT" sz="2400" b="1" dirty="0">
                  <a:latin typeface="Calibri" pitchFamily="34" charset="0"/>
                  <a:cs typeface="Calibri" pitchFamily="34" charset="0"/>
                </a:endParaRPr>
              </a:p>
            </p:txBody>
          </p:sp>
        </p:grpSp>
        <p:sp>
          <p:nvSpPr>
            <p:cNvPr id="17" name="Freccia in su 16"/>
            <p:cNvSpPr/>
            <p:nvPr/>
          </p:nvSpPr>
          <p:spPr>
            <a:xfrm>
              <a:off x="8324800" y="3581400"/>
              <a:ext cx="135632" cy="207640"/>
            </a:xfrm>
            <a:prstGeom prst="up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0" name="CasellaDiTesto 19"/>
          <p:cNvSpPr txBox="1"/>
          <p:nvPr/>
        </p:nvSpPr>
        <p:spPr>
          <a:xfrm>
            <a:off x="1512168" y="2060848"/>
            <a:ext cx="2267744" cy="646331"/>
          </a:xfrm>
          <a:prstGeom prst="rect">
            <a:avLst/>
          </a:prstGeom>
          <a:noFill/>
          <a:ln>
            <a:solidFill>
              <a:schemeClr val="accent1">
                <a:shade val="50000"/>
              </a:schemeClr>
            </a:solidFill>
            <a:prstDash val="sysDash"/>
          </a:ln>
        </p:spPr>
        <p:txBody>
          <a:bodyPr wrap="square" rtlCol="0">
            <a:spAutoFit/>
          </a:bodyPr>
          <a:lstStyle/>
          <a:p>
            <a:r>
              <a:rPr lang="en-US" smtClean="0">
                <a:latin typeface="Times New Roman" pitchFamily="18" charset="0"/>
                <a:cs typeface="Times New Roman" pitchFamily="18" charset="0"/>
              </a:rPr>
              <a:t>The usefulness of data also increases with</a:t>
            </a:r>
            <a:endParaRPr lang="it-IT">
              <a:latin typeface="Times New Roman" pitchFamily="18" charset="0"/>
              <a:cs typeface="Times New Roman" pitchFamily="18" charset="0"/>
            </a:endParaRPr>
          </a:p>
        </p:txBody>
      </p:sp>
      <p:sp>
        <p:nvSpPr>
          <p:cNvPr id="22" name="CasellaDiTesto 21"/>
          <p:cNvSpPr txBox="1"/>
          <p:nvPr/>
        </p:nvSpPr>
        <p:spPr>
          <a:xfrm>
            <a:off x="4824536" y="2060848"/>
            <a:ext cx="3707904" cy="646331"/>
          </a:xfrm>
          <a:prstGeom prst="rect">
            <a:avLst/>
          </a:prstGeom>
          <a:noFill/>
          <a:ln>
            <a:solidFill>
              <a:schemeClr val="accent1">
                <a:shade val="50000"/>
              </a:schemeClr>
            </a:solidFill>
            <a:prstDash val="sysDash"/>
          </a:ln>
        </p:spPr>
        <p:txBody>
          <a:bodyPr wrap="square" rtlCol="0">
            <a:spAutoFit/>
          </a:bodyPr>
          <a:lstStyle/>
          <a:p>
            <a:r>
              <a:rPr lang="en-US" smtClean="0">
                <a:latin typeface="Times New Roman" pitchFamily="18" charset="0"/>
                <a:cs typeface="Times New Roman" pitchFamily="18" charset="0"/>
              </a:rPr>
              <a:t>the increasing degree of integration of data in different databases</a:t>
            </a:r>
            <a:endParaRPr lang="it-IT">
              <a:latin typeface="Times New Roman" pitchFamily="18" charset="0"/>
              <a:cs typeface="Times New Roman" pitchFamily="18" charset="0"/>
            </a:endParaRPr>
          </a:p>
        </p:txBody>
      </p:sp>
      <p:sp>
        <p:nvSpPr>
          <p:cNvPr id="23" name="Rectangle 5"/>
          <p:cNvSpPr>
            <a:spLocks noChangeArrowheads="1"/>
          </p:cNvSpPr>
          <p:nvPr/>
        </p:nvSpPr>
        <p:spPr bwMode="auto">
          <a:xfrm>
            <a:off x="360040" y="3546450"/>
            <a:ext cx="3275856" cy="1152129"/>
          </a:xfrm>
          <a:prstGeom prst="rect">
            <a:avLst/>
          </a:prstGeom>
          <a:solidFill>
            <a:schemeClr val="bg1"/>
          </a:solidFill>
          <a:ln w="12700">
            <a:solidFill>
              <a:schemeClr val="tx1"/>
            </a:solidFill>
            <a:miter lim="800000"/>
            <a:headEnd/>
            <a:tailEnd/>
          </a:ln>
          <a:effectLst/>
        </p:spPr>
        <p:txBody>
          <a:bodyPr wrap="none" lIns="90488" tIns="44450" rIns="90488" bIns="44450" anchor="ctr"/>
          <a:lstStyle/>
          <a:p>
            <a:pPr defTabSz="762000"/>
            <a:r>
              <a:rPr lang="en-US" sz="1600" smtClean="0">
                <a:latin typeface="Times New Roman" pitchFamily="18" charset="0"/>
                <a:cs typeface="Times New Roman" pitchFamily="18" charset="0"/>
              </a:rPr>
              <a:t>ANNCSU relies on economy of scale </a:t>
            </a:r>
          </a:p>
          <a:p>
            <a:pPr defTabSz="762000"/>
            <a:r>
              <a:rPr lang="en-US" sz="1600" smtClean="0">
                <a:latin typeface="Times New Roman" pitchFamily="18" charset="0"/>
                <a:cs typeface="Times New Roman" pitchFamily="18" charset="0"/>
              </a:rPr>
              <a:t>at the national level and allows a </a:t>
            </a:r>
          </a:p>
          <a:p>
            <a:pPr defTabSz="762000"/>
            <a:r>
              <a:rPr lang="en-US" sz="1600" smtClean="0">
                <a:latin typeface="Times New Roman" pitchFamily="18" charset="0"/>
                <a:cs typeface="Times New Roman" pitchFamily="18" charset="0"/>
              </a:rPr>
              <a:t>high degree of integration with </a:t>
            </a:r>
          </a:p>
          <a:p>
            <a:pPr defTabSz="762000"/>
            <a:r>
              <a:rPr lang="en-US" sz="1600" smtClean="0">
                <a:latin typeface="Times New Roman" pitchFamily="18" charset="0"/>
                <a:cs typeface="Times New Roman" pitchFamily="18" charset="0"/>
              </a:rPr>
              <a:t>other databases of national interest</a:t>
            </a:r>
            <a:endParaRPr lang="en-US" sz="1600">
              <a:latin typeface="Times New Roman" pitchFamily="18" charset="0"/>
              <a:cs typeface="Times New Roman" pitchFamily="18" charset="0"/>
            </a:endParaRPr>
          </a:p>
        </p:txBody>
      </p:sp>
      <p:grpSp>
        <p:nvGrpSpPr>
          <p:cNvPr id="35" name="Gruppo 34"/>
          <p:cNvGrpSpPr/>
          <p:nvPr/>
        </p:nvGrpSpPr>
        <p:grpSpPr>
          <a:xfrm>
            <a:off x="4825157" y="2780928"/>
            <a:ext cx="4067323" cy="2925763"/>
            <a:chOff x="4468466" y="2924944"/>
            <a:chExt cx="1042987" cy="2925763"/>
          </a:xfrm>
        </p:grpSpPr>
        <p:sp>
          <p:nvSpPr>
            <p:cNvPr id="24" name="Rectangle 9"/>
            <p:cNvSpPr>
              <a:spLocks noChangeArrowheads="1"/>
            </p:cNvSpPr>
            <p:nvPr/>
          </p:nvSpPr>
          <p:spPr bwMode="auto">
            <a:xfrm>
              <a:off x="4468466" y="2924944"/>
              <a:ext cx="1042987" cy="593725"/>
            </a:xfrm>
            <a:prstGeom prst="rect">
              <a:avLst/>
            </a:prstGeom>
            <a:solidFill>
              <a:schemeClr val="bg1"/>
            </a:solidFill>
            <a:ln w="12700">
              <a:solidFill>
                <a:schemeClr val="tx1"/>
              </a:solidFill>
              <a:miter lim="800000"/>
              <a:headEnd/>
              <a:tailEnd/>
            </a:ln>
            <a:effectLst/>
          </p:spPr>
          <p:txBody>
            <a:bodyPr wrap="none" anchor="ctr"/>
            <a:lstStyle/>
            <a:p>
              <a:r>
                <a:rPr lang="en-US" sz="1600" smtClean="0">
                  <a:latin typeface="Times New Roman" pitchFamily="18" charset="0"/>
                  <a:cs typeface="Times New Roman" pitchFamily="18" charset="0"/>
                </a:rPr>
                <a:t>National register of resident population (ANPR) </a:t>
              </a:r>
            </a:p>
            <a:p>
              <a:r>
                <a:rPr lang="en-US" sz="1400" smtClean="0">
                  <a:latin typeface="Times New Roman" pitchFamily="18" charset="0"/>
                  <a:cs typeface="Times New Roman" pitchFamily="18" charset="0"/>
                </a:rPr>
                <a:t>(clause 60, 3-bis d.lgs. March 7, 2005, n. 82)</a:t>
              </a:r>
              <a:r>
                <a:rPr lang="en-US" sz="1400" b="1" smtClean="0">
                  <a:latin typeface="Times New Roman" pitchFamily="18" charset="0"/>
                  <a:cs typeface="Times New Roman" pitchFamily="18" charset="0"/>
                </a:rPr>
                <a:t> </a:t>
              </a:r>
              <a:endParaRPr lang="en-US" sz="1400" b="1">
                <a:latin typeface="Times New Roman" pitchFamily="18" charset="0"/>
                <a:cs typeface="Times New Roman" pitchFamily="18" charset="0"/>
              </a:endParaRPr>
            </a:p>
          </p:txBody>
        </p:sp>
        <p:sp>
          <p:nvSpPr>
            <p:cNvPr id="25" name="Rectangle 11"/>
            <p:cNvSpPr>
              <a:spLocks noChangeArrowheads="1"/>
            </p:cNvSpPr>
            <p:nvPr/>
          </p:nvSpPr>
          <p:spPr bwMode="auto">
            <a:xfrm>
              <a:off x="4468466" y="3698057"/>
              <a:ext cx="1042987" cy="593725"/>
            </a:xfrm>
            <a:prstGeom prst="rect">
              <a:avLst/>
            </a:prstGeom>
            <a:solidFill>
              <a:schemeClr val="bg1"/>
            </a:solidFill>
            <a:ln w="12700">
              <a:solidFill>
                <a:schemeClr val="tx1"/>
              </a:solidFill>
              <a:miter lim="800000"/>
              <a:headEnd/>
              <a:tailEnd/>
            </a:ln>
            <a:effectLst/>
          </p:spPr>
          <p:txBody>
            <a:bodyPr wrap="none" anchor="ctr"/>
            <a:lstStyle/>
            <a:p>
              <a:r>
                <a:rPr lang="en-US" sz="1600" smtClean="0">
                  <a:latin typeface="Times New Roman" pitchFamily="18" charset="0"/>
                  <a:cs typeface="Times New Roman" pitchFamily="18" charset="0"/>
                </a:rPr>
                <a:t>Cadastral Database </a:t>
              </a:r>
            </a:p>
            <a:p>
              <a:r>
                <a:rPr lang="en-US" sz="1400" smtClean="0">
                  <a:latin typeface="Times New Roman" pitchFamily="18" charset="0"/>
                  <a:cs typeface="Times New Roman" pitchFamily="18" charset="0"/>
                </a:rPr>
                <a:t>(clause 59, 7-bis, d.lgs, March 7, 2005, n. 82)</a:t>
              </a:r>
            </a:p>
          </p:txBody>
        </p:sp>
        <p:sp>
          <p:nvSpPr>
            <p:cNvPr id="26" name="Rectangle 13"/>
            <p:cNvSpPr>
              <a:spLocks noChangeArrowheads="1"/>
            </p:cNvSpPr>
            <p:nvPr/>
          </p:nvSpPr>
          <p:spPr bwMode="auto">
            <a:xfrm>
              <a:off x="4468466" y="4483869"/>
              <a:ext cx="1042987" cy="593725"/>
            </a:xfrm>
            <a:prstGeom prst="rect">
              <a:avLst/>
            </a:prstGeom>
            <a:solidFill>
              <a:schemeClr val="bg1"/>
            </a:solidFill>
            <a:ln w="12700">
              <a:solidFill>
                <a:schemeClr val="tx1"/>
              </a:solidFill>
              <a:miter lim="800000"/>
              <a:headEnd/>
              <a:tailEnd/>
            </a:ln>
            <a:effectLst/>
          </p:spPr>
          <p:txBody>
            <a:bodyPr wrap="none" anchor="ctr"/>
            <a:lstStyle/>
            <a:p>
              <a:r>
                <a:rPr lang="en-US" sz="1600" smtClean="0">
                  <a:latin typeface="Times New Roman" pitchFamily="18" charset="0"/>
                  <a:cs typeface="Times New Roman" pitchFamily="18" charset="0"/>
                </a:rPr>
                <a:t>Tax Register</a:t>
              </a:r>
            </a:p>
          </p:txBody>
        </p:sp>
        <p:sp>
          <p:nvSpPr>
            <p:cNvPr id="27" name="Rectangle 15"/>
            <p:cNvSpPr>
              <a:spLocks noChangeArrowheads="1"/>
            </p:cNvSpPr>
            <p:nvPr/>
          </p:nvSpPr>
          <p:spPr bwMode="auto">
            <a:xfrm>
              <a:off x="4468466" y="5256982"/>
              <a:ext cx="1042987" cy="593725"/>
            </a:xfrm>
            <a:prstGeom prst="rect">
              <a:avLst/>
            </a:prstGeom>
            <a:solidFill>
              <a:schemeClr val="bg1"/>
            </a:solidFill>
            <a:ln w="12700">
              <a:solidFill>
                <a:schemeClr val="tx1"/>
              </a:solidFill>
              <a:miter lim="800000"/>
              <a:headEnd/>
              <a:tailEnd/>
            </a:ln>
            <a:effectLst/>
          </p:spPr>
          <p:txBody>
            <a:bodyPr wrap="none" anchor="ctr"/>
            <a:lstStyle/>
            <a:p>
              <a:r>
                <a:rPr lang="en-US" sz="1600" dirty="0" smtClean="0">
                  <a:latin typeface="Times New Roman" pitchFamily="18" charset="0"/>
                  <a:cs typeface="Times New Roman" pitchFamily="18" charset="0"/>
                </a:rPr>
                <a:t>Databases used by </a:t>
              </a:r>
              <a:r>
                <a:rPr lang="en-US" sz="1600" dirty="0" err="1" smtClean="0">
                  <a:latin typeface="Times New Roman" pitchFamily="18" charset="0"/>
                  <a:cs typeface="Times New Roman" pitchFamily="18" charset="0"/>
                </a:rPr>
                <a:t>Istat</a:t>
              </a:r>
              <a:r>
                <a:rPr lang="en-US" sz="1600" dirty="0" smtClean="0">
                  <a:latin typeface="Times New Roman" pitchFamily="18" charset="0"/>
                  <a:cs typeface="Times New Roman" pitchFamily="18" charset="0"/>
                </a:rPr>
                <a:t> to make the permanent </a:t>
              </a:r>
            </a:p>
            <a:p>
              <a:r>
                <a:rPr lang="en-US" sz="1600" dirty="0" smtClean="0">
                  <a:latin typeface="Times New Roman" pitchFamily="18" charset="0"/>
                  <a:cs typeface="Times New Roman" pitchFamily="18" charset="0"/>
                </a:rPr>
                <a:t>census of the population and homes</a:t>
              </a:r>
            </a:p>
          </p:txBody>
        </p:sp>
      </p:grpSp>
      <p:grpSp>
        <p:nvGrpSpPr>
          <p:cNvPr id="34" name="Gruppo 33"/>
          <p:cNvGrpSpPr/>
          <p:nvPr/>
        </p:nvGrpSpPr>
        <p:grpSpPr>
          <a:xfrm>
            <a:off x="3606924" y="3286969"/>
            <a:ext cx="1181100" cy="1771650"/>
            <a:chOff x="3298478" y="3521844"/>
            <a:chExt cx="1181100" cy="1771650"/>
          </a:xfrm>
        </p:grpSpPr>
        <p:grpSp>
          <p:nvGrpSpPr>
            <p:cNvPr id="28" name="Group 17"/>
            <p:cNvGrpSpPr>
              <a:grpSpLocks/>
            </p:cNvGrpSpPr>
            <p:nvPr/>
          </p:nvGrpSpPr>
          <p:grpSpPr bwMode="auto">
            <a:xfrm>
              <a:off x="3298478" y="3521844"/>
              <a:ext cx="1181100" cy="773113"/>
              <a:chOff x="4074" y="552"/>
              <a:chExt cx="748" cy="487"/>
            </a:xfrm>
          </p:grpSpPr>
          <p:sp>
            <p:nvSpPr>
              <p:cNvPr id="29" name="AutoShape 18"/>
              <p:cNvSpPr>
                <a:spLocks noChangeArrowheads="1"/>
              </p:cNvSpPr>
              <p:nvPr/>
            </p:nvSpPr>
            <p:spPr bwMode="auto">
              <a:xfrm rot="20640000">
                <a:off x="4182" y="859"/>
                <a:ext cx="585" cy="180"/>
              </a:xfrm>
              <a:prstGeom prst="rightArrow">
                <a:avLst>
                  <a:gd name="adj1" fmla="val 50000"/>
                  <a:gd name="adj2" fmla="val 91617"/>
                </a:avLst>
              </a:prstGeom>
              <a:solidFill>
                <a:schemeClr val="accent1"/>
              </a:solidFill>
              <a:ln w="12700">
                <a:noFill/>
                <a:miter lim="800000"/>
                <a:headEnd/>
                <a:tailEnd/>
              </a:ln>
              <a:effectLst/>
            </p:spPr>
            <p:txBody>
              <a:bodyPr wrap="none" anchor="ctr"/>
              <a:lstStyle/>
              <a:p>
                <a:endParaRPr lang="it-IT"/>
              </a:p>
            </p:txBody>
          </p:sp>
          <p:sp>
            <p:nvSpPr>
              <p:cNvPr id="30" name="AutoShape 19"/>
              <p:cNvSpPr>
                <a:spLocks noChangeArrowheads="1"/>
              </p:cNvSpPr>
              <p:nvPr/>
            </p:nvSpPr>
            <p:spPr bwMode="auto">
              <a:xfrm rot="19320000">
                <a:off x="4074" y="552"/>
                <a:ext cx="748" cy="180"/>
              </a:xfrm>
              <a:prstGeom prst="rightArrow">
                <a:avLst>
                  <a:gd name="adj1" fmla="val 50000"/>
                  <a:gd name="adj2" fmla="val 85766"/>
                </a:avLst>
              </a:prstGeom>
              <a:solidFill>
                <a:schemeClr val="accent1"/>
              </a:solidFill>
              <a:ln w="12700">
                <a:noFill/>
                <a:miter lim="800000"/>
                <a:headEnd/>
                <a:tailEnd/>
              </a:ln>
              <a:effectLst/>
            </p:spPr>
            <p:txBody>
              <a:bodyPr wrap="none" anchor="ctr"/>
              <a:lstStyle/>
              <a:p>
                <a:endParaRPr lang="it-IT"/>
              </a:p>
            </p:txBody>
          </p:sp>
        </p:grpSp>
        <p:grpSp>
          <p:nvGrpSpPr>
            <p:cNvPr id="31" name="Group 20"/>
            <p:cNvGrpSpPr>
              <a:grpSpLocks/>
            </p:cNvGrpSpPr>
            <p:nvPr/>
          </p:nvGrpSpPr>
          <p:grpSpPr bwMode="auto">
            <a:xfrm>
              <a:off x="3298478" y="4520382"/>
              <a:ext cx="1181100" cy="773112"/>
              <a:chOff x="4074" y="1181"/>
              <a:chExt cx="748" cy="487"/>
            </a:xfrm>
          </p:grpSpPr>
          <p:sp>
            <p:nvSpPr>
              <p:cNvPr id="32" name="AutoShape 21"/>
              <p:cNvSpPr>
                <a:spLocks noChangeArrowheads="1"/>
              </p:cNvSpPr>
              <p:nvPr/>
            </p:nvSpPr>
            <p:spPr bwMode="auto">
              <a:xfrm rot="11760000" flipH="1">
                <a:off x="4182" y="1181"/>
                <a:ext cx="585" cy="180"/>
              </a:xfrm>
              <a:prstGeom prst="rightArrow">
                <a:avLst>
                  <a:gd name="adj1" fmla="val 50000"/>
                  <a:gd name="adj2" fmla="val 91617"/>
                </a:avLst>
              </a:prstGeom>
              <a:solidFill>
                <a:schemeClr val="accent1"/>
              </a:solidFill>
              <a:ln w="12700">
                <a:noFill/>
                <a:miter lim="800000"/>
                <a:headEnd/>
                <a:tailEnd/>
              </a:ln>
              <a:effectLst/>
            </p:spPr>
            <p:txBody>
              <a:bodyPr wrap="none" anchor="ctr"/>
              <a:lstStyle/>
              <a:p>
                <a:endParaRPr lang="it-IT"/>
              </a:p>
            </p:txBody>
          </p:sp>
          <p:sp>
            <p:nvSpPr>
              <p:cNvPr id="33" name="AutoShape 22"/>
              <p:cNvSpPr>
                <a:spLocks noChangeArrowheads="1"/>
              </p:cNvSpPr>
              <p:nvPr/>
            </p:nvSpPr>
            <p:spPr bwMode="auto">
              <a:xfrm rot="13080000" flipH="1">
                <a:off x="4074" y="1488"/>
                <a:ext cx="748" cy="180"/>
              </a:xfrm>
              <a:prstGeom prst="rightArrow">
                <a:avLst>
                  <a:gd name="adj1" fmla="val 50000"/>
                  <a:gd name="adj2" fmla="val 85766"/>
                </a:avLst>
              </a:prstGeom>
              <a:solidFill>
                <a:schemeClr val="accent1"/>
              </a:solidFill>
              <a:ln w="12700">
                <a:noFill/>
                <a:miter lim="800000"/>
                <a:headEnd/>
                <a:tailEnd/>
              </a:ln>
              <a:effectLst/>
            </p:spPr>
            <p:txBody>
              <a:bodyPr wrap="none" anchor="ctr"/>
              <a:lstStyle/>
              <a:p>
                <a:endParaRPr lang="it-IT"/>
              </a:p>
            </p:txBody>
          </p:sp>
        </p:grpSp>
      </p:grpSp>
    </p:spTree>
    <p:extLst>
      <p:ext uri="{BB962C8B-B14F-4D97-AF65-F5344CB8AC3E}">
        <p14:creationId xmlns:p14="http://schemas.microsoft.com/office/powerpoint/2010/main" val="4623378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Relevant legislation</a:t>
            </a:r>
            <a:endParaRPr lang="it-IT" dirty="0"/>
          </a:p>
        </p:txBody>
      </p:sp>
      <p:sp>
        <p:nvSpPr>
          <p:cNvPr id="34" name="Sottotitolo 2"/>
          <p:cNvSpPr txBox="1">
            <a:spLocks/>
          </p:cNvSpPr>
          <p:nvPr/>
        </p:nvSpPr>
        <p:spPr>
          <a:xfrm>
            <a:off x="539552" y="692696"/>
            <a:ext cx="7776864" cy="54726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None/>
            </a:pPr>
            <a:r>
              <a:rPr lang="it-IT" sz="2000" b="1" dirty="0" smtClean="0">
                <a:latin typeface="Times New Roman" pitchFamily="18" charset="0"/>
                <a:cs typeface="Times New Roman" pitchFamily="18" charset="0"/>
              </a:rPr>
              <a:t>Regolamento anagrafico (DPR 223/1989) - </a:t>
            </a:r>
            <a:r>
              <a:rPr lang="it-IT" sz="2000" b="1" i="1" dirty="0" err="1" smtClean="0">
                <a:latin typeface="Times New Roman" pitchFamily="18" charset="0"/>
                <a:cs typeface="Times New Roman" pitchFamily="18" charset="0"/>
              </a:rPr>
              <a:t>Registry</a:t>
            </a:r>
            <a:r>
              <a:rPr lang="it-IT" sz="2000" b="1" i="1" dirty="0" smtClean="0">
                <a:latin typeface="Times New Roman" pitchFamily="18" charset="0"/>
                <a:cs typeface="Times New Roman" pitchFamily="18" charset="0"/>
              </a:rPr>
              <a:t> office </a:t>
            </a:r>
            <a:r>
              <a:rPr lang="it-IT" sz="2000" b="1" i="1" dirty="0" err="1" smtClean="0">
                <a:latin typeface="Times New Roman" pitchFamily="18" charset="0"/>
                <a:cs typeface="Times New Roman" pitchFamily="18" charset="0"/>
              </a:rPr>
              <a:t>regulation</a:t>
            </a:r>
            <a:endParaRPr lang="it-IT" sz="2000" b="1" i="1" dirty="0">
              <a:latin typeface="Times New Roman" pitchFamily="18" charset="0"/>
              <a:cs typeface="Times New Roman" pitchFamily="18" charset="0"/>
            </a:endParaRPr>
          </a:p>
          <a:p>
            <a:pPr>
              <a:spcBef>
                <a:spcPts val="200"/>
              </a:spcBef>
            </a:pPr>
            <a:endParaRPr lang="it-IT" sz="2000" dirty="0" smtClean="0">
              <a:latin typeface="Times New Roman" pitchFamily="18" charset="0"/>
              <a:cs typeface="Times New Roman" pitchFamily="18" charset="0"/>
            </a:endParaRPr>
          </a:p>
          <a:p>
            <a:pPr>
              <a:spcBef>
                <a:spcPts val="200"/>
              </a:spcBef>
            </a:pPr>
            <a:endParaRPr lang="it-IT" sz="2000" dirty="0" smtClean="0">
              <a:latin typeface="Times New Roman" pitchFamily="18" charset="0"/>
              <a:cs typeface="Times New Roman" pitchFamily="18" charset="0"/>
            </a:endParaRPr>
          </a:p>
          <a:p>
            <a:pPr>
              <a:spcBef>
                <a:spcPts val="200"/>
              </a:spcBef>
            </a:pPr>
            <a:endParaRPr lang="it-IT" sz="2000" dirty="0" smtClean="0">
              <a:latin typeface="Times New Roman" pitchFamily="18" charset="0"/>
              <a:cs typeface="Times New Roman" pitchFamily="18" charset="0"/>
            </a:endParaRPr>
          </a:p>
          <a:p>
            <a:pPr marL="0" indent="0">
              <a:spcBef>
                <a:spcPts val="200"/>
              </a:spcBef>
              <a:buNone/>
            </a:pPr>
            <a:endParaRPr lang="it-IT" sz="2000" dirty="0" smtClean="0">
              <a:latin typeface="Times New Roman" pitchFamily="18" charset="0"/>
              <a:cs typeface="Times New Roman" pitchFamily="18" charset="0"/>
            </a:endParaRPr>
          </a:p>
          <a:p>
            <a:pPr marL="0" indent="0">
              <a:spcBef>
                <a:spcPts val="200"/>
              </a:spcBef>
              <a:buNone/>
            </a:pPr>
            <a:endParaRPr lang="it-IT" sz="2000" dirty="0" smtClean="0">
              <a:latin typeface="Times New Roman" pitchFamily="18" charset="0"/>
              <a:cs typeface="Times New Roman" pitchFamily="18" charset="0"/>
            </a:endParaRPr>
          </a:p>
          <a:p>
            <a:pPr marL="0" indent="0">
              <a:spcBef>
                <a:spcPts val="200"/>
              </a:spcBef>
              <a:buNone/>
            </a:pPr>
            <a:endParaRPr lang="it-IT" sz="2000" dirty="0" smtClean="0">
              <a:latin typeface="Times New Roman" pitchFamily="18" charset="0"/>
              <a:cs typeface="Times New Roman" pitchFamily="18" charset="0"/>
            </a:endParaRPr>
          </a:p>
        </p:txBody>
      </p:sp>
      <p:sp>
        <p:nvSpPr>
          <p:cNvPr id="12" name="AutoShape 2"/>
          <p:cNvSpPr>
            <a:spLocks noChangeArrowheads="1"/>
          </p:cNvSpPr>
          <p:nvPr/>
        </p:nvSpPr>
        <p:spPr bwMode="auto">
          <a:xfrm>
            <a:off x="539552" y="2708920"/>
            <a:ext cx="1512168" cy="1224136"/>
          </a:xfrm>
          <a:prstGeom prst="homePlate">
            <a:avLst>
              <a:gd name="adj" fmla="val 30495"/>
            </a:avLst>
          </a:prstGeom>
          <a:solidFill>
            <a:schemeClr val="bg1">
              <a:lumMod val="6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Arial" pitchFamily="34" charset="0"/>
                <a:cs typeface="Arial" pitchFamily="34" charset="0"/>
              </a:rPr>
              <a:t>Art. 42</a:t>
            </a:r>
          </a:p>
        </p:txBody>
      </p:sp>
      <p:sp>
        <p:nvSpPr>
          <p:cNvPr id="13" name="Rectangle 3"/>
          <p:cNvSpPr>
            <a:spLocks noChangeArrowheads="1"/>
          </p:cNvSpPr>
          <p:nvPr/>
        </p:nvSpPr>
        <p:spPr bwMode="auto">
          <a:xfrm>
            <a:off x="2195736" y="2708920"/>
            <a:ext cx="6264696" cy="1296144"/>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lvl="0" algn="just">
              <a:buClr>
                <a:srgbClr val="000000"/>
              </a:buClr>
              <a:buSzPts val="1400"/>
              <a:buFont typeface="Arial" pitchFamily="34" charset="0"/>
              <a:buChar char="•"/>
            </a:pPr>
            <a:r>
              <a:rPr lang="en-US" dirty="0" smtClean="0">
                <a:latin typeface="Times New Roman" pitchFamily="18" charset="0"/>
                <a:cs typeface="Times New Roman" pitchFamily="18" charset="0"/>
              </a:rPr>
              <a:t>The doors and other access from the circulation area, within the building of any kind, must be provided with appropriate house numbers, in accordance with the rules set by ISTAT</a:t>
            </a:r>
            <a:endParaRPr lang="it-IT" dirty="0" smtClean="0">
              <a:latin typeface="Times New Roman" pitchFamily="18" charset="0"/>
              <a:cs typeface="Times New Roman" pitchFamily="18" charset="0"/>
            </a:endParaRPr>
          </a:p>
        </p:txBody>
      </p:sp>
      <p:sp>
        <p:nvSpPr>
          <p:cNvPr id="18" name="AutoShape 2"/>
          <p:cNvSpPr>
            <a:spLocks noChangeArrowheads="1"/>
          </p:cNvSpPr>
          <p:nvPr/>
        </p:nvSpPr>
        <p:spPr bwMode="auto">
          <a:xfrm>
            <a:off x="539552" y="4221088"/>
            <a:ext cx="1512168" cy="648072"/>
          </a:xfrm>
          <a:prstGeom prst="homePlate">
            <a:avLst>
              <a:gd name="adj" fmla="val 30495"/>
            </a:avLst>
          </a:prstGeom>
          <a:solidFill>
            <a:schemeClr val="bg1">
              <a:lumMod val="6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Arial" pitchFamily="34" charset="0"/>
                <a:cs typeface="Arial" pitchFamily="34" charset="0"/>
              </a:rPr>
              <a:t>Art. 45</a:t>
            </a:r>
          </a:p>
        </p:txBody>
      </p:sp>
      <p:sp>
        <p:nvSpPr>
          <p:cNvPr id="19" name="Rectangle 3"/>
          <p:cNvSpPr>
            <a:spLocks noChangeArrowheads="1"/>
          </p:cNvSpPr>
          <p:nvPr/>
        </p:nvSpPr>
        <p:spPr bwMode="auto">
          <a:xfrm>
            <a:off x="2195736" y="4149080"/>
            <a:ext cx="6264696" cy="792088"/>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lvl="0" algn="just">
              <a:buClr>
                <a:srgbClr val="000000"/>
              </a:buClr>
              <a:buSzPts val="1400"/>
            </a:pPr>
            <a:endParaRPr lang="it-IT" sz="1600" dirty="0" smtClean="0">
              <a:latin typeface="Arial" pitchFamily="34" charset="0"/>
              <a:cs typeface="Arial" pitchFamily="34" charset="0"/>
            </a:endParaRPr>
          </a:p>
          <a:p>
            <a:pPr lvl="0">
              <a:buClr>
                <a:srgbClr val="000000"/>
              </a:buClr>
              <a:buSzPts val="1400"/>
            </a:pPr>
            <a:r>
              <a:rPr lang="it-IT" dirty="0" smtClean="0">
                <a:latin typeface="Times New Roman" pitchFamily="18" charset="0"/>
                <a:cs typeface="Times New Roman" pitchFamily="18" charset="0"/>
              </a:rPr>
              <a:t>In </a:t>
            </a:r>
            <a:r>
              <a:rPr lang="it-IT" dirty="0" err="1" smtClean="0">
                <a:latin typeface="Times New Roman" pitchFamily="18" charset="0"/>
                <a:cs typeface="Times New Roman" pitchFamily="18" charset="0"/>
              </a:rPr>
              <a:t>each</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Municipality</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there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is</a:t>
            </a:r>
            <a:r>
              <a:rPr lang="it-IT" dirty="0" smtClean="0">
                <a:latin typeface="Times New Roman" pitchFamily="18" charset="0"/>
                <a:cs typeface="Times New Roman" pitchFamily="18" charset="0"/>
              </a:rPr>
              <a:t> an office in </a:t>
            </a:r>
            <a:r>
              <a:rPr lang="it-IT" dirty="0" err="1" smtClean="0">
                <a:latin typeface="Times New Roman" pitchFamily="18" charset="0"/>
                <a:cs typeface="Times New Roman" pitchFamily="18" charset="0"/>
              </a:rPr>
              <a:t>charge</a:t>
            </a:r>
            <a:r>
              <a:rPr lang="it-IT" dirty="0" smtClean="0">
                <a:latin typeface="Times New Roman" pitchFamily="18" charset="0"/>
                <a:cs typeface="Times New Roman" pitchFamily="18" charset="0"/>
              </a:rPr>
              <a:t> of </a:t>
            </a:r>
            <a:r>
              <a:rPr lang="it-IT" dirty="0" err="1" smtClean="0">
                <a:latin typeface="Times New Roman" pitchFamily="18" charset="0"/>
                <a:cs typeface="Times New Roman" pitchFamily="18" charset="0"/>
              </a:rPr>
              <a:t>drawing</a:t>
            </a:r>
            <a:r>
              <a:rPr lang="it-IT" dirty="0" smtClean="0">
                <a:latin typeface="Times New Roman" pitchFamily="18" charset="0"/>
                <a:cs typeface="Times New Roman" pitchFamily="18" charset="0"/>
              </a:rPr>
              <a:t> up and  </a:t>
            </a:r>
            <a:r>
              <a:rPr lang="it-IT" dirty="0" err="1" smtClean="0">
                <a:latin typeface="Times New Roman" pitchFamily="18" charset="0"/>
                <a:cs typeface="Times New Roman" pitchFamily="18" charset="0"/>
              </a:rPr>
              <a:t>updating</a:t>
            </a:r>
            <a:r>
              <a:rPr lang="it-IT" dirty="0" smtClean="0">
                <a:latin typeface="Times New Roman" pitchFamily="18" charset="0"/>
                <a:cs typeface="Times New Roman" pitchFamily="18" charset="0"/>
              </a:rPr>
              <a:t> </a:t>
            </a:r>
            <a:r>
              <a:rPr lang="it-IT" dirty="0" err="1">
                <a:latin typeface="Times New Roman" pitchFamily="18" charset="0"/>
                <a:cs typeface="Times New Roman" pitchFamily="18" charset="0"/>
              </a:rPr>
              <a:t>street</a:t>
            </a:r>
            <a:r>
              <a:rPr lang="it-IT" dirty="0">
                <a:latin typeface="Times New Roman" pitchFamily="18" charset="0"/>
                <a:cs typeface="Times New Roman" pitchFamily="18" charset="0"/>
              </a:rPr>
              <a:t> </a:t>
            </a:r>
            <a:r>
              <a:rPr lang="it-IT" dirty="0" err="1" smtClean="0">
                <a:latin typeface="Times New Roman" pitchFamily="18" charset="0"/>
                <a:cs typeface="Times New Roman" pitchFamily="18" charset="0"/>
              </a:rPr>
              <a:t>names</a:t>
            </a:r>
            <a:r>
              <a:rPr lang="it-IT" dirty="0" smtClean="0">
                <a:latin typeface="Times New Roman" pitchFamily="18" charset="0"/>
                <a:cs typeface="Times New Roman" pitchFamily="18" charset="0"/>
              </a:rPr>
              <a:t> and </a:t>
            </a:r>
            <a:r>
              <a:rPr lang="en-US" dirty="0" smtClean="0">
                <a:latin typeface="Times New Roman" pitchFamily="18" charset="0"/>
                <a:cs typeface="Times New Roman" pitchFamily="18" charset="0"/>
              </a:rPr>
              <a:t>house numbers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following</a:t>
            </a:r>
            <a:r>
              <a:rPr lang="it-IT" dirty="0" smtClean="0">
                <a:latin typeface="Times New Roman" pitchFamily="18" charset="0"/>
                <a:cs typeface="Times New Roman" pitchFamily="18" charset="0"/>
              </a:rPr>
              <a:t> the ISTAT </a:t>
            </a:r>
            <a:r>
              <a:rPr lang="it-IT" dirty="0" err="1" smtClean="0">
                <a:latin typeface="Times New Roman" pitchFamily="18" charset="0"/>
                <a:cs typeface="Times New Roman" pitchFamily="18" charset="0"/>
              </a:rPr>
              <a:t>instructions</a:t>
            </a:r>
            <a:r>
              <a:rPr lang="it-IT" dirty="0" smtClean="0">
                <a:latin typeface="Times New Roman" pitchFamily="18" charset="0"/>
                <a:cs typeface="Times New Roman" pitchFamily="18" charset="0"/>
              </a:rPr>
              <a:t> </a:t>
            </a:r>
          </a:p>
          <a:p>
            <a:pPr lvl="0" algn="just">
              <a:buClr>
                <a:srgbClr val="000000"/>
              </a:buClr>
              <a:buSzPts val="1400"/>
            </a:pPr>
            <a:endParaRPr kumimoji="0" lang="it-IT"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20" name="AutoShape 2"/>
          <p:cNvSpPr>
            <a:spLocks noChangeArrowheads="1"/>
          </p:cNvSpPr>
          <p:nvPr/>
        </p:nvSpPr>
        <p:spPr bwMode="auto">
          <a:xfrm>
            <a:off x="539552" y="5157192"/>
            <a:ext cx="1512168" cy="648072"/>
          </a:xfrm>
          <a:prstGeom prst="homePlate">
            <a:avLst>
              <a:gd name="adj" fmla="val 30495"/>
            </a:avLst>
          </a:prstGeom>
          <a:solidFill>
            <a:schemeClr val="bg1">
              <a:lumMod val="6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Arial" pitchFamily="34" charset="0"/>
                <a:cs typeface="Arial" pitchFamily="34" charset="0"/>
              </a:rPr>
              <a:t>Art. 47</a:t>
            </a:r>
          </a:p>
        </p:txBody>
      </p:sp>
      <p:sp>
        <p:nvSpPr>
          <p:cNvPr id="21" name="Rectangle 3"/>
          <p:cNvSpPr>
            <a:spLocks noChangeArrowheads="1"/>
          </p:cNvSpPr>
          <p:nvPr/>
        </p:nvSpPr>
        <p:spPr bwMode="auto">
          <a:xfrm>
            <a:off x="2195736" y="5085184"/>
            <a:ext cx="6264696" cy="792088"/>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lvl="0" algn="just">
              <a:buClr>
                <a:srgbClr val="000000"/>
              </a:buClr>
              <a:buSzPts val="1400"/>
            </a:pPr>
            <a:endParaRPr lang="it-IT" sz="1600" dirty="0" smtClean="0">
              <a:latin typeface="Arial" pitchFamily="34" charset="0"/>
              <a:cs typeface="Arial" pitchFamily="34" charset="0"/>
            </a:endParaRPr>
          </a:p>
          <a:p>
            <a:pPr lvl="0">
              <a:buClr>
                <a:srgbClr val="000000"/>
              </a:buClr>
              <a:buSzPts val="1400"/>
            </a:pPr>
            <a:r>
              <a:rPr lang="it-IT" dirty="0" smtClean="0">
                <a:latin typeface="Times New Roman" pitchFamily="18" charset="0"/>
                <a:cs typeface="Times New Roman" pitchFamily="18" charset="0"/>
              </a:rPr>
              <a:t>In </a:t>
            </a:r>
            <a:r>
              <a:rPr lang="it-IT" dirty="0" err="1" smtClean="0">
                <a:latin typeface="Times New Roman" pitchFamily="18" charset="0"/>
                <a:cs typeface="Times New Roman" pitchFamily="18" charset="0"/>
              </a:rPr>
              <a:t>preparation</a:t>
            </a:r>
            <a:r>
              <a:rPr lang="it-IT" dirty="0" smtClean="0">
                <a:latin typeface="Times New Roman" pitchFamily="18" charset="0"/>
                <a:cs typeface="Times New Roman" pitchFamily="18" charset="0"/>
              </a:rPr>
              <a:t> for the general </a:t>
            </a:r>
            <a:r>
              <a:rPr lang="it-IT" dirty="0" err="1" smtClean="0">
                <a:latin typeface="Times New Roman" pitchFamily="18" charset="0"/>
                <a:cs typeface="Times New Roman" pitchFamily="18" charset="0"/>
              </a:rPr>
              <a:t>population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census</a:t>
            </a:r>
            <a:r>
              <a:rPr lang="it-IT" dirty="0" smtClean="0">
                <a:latin typeface="Times New Roman" pitchFamily="18" charset="0"/>
                <a:cs typeface="Times New Roman" pitchFamily="18" charset="0"/>
              </a:rPr>
              <a:t>, the </a:t>
            </a:r>
            <a:r>
              <a:rPr lang="it-IT" dirty="0" err="1" smtClean="0">
                <a:latin typeface="Times New Roman" pitchFamily="18" charset="0"/>
                <a:cs typeface="Times New Roman" pitchFamily="18" charset="0"/>
              </a:rPr>
              <a:t>Municipalities</a:t>
            </a:r>
            <a:r>
              <a:rPr lang="it-IT" dirty="0" smtClean="0">
                <a:latin typeface="Times New Roman" pitchFamily="18" charset="0"/>
                <a:cs typeface="Times New Roman" pitchFamily="18" charset="0"/>
              </a:rPr>
              <a:t> must update </a:t>
            </a:r>
            <a:r>
              <a:rPr lang="it-IT" dirty="0" err="1" smtClean="0">
                <a:latin typeface="Times New Roman" pitchFamily="18" charset="0"/>
                <a:cs typeface="Times New Roman" pitchFamily="18" charset="0"/>
              </a:rPr>
              <a:t>street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names</a:t>
            </a:r>
            <a:r>
              <a:rPr lang="it-IT" dirty="0" smtClean="0">
                <a:latin typeface="Times New Roman" pitchFamily="18" charset="0"/>
                <a:cs typeface="Times New Roman" pitchFamily="18" charset="0"/>
              </a:rPr>
              <a:t> and </a:t>
            </a:r>
            <a:r>
              <a:rPr lang="it-IT" dirty="0" err="1" smtClean="0">
                <a:latin typeface="Times New Roman" pitchFamily="18" charset="0"/>
                <a:cs typeface="Times New Roman" pitchFamily="18" charset="0"/>
              </a:rPr>
              <a:t>house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numbers</a:t>
            </a:r>
            <a:r>
              <a:rPr lang="it-IT" dirty="0" smtClean="0">
                <a:latin typeface="Times New Roman" pitchFamily="18" charset="0"/>
                <a:cs typeface="Times New Roman" pitchFamily="18" charset="0"/>
              </a:rPr>
              <a:t>, in </a:t>
            </a:r>
            <a:r>
              <a:rPr lang="it-IT" dirty="0" err="1" smtClean="0">
                <a:latin typeface="Times New Roman" pitchFamily="18" charset="0"/>
                <a:cs typeface="Times New Roman" pitchFamily="18" charset="0"/>
              </a:rPr>
              <a:t>order</a:t>
            </a:r>
            <a:r>
              <a:rPr lang="it-IT" dirty="0" smtClean="0">
                <a:latin typeface="Times New Roman" pitchFamily="18" charset="0"/>
                <a:cs typeface="Times New Roman" pitchFamily="18" charset="0"/>
              </a:rPr>
              <a:t> to </a:t>
            </a:r>
            <a:r>
              <a:rPr lang="it-IT" dirty="0" err="1" smtClean="0">
                <a:latin typeface="Times New Roman" pitchFamily="18" charset="0"/>
                <a:cs typeface="Times New Roman" pitchFamily="18" charset="0"/>
              </a:rPr>
              <a:t>adjust</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them</a:t>
            </a:r>
            <a:r>
              <a:rPr lang="it-IT" dirty="0" smtClean="0">
                <a:latin typeface="Times New Roman" pitchFamily="18" charset="0"/>
                <a:cs typeface="Times New Roman" pitchFamily="18" charset="0"/>
              </a:rPr>
              <a:t> to the  </a:t>
            </a:r>
            <a:r>
              <a:rPr lang="it-IT" dirty="0" err="1" smtClean="0">
                <a:latin typeface="Times New Roman" pitchFamily="18" charset="0"/>
                <a:cs typeface="Times New Roman" pitchFamily="18" charset="0"/>
              </a:rPr>
              <a:t>factual</a:t>
            </a:r>
            <a:r>
              <a:rPr lang="it-IT" dirty="0" smtClean="0">
                <a:latin typeface="Times New Roman" pitchFamily="18" charset="0"/>
                <a:cs typeface="Times New Roman" pitchFamily="18" charset="0"/>
              </a:rPr>
              <a:t> situation </a:t>
            </a:r>
          </a:p>
          <a:p>
            <a:pPr lvl="0" algn="just">
              <a:buClr>
                <a:srgbClr val="000000"/>
              </a:buClr>
              <a:buSzPts val="1400"/>
            </a:pPr>
            <a:endParaRPr kumimoji="0" lang="it-IT" sz="1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22" name="AutoShape 2"/>
          <p:cNvSpPr>
            <a:spLocks noChangeArrowheads="1"/>
          </p:cNvSpPr>
          <p:nvPr/>
        </p:nvSpPr>
        <p:spPr bwMode="auto">
          <a:xfrm>
            <a:off x="539552" y="1268760"/>
            <a:ext cx="1512168" cy="1224136"/>
          </a:xfrm>
          <a:prstGeom prst="homePlate">
            <a:avLst>
              <a:gd name="adj" fmla="val 30495"/>
            </a:avLst>
          </a:prstGeom>
          <a:solidFill>
            <a:schemeClr val="bg1">
              <a:lumMod val="6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bg1"/>
                </a:solidFill>
                <a:effectLst/>
                <a:latin typeface="Arial" pitchFamily="34" charset="0"/>
                <a:cs typeface="Arial" pitchFamily="34" charset="0"/>
              </a:rPr>
              <a:t>Art. 41</a:t>
            </a:r>
          </a:p>
        </p:txBody>
      </p:sp>
      <p:sp>
        <p:nvSpPr>
          <p:cNvPr id="23" name="Rectangle 3"/>
          <p:cNvSpPr>
            <a:spLocks noChangeArrowheads="1"/>
          </p:cNvSpPr>
          <p:nvPr/>
        </p:nvSpPr>
        <p:spPr bwMode="auto">
          <a:xfrm>
            <a:off x="2195736" y="1268760"/>
            <a:ext cx="6264696" cy="1296144"/>
          </a:xfrm>
          <a:prstGeom prst="rect">
            <a:avLst/>
          </a:prstGeom>
          <a:solidFill>
            <a:schemeClr val="bg1">
              <a:lumMod val="95000"/>
            </a:schemeClr>
          </a:solidFill>
          <a:ln w="12700">
            <a:noFill/>
            <a:miter lim="800000"/>
            <a:headEnd/>
            <a:tailEnd/>
          </a:ln>
          <a:effectLst/>
        </p:spPr>
        <p:txBody>
          <a:bodyPr vert="horz" wrap="square" lIns="91440" tIns="0" rIns="91440" bIns="0" numCol="1" anchor="ctr" anchorCtr="0" compatLnSpc="1">
            <a:prstTxWarp prst="textNoShape">
              <a:avLst/>
            </a:prstTxWarp>
          </a:bodyPr>
          <a:lstStyle/>
          <a:p>
            <a:pPr lvl="0" algn="just">
              <a:buClr>
                <a:srgbClr val="000000"/>
              </a:buClr>
              <a:buSzPts val="1400"/>
              <a:buFont typeface="Wingdings" pitchFamily="2" charset="2"/>
              <a:buChar char="§"/>
            </a:pPr>
            <a:r>
              <a:rPr lang="en-US" dirty="0" smtClean="0">
                <a:latin typeface="Times New Roman" pitchFamily="18" charset="0"/>
                <a:cs typeface="Times New Roman" pitchFamily="18" charset="0"/>
              </a:rPr>
              <a:t>Each circulation area must have its own distinct name</a:t>
            </a:r>
          </a:p>
          <a:p>
            <a:pPr lvl="0" algn="just">
              <a:buClr>
                <a:srgbClr val="000000"/>
              </a:buClr>
              <a:buSzPts val="1400"/>
              <a:buFont typeface="Wingdings" pitchFamily="2" charset="2"/>
              <a:buChar char="§"/>
            </a:pPr>
            <a:r>
              <a:rPr lang="en-US" dirty="0" smtClean="0">
                <a:latin typeface="Times New Roman" pitchFamily="18" charset="0"/>
                <a:cs typeface="Times New Roman" pitchFamily="18" charset="0"/>
              </a:rPr>
              <a:t>The same name can not be attributed to </a:t>
            </a:r>
            <a:r>
              <a:rPr lang="en-US" dirty="0" smtClean="0">
                <a:latin typeface="Times New Roman" pitchFamily="18" charset="0"/>
                <a:cs typeface="Times New Roman" pitchFamily="18" charset="0"/>
              </a:rPr>
              <a:t>two </a:t>
            </a:r>
            <a:r>
              <a:rPr lang="en-US" dirty="0" smtClean="0">
                <a:latin typeface="Times New Roman" pitchFamily="18" charset="0"/>
                <a:cs typeface="Times New Roman" pitchFamily="18" charset="0"/>
              </a:rPr>
              <a:t>different circulation areas of the same type, even if included in different administrative fractions</a:t>
            </a:r>
            <a:endParaRPr lang="it-IT"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44177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76064" y="188640"/>
            <a:ext cx="7772400" cy="504056"/>
          </a:xfrm>
        </p:spPr>
        <p:txBody>
          <a:bodyPr>
            <a:normAutofit/>
          </a:bodyPr>
          <a:lstStyle/>
          <a:p>
            <a:r>
              <a:rPr lang="it-IT" smtClean="0"/>
              <a:t>Agenda</a:t>
            </a:r>
            <a:endParaRPr lang="it-IT" dirty="0"/>
          </a:p>
        </p:txBody>
      </p:sp>
      <p:sp>
        <p:nvSpPr>
          <p:cNvPr id="4" name="Rettangolo arrotondato 3"/>
          <p:cNvSpPr/>
          <p:nvPr/>
        </p:nvSpPr>
        <p:spPr>
          <a:xfrm>
            <a:off x="755576" y="1772816"/>
            <a:ext cx="7632848"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err="1" smtClean="0">
                <a:solidFill>
                  <a:schemeClr val="bg1"/>
                </a:solidFill>
                <a:latin typeface="Times New Roman" pitchFamily="18" charset="0"/>
                <a:cs typeface="Times New Roman" pitchFamily="18" charset="0"/>
              </a:rPr>
              <a:t>Preliminary</a:t>
            </a:r>
            <a:r>
              <a:rPr lang="it-IT" sz="2400" dirty="0" smtClean="0">
                <a:solidFill>
                  <a:schemeClr val="bg1"/>
                </a:solidFill>
                <a:latin typeface="Times New Roman" pitchFamily="18" charset="0"/>
                <a:cs typeface="Times New Roman" pitchFamily="18" charset="0"/>
              </a:rPr>
              <a:t> </a:t>
            </a:r>
            <a:r>
              <a:rPr lang="it-IT" sz="2400" dirty="0" err="1" smtClean="0">
                <a:solidFill>
                  <a:schemeClr val="bg1"/>
                </a:solidFill>
                <a:latin typeface="Times New Roman" pitchFamily="18" charset="0"/>
                <a:cs typeface="Times New Roman" pitchFamily="18" charset="0"/>
              </a:rPr>
              <a:t>remarks</a:t>
            </a:r>
            <a:endParaRPr lang="it-IT" sz="2400" dirty="0" smtClean="0">
              <a:solidFill>
                <a:schemeClr val="bg1"/>
              </a:solidFill>
              <a:latin typeface="Times New Roman" pitchFamily="18" charset="0"/>
              <a:cs typeface="Times New Roman" pitchFamily="18" charset="0"/>
            </a:endParaRPr>
          </a:p>
        </p:txBody>
      </p:sp>
      <p:sp>
        <p:nvSpPr>
          <p:cNvPr id="5" name="Rettangolo arrotondato 4"/>
          <p:cNvSpPr/>
          <p:nvPr/>
        </p:nvSpPr>
        <p:spPr>
          <a:xfrm>
            <a:off x="755576" y="1124744"/>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solidFill>
                <a:schemeClr val="tx1"/>
              </a:solidFill>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Relevant legislation</a:t>
            </a:r>
          </a:p>
          <a:p>
            <a:endParaRPr lang="it-IT" sz="2400" dirty="0" smtClean="0">
              <a:solidFill>
                <a:schemeClr val="tx1"/>
              </a:solidFill>
              <a:latin typeface="Times New Roman" pitchFamily="18" charset="0"/>
              <a:cs typeface="Times New Roman" pitchFamily="18" charset="0"/>
            </a:endParaRPr>
          </a:p>
        </p:txBody>
      </p:sp>
      <p:sp>
        <p:nvSpPr>
          <p:cNvPr id="6" name="Rettangolo arrotondato 5"/>
          <p:cNvSpPr/>
          <p:nvPr/>
        </p:nvSpPr>
        <p:spPr>
          <a:xfrm>
            <a:off x="738984" y="2418420"/>
            <a:ext cx="7632848" cy="5040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err="1" smtClean="0">
                <a:solidFill>
                  <a:schemeClr val="tx1"/>
                </a:solidFill>
                <a:latin typeface="Times New Roman" pitchFamily="18" charset="0"/>
                <a:cs typeface="Times New Roman" pitchFamily="18" charset="0"/>
              </a:rPr>
              <a:t>Activities</a:t>
            </a:r>
            <a:r>
              <a:rPr lang="it-IT" sz="2400" dirty="0" smtClean="0">
                <a:solidFill>
                  <a:schemeClr val="tx1"/>
                </a:solidFill>
                <a:latin typeface="Times New Roman" pitchFamily="18" charset="0"/>
                <a:cs typeface="Times New Roman" pitchFamily="18" charset="0"/>
              </a:rPr>
              <a:t> </a:t>
            </a:r>
            <a:r>
              <a:rPr lang="it-IT" sz="2400" dirty="0" err="1" smtClean="0">
                <a:solidFill>
                  <a:schemeClr val="tx1"/>
                </a:solidFill>
                <a:latin typeface="Times New Roman" pitchFamily="18" charset="0"/>
                <a:cs typeface="Times New Roman" pitchFamily="18" charset="0"/>
              </a:rPr>
              <a:t>carried</a:t>
            </a:r>
            <a:r>
              <a:rPr lang="it-IT" sz="2400" dirty="0" smtClean="0">
                <a:solidFill>
                  <a:schemeClr val="tx1"/>
                </a:solidFill>
                <a:latin typeface="Times New Roman" pitchFamily="18" charset="0"/>
                <a:cs typeface="Times New Roman" pitchFamily="18" charset="0"/>
              </a:rPr>
              <a:t> out so far </a:t>
            </a:r>
          </a:p>
        </p:txBody>
      </p:sp>
      <p:sp>
        <p:nvSpPr>
          <p:cNvPr id="7" name="Rettangolo arrotondato 6"/>
          <p:cNvSpPr/>
          <p:nvPr/>
        </p:nvSpPr>
        <p:spPr>
          <a:xfrm>
            <a:off x="738984" y="3091752"/>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Activities in progress</a:t>
            </a:r>
            <a:endParaRPr lang="it-IT" sz="2400" dirty="0" smtClean="0">
              <a:solidFill>
                <a:schemeClr val="tx1"/>
              </a:solidFill>
              <a:latin typeface="Times New Roman" pitchFamily="18" charset="0"/>
              <a:cs typeface="Times New Roman" pitchFamily="18" charset="0"/>
            </a:endParaRPr>
          </a:p>
        </p:txBody>
      </p:sp>
      <p:sp>
        <p:nvSpPr>
          <p:cNvPr id="8" name="Rettangolo arrotondato 7"/>
          <p:cNvSpPr/>
          <p:nvPr/>
        </p:nvSpPr>
        <p:spPr>
          <a:xfrm>
            <a:off x="755576" y="3753036"/>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ANPR</a:t>
            </a:r>
          </a:p>
          <a:p>
            <a:endParaRPr lang="it-IT" sz="2400" dirty="0" smtClean="0">
              <a:solidFill>
                <a:schemeClr val="tx1"/>
              </a:solidFill>
              <a:latin typeface="Times New Roman" pitchFamily="18" charset="0"/>
              <a:cs typeface="Times New Roman" pitchFamily="18" charset="0"/>
            </a:endParaRPr>
          </a:p>
        </p:txBody>
      </p:sp>
      <p:sp>
        <p:nvSpPr>
          <p:cNvPr id="9" name="Rettangolo arrotondato 8"/>
          <p:cNvSpPr/>
          <p:nvPr/>
        </p:nvSpPr>
        <p:spPr>
          <a:xfrm>
            <a:off x="755576" y="440110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400" smtClean="0">
              <a:latin typeface="Times New Roman" pitchFamily="18" charset="0"/>
              <a:cs typeface="Times New Roman" pitchFamily="18" charset="0"/>
            </a:endParaRPr>
          </a:p>
          <a:p>
            <a:r>
              <a:rPr lang="it-IT" sz="2400" smtClean="0">
                <a:solidFill>
                  <a:schemeClr val="tx1"/>
                </a:solidFill>
                <a:latin typeface="Times New Roman" pitchFamily="18" charset="0"/>
                <a:cs typeface="Times New Roman" pitchFamily="18" charset="0"/>
              </a:rPr>
              <a:t>ANNCSU and permanent census</a:t>
            </a:r>
          </a:p>
          <a:p>
            <a:endParaRPr lang="it-IT" sz="2400" dirty="0" smtClean="0">
              <a:solidFill>
                <a:schemeClr val="tx1"/>
              </a:solidFill>
              <a:latin typeface="Times New Roman" pitchFamily="18" charset="0"/>
              <a:cs typeface="Times New Roman" pitchFamily="18" charset="0"/>
            </a:endParaRPr>
          </a:p>
        </p:txBody>
      </p:sp>
      <p:sp>
        <p:nvSpPr>
          <p:cNvPr id="10" name="Rettangolo arrotondato 9"/>
          <p:cNvSpPr/>
          <p:nvPr/>
        </p:nvSpPr>
        <p:spPr>
          <a:xfrm>
            <a:off x="755576" y="5121188"/>
            <a:ext cx="7632848" cy="5040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smtClean="0">
                <a:solidFill>
                  <a:schemeClr val="tx1"/>
                </a:solidFill>
                <a:latin typeface="Times New Roman" pitchFamily="18" charset="0"/>
                <a:cs typeface="Times New Roman" pitchFamily="18" charset="0"/>
              </a:rPr>
              <a:t>ANNCSU kick off</a:t>
            </a:r>
          </a:p>
        </p:txBody>
      </p:sp>
    </p:spTree>
    <p:extLst>
      <p:ext uri="{BB962C8B-B14F-4D97-AF65-F5344CB8AC3E}">
        <p14:creationId xmlns:p14="http://schemas.microsoft.com/office/powerpoint/2010/main" val="5811518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smtClean="0"/>
              <a:t>Definitions</a:t>
            </a:r>
            <a:endParaRPr lang="it-IT" dirty="0"/>
          </a:p>
        </p:txBody>
      </p:sp>
      <p:sp>
        <p:nvSpPr>
          <p:cNvPr id="19" name="Text Box 3"/>
          <p:cNvSpPr txBox="1">
            <a:spLocks noChangeArrowheads="1"/>
          </p:cNvSpPr>
          <p:nvPr/>
        </p:nvSpPr>
        <p:spPr bwMode="auto">
          <a:xfrm>
            <a:off x="500034" y="772830"/>
            <a:ext cx="7920880" cy="3016210"/>
          </a:xfrm>
          <a:prstGeom prst="rect">
            <a:avLst/>
          </a:prstGeom>
          <a:noFill/>
          <a:ln w="9525">
            <a:noFill/>
            <a:miter lim="800000"/>
            <a:headEnd/>
            <a:tailEnd/>
          </a:ln>
          <a:effectLst/>
        </p:spPr>
        <p:txBody>
          <a:bodyPr wrap="square">
            <a:spAutoFit/>
          </a:bodyPr>
          <a:lstStyle/>
          <a:p>
            <a:pPr marL="358775" indent="-358775" algn="just" eaLnBrk="0" hangingPunct="0">
              <a:buClr>
                <a:srgbClr val="E2003B"/>
              </a:buClr>
              <a:buFont typeface="Wingdings" pitchFamily="2" charset="2"/>
              <a:buChar char="Ø"/>
            </a:pPr>
            <a:r>
              <a:rPr lang="it-IT" sz="2000" b="1" dirty="0">
                <a:solidFill>
                  <a:srgbClr val="E2003B"/>
                </a:solidFill>
                <a:latin typeface="Times New Roman" pitchFamily="18" charset="0"/>
                <a:cs typeface="Times New Roman" pitchFamily="18" charset="0"/>
              </a:rPr>
              <a:t>Street </a:t>
            </a:r>
            <a:r>
              <a:rPr lang="it-IT" sz="2000" b="1" dirty="0" err="1" smtClean="0">
                <a:solidFill>
                  <a:srgbClr val="E2003B"/>
                </a:solidFill>
                <a:latin typeface="Times New Roman" pitchFamily="18" charset="0"/>
                <a:cs typeface="Times New Roman" pitchFamily="18" charset="0"/>
              </a:rPr>
              <a:t>names</a:t>
            </a:r>
            <a:r>
              <a:rPr lang="it-IT" sz="2000" b="1" dirty="0" smtClean="0">
                <a:solidFill>
                  <a:srgbClr val="E2003B"/>
                </a:solidFill>
                <a:latin typeface="Times New Roman" pitchFamily="18" charset="0"/>
                <a:cs typeface="Times New Roman" pitchFamily="18" charset="0"/>
              </a:rPr>
              <a:t>’ </a:t>
            </a:r>
            <a:r>
              <a:rPr lang="it-IT" sz="2000" b="1" dirty="0" err="1">
                <a:solidFill>
                  <a:srgbClr val="E2003B"/>
                </a:solidFill>
                <a:latin typeface="Times New Roman" pitchFamily="18" charset="0"/>
                <a:cs typeface="Times New Roman" pitchFamily="18" charset="0"/>
              </a:rPr>
              <a:t>register</a:t>
            </a:r>
            <a:r>
              <a:rPr lang="it-IT" sz="2000" b="1" dirty="0">
                <a:solidFill>
                  <a:srgbClr val="E2003B"/>
                </a:solidFill>
                <a:latin typeface="Times New Roman" pitchFamily="18" charset="0"/>
                <a:cs typeface="Times New Roman" pitchFamily="18" charset="0"/>
              </a:rPr>
              <a:t>: </a:t>
            </a:r>
            <a:r>
              <a:rPr lang="it-IT" sz="2000" u="none" dirty="0" smtClean="0">
                <a:latin typeface="Times New Roman" pitchFamily="18" charset="0"/>
                <a:cs typeface="Times New Roman" pitchFamily="18" charset="0"/>
              </a:rPr>
              <a:t>list of the </a:t>
            </a:r>
            <a:r>
              <a:rPr lang="it-IT" sz="2000" u="none" dirty="0" err="1" smtClean="0">
                <a:latin typeface="Times New Roman" pitchFamily="18" charset="0"/>
                <a:cs typeface="Times New Roman" pitchFamily="18" charset="0"/>
              </a:rPr>
              <a:t>circulation</a:t>
            </a:r>
            <a:r>
              <a:rPr lang="it-IT" sz="2000" u="none" dirty="0" smtClean="0">
                <a:latin typeface="Times New Roman" pitchFamily="18" charset="0"/>
                <a:cs typeface="Times New Roman" pitchFamily="18" charset="0"/>
              </a:rPr>
              <a:t> </a:t>
            </a:r>
            <a:r>
              <a:rPr lang="it-IT" sz="2000" u="none" dirty="0" err="1" smtClean="0">
                <a:latin typeface="Times New Roman" pitchFamily="18" charset="0"/>
                <a:cs typeface="Times New Roman" pitchFamily="18" charset="0"/>
              </a:rPr>
              <a:t>areas</a:t>
            </a:r>
            <a:r>
              <a:rPr lang="it-IT" sz="2000" u="none" dirty="0" smtClean="0">
                <a:latin typeface="Times New Roman" pitchFamily="18" charset="0"/>
                <a:cs typeface="Times New Roman" pitchFamily="18" charset="0"/>
              </a:rPr>
              <a:t> in a </a:t>
            </a:r>
            <a:r>
              <a:rPr lang="it-IT" sz="2000" u="none" dirty="0" err="1" smtClean="0">
                <a:latin typeface="Times New Roman" pitchFamily="18" charset="0"/>
                <a:cs typeface="Times New Roman" pitchFamily="18" charset="0"/>
              </a:rPr>
              <a:t>Municipality</a:t>
            </a:r>
            <a:r>
              <a:rPr lang="it-IT" sz="2000" u="none" dirty="0" smtClean="0">
                <a:latin typeface="Times New Roman" pitchFamily="18" charset="0"/>
                <a:cs typeface="Times New Roman" pitchFamily="18" charset="0"/>
              </a:rPr>
              <a:t>, </a:t>
            </a:r>
            <a:r>
              <a:rPr lang="it-IT" sz="2000" u="none" dirty="0" err="1" smtClean="0">
                <a:latin typeface="Times New Roman" pitchFamily="18" charset="0"/>
                <a:cs typeface="Times New Roman" pitchFamily="18" charset="0"/>
              </a:rPr>
              <a:t>each</a:t>
            </a:r>
            <a:r>
              <a:rPr lang="it-IT" sz="2000" u="none" dirty="0" smtClean="0">
                <a:latin typeface="Times New Roman" pitchFamily="18" charset="0"/>
                <a:cs typeface="Times New Roman" pitchFamily="18" charset="0"/>
              </a:rPr>
              <a:t> </a:t>
            </a:r>
            <a:r>
              <a:rPr lang="it-IT" sz="2000" u="none" dirty="0" err="1" smtClean="0">
                <a:latin typeface="Times New Roman" pitchFamily="18" charset="0"/>
                <a:cs typeface="Times New Roman" pitchFamily="18" charset="0"/>
              </a:rPr>
              <a:t>one</a:t>
            </a:r>
            <a:r>
              <a:rPr lang="it-IT" sz="2000" u="none" dirty="0" smtClean="0">
                <a:latin typeface="Times New Roman" pitchFamily="18" charset="0"/>
                <a:cs typeface="Times New Roman" pitchFamily="18" charset="0"/>
              </a:rPr>
              <a:t> </a:t>
            </a:r>
            <a:r>
              <a:rPr lang="it-IT" sz="2000" u="none" dirty="0" err="1" smtClean="0">
                <a:latin typeface="Times New Roman" pitchFamily="18" charset="0"/>
                <a:cs typeface="Times New Roman" pitchFamily="18" charset="0"/>
              </a:rPr>
              <a:t>identified</a:t>
            </a:r>
            <a:r>
              <a:rPr lang="it-IT" sz="2000" u="none" dirty="0" smtClean="0">
                <a:latin typeface="Times New Roman" pitchFamily="18" charset="0"/>
                <a:cs typeface="Times New Roman" pitchFamily="18" charset="0"/>
              </a:rPr>
              <a:t> by a  </a:t>
            </a:r>
            <a:r>
              <a:rPr lang="it-IT" sz="2000" u="none" dirty="0" err="1" smtClean="0">
                <a:latin typeface="Times New Roman" pitchFamily="18" charset="0"/>
                <a:cs typeface="Times New Roman" pitchFamily="18" charset="0"/>
              </a:rPr>
              <a:t>toponym</a:t>
            </a:r>
            <a:r>
              <a:rPr lang="it-IT" sz="2000" u="none" dirty="0" smtClean="0">
                <a:latin typeface="Times New Roman" pitchFamily="18" charset="0"/>
                <a:cs typeface="Times New Roman" pitchFamily="18" charset="0"/>
              </a:rPr>
              <a:t>;</a:t>
            </a:r>
            <a:endParaRPr lang="it-IT" sz="2000" u="none" dirty="0">
              <a:latin typeface="Times New Roman" pitchFamily="18" charset="0"/>
              <a:cs typeface="Times New Roman" pitchFamily="18" charset="0"/>
            </a:endParaRPr>
          </a:p>
          <a:p>
            <a:pPr marL="358775" indent="-358775" algn="just" eaLnBrk="0" hangingPunct="0">
              <a:buClr>
                <a:srgbClr val="E2003B"/>
              </a:buClr>
              <a:buFont typeface="Wingdings" pitchFamily="2" charset="2"/>
              <a:buChar char="Ø"/>
            </a:pPr>
            <a:r>
              <a:rPr lang="it-IT" sz="2000" b="1" dirty="0" err="1" smtClean="0">
                <a:solidFill>
                  <a:srgbClr val="E2003B"/>
                </a:solidFill>
                <a:latin typeface="Times New Roman" pitchFamily="18" charset="0"/>
                <a:cs typeface="Times New Roman" pitchFamily="18" charset="0"/>
              </a:rPr>
              <a:t>C</a:t>
            </a:r>
            <a:r>
              <a:rPr lang="it-IT" sz="2000" b="1" u="none" dirty="0" err="1" smtClean="0">
                <a:solidFill>
                  <a:srgbClr val="E2003B"/>
                </a:solidFill>
                <a:latin typeface="Times New Roman" pitchFamily="18" charset="0"/>
                <a:cs typeface="Times New Roman" pitchFamily="18" charset="0"/>
              </a:rPr>
              <a:t>irculation</a:t>
            </a:r>
            <a:r>
              <a:rPr lang="it-IT" sz="2000" b="1" u="none" dirty="0" smtClean="0">
                <a:solidFill>
                  <a:srgbClr val="E2003B"/>
                </a:solidFill>
                <a:latin typeface="Times New Roman" pitchFamily="18" charset="0"/>
                <a:cs typeface="Times New Roman" pitchFamily="18" charset="0"/>
              </a:rPr>
              <a:t> </a:t>
            </a:r>
            <a:r>
              <a:rPr lang="it-IT" sz="2000" b="1" u="none" dirty="0" err="1" smtClean="0">
                <a:solidFill>
                  <a:srgbClr val="E2003B"/>
                </a:solidFill>
                <a:latin typeface="Times New Roman" pitchFamily="18" charset="0"/>
                <a:cs typeface="Times New Roman" pitchFamily="18" charset="0"/>
              </a:rPr>
              <a:t>areas</a:t>
            </a:r>
            <a:r>
              <a:rPr lang="it-IT" sz="2000" b="1" u="none" dirty="0" smtClean="0">
                <a:solidFill>
                  <a:srgbClr val="E2003B"/>
                </a:solidFill>
                <a:latin typeface="Times New Roman" pitchFamily="18" charset="0"/>
                <a:cs typeface="Times New Roman" pitchFamily="18" charset="0"/>
              </a:rPr>
              <a:t>:</a:t>
            </a:r>
            <a:r>
              <a:rPr lang="it-IT" sz="2000" u="none" dirty="0" smtClean="0">
                <a:latin typeface="Times New Roman" pitchFamily="18" charset="0"/>
                <a:cs typeface="Times New Roman" pitchFamily="18" charset="0"/>
              </a:rPr>
              <a:t> </a:t>
            </a:r>
            <a:r>
              <a:rPr lang="it-IT" sz="2000" u="none" dirty="0" err="1" smtClean="0">
                <a:latin typeface="Times New Roman" pitchFamily="18" charset="0"/>
                <a:cs typeface="Times New Roman" pitchFamily="18" charset="0"/>
              </a:rPr>
              <a:t>any</a:t>
            </a:r>
            <a:r>
              <a:rPr lang="it-IT" sz="2000" u="none" dirty="0" smtClean="0">
                <a:latin typeface="Times New Roman" pitchFamily="18" charset="0"/>
                <a:cs typeface="Times New Roman" pitchFamily="18" charset="0"/>
              </a:rPr>
              <a:t> </a:t>
            </a:r>
            <a:r>
              <a:rPr lang="it-IT" sz="2000" u="none" dirty="0" err="1" smtClean="0">
                <a:latin typeface="Times New Roman" pitchFamily="18" charset="0"/>
                <a:cs typeface="Times New Roman" pitchFamily="18" charset="0"/>
              </a:rPr>
              <a:t>space</a:t>
            </a:r>
            <a:r>
              <a:rPr lang="it-IT" sz="2000" u="none" dirty="0" smtClean="0">
                <a:latin typeface="Times New Roman" pitchFamily="18" charset="0"/>
                <a:cs typeface="Times New Roman" pitchFamily="18" charset="0"/>
              </a:rPr>
              <a:t> open </a:t>
            </a:r>
            <a:r>
              <a:rPr lang="it-IT" sz="2000" u="none" dirty="0" err="1" smtClean="0">
                <a:latin typeface="Times New Roman" pitchFamily="18" charset="0"/>
                <a:cs typeface="Times New Roman" pitchFamily="18" charset="0"/>
              </a:rPr>
              <a:t>to</a:t>
            </a:r>
            <a:r>
              <a:rPr lang="it-IT" sz="2000" u="none" dirty="0" smtClean="0">
                <a:latin typeface="Times New Roman" pitchFamily="18" charset="0"/>
                <a:cs typeface="Times New Roman" pitchFamily="18" charset="0"/>
              </a:rPr>
              <a:t> the public and </a:t>
            </a:r>
            <a:r>
              <a:rPr lang="it-IT" sz="2000" u="none" dirty="0" err="1" smtClean="0">
                <a:latin typeface="Times New Roman" pitchFamily="18" charset="0"/>
                <a:cs typeface="Times New Roman" pitchFamily="18" charset="0"/>
              </a:rPr>
              <a:t>doomed</a:t>
            </a:r>
            <a:r>
              <a:rPr lang="it-IT" sz="2000" u="none" dirty="0" smtClean="0">
                <a:latin typeface="Times New Roman" pitchFamily="18" charset="0"/>
                <a:cs typeface="Times New Roman" pitchFamily="18" charset="0"/>
              </a:rPr>
              <a:t> </a:t>
            </a:r>
            <a:r>
              <a:rPr lang="it-IT" sz="2000" u="none" dirty="0" err="1" smtClean="0">
                <a:latin typeface="Times New Roman" pitchFamily="18" charset="0"/>
                <a:cs typeface="Times New Roman" pitchFamily="18" charset="0"/>
              </a:rPr>
              <a:t>to</a:t>
            </a:r>
            <a:r>
              <a:rPr lang="it-IT" sz="2000" u="none" dirty="0" smtClean="0">
                <a:latin typeface="Times New Roman" pitchFamily="18" charset="0"/>
                <a:cs typeface="Times New Roman" pitchFamily="18" charset="0"/>
              </a:rPr>
              <a:t> the </a:t>
            </a:r>
            <a:r>
              <a:rPr lang="it-IT" sz="2000" u="none" dirty="0" err="1" smtClean="0">
                <a:latin typeface="Times New Roman" pitchFamily="18" charset="0"/>
                <a:cs typeface="Times New Roman" pitchFamily="18" charset="0"/>
              </a:rPr>
              <a:t>transit</a:t>
            </a:r>
            <a:r>
              <a:rPr lang="it-IT" sz="2000" u="none" dirty="0" smtClean="0">
                <a:latin typeface="Times New Roman" pitchFamily="18" charset="0"/>
                <a:cs typeface="Times New Roman" pitchFamily="18" charset="0"/>
              </a:rPr>
              <a:t>;</a:t>
            </a:r>
          </a:p>
          <a:p>
            <a:pPr marL="358775" indent="-358775" algn="just" eaLnBrk="0" hangingPunct="0">
              <a:buClr>
                <a:srgbClr val="E2003B"/>
              </a:buClr>
              <a:buFont typeface="Wingdings" pitchFamily="2" charset="2"/>
              <a:buChar char="Ø"/>
            </a:pPr>
            <a:r>
              <a:rPr lang="it-IT" sz="2000" b="1" dirty="0" err="1" smtClean="0">
                <a:solidFill>
                  <a:srgbClr val="E2003B"/>
                </a:solidFill>
                <a:latin typeface="Times New Roman" pitchFamily="18" charset="0"/>
                <a:cs typeface="Times New Roman" pitchFamily="18" charset="0"/>
              </a:rPr>
              <a:t>Addresses</a:t>
            </a:r>
            <a:r>
              <a:rPr lang="it-IT" sz="2000" b="1" dirty="0" smtClean="0">
                <a:solidFill>
                  <a:srgbClr val="E2003B"/>
                </a:solidFill>
                <a:latin typeface="Times New Roman" pitchFamily="18" charset="0"/>
                <a:cs typeface="Times New Roman" pitchFamily="18" charset="0"/>
              </a:rPr>
              <a:t>’ </a:t>
            </a:r>
            <a:r>
              <a:rPr lang="it-IT" sz="2000" b="1" dirty="0" err="1" smtClean="0">
                <a:solidFill>
                  <a:srgbClr val="E2003B"/>
                </a:solidFill>
                <a:latin typeface="Times New Roman" pitchFamily="18" charset="0"/>
                <a:cs typeface="Times New Roman" pitchFamily="18" charset="0"/>
              </a:rPr>
              <a:t>register</a:t>
            </a:r>
            <a:r>
              <a:rPr lang="it-IT" sz="2000" b="1" dirty="0" smtClean="0">
                <a:solidFill>
                  <a:srgbClr val="E2003B"/>
                </a:solidFill>
                <a:latin typeface="Times New Roman" pitchFamily="18" charset="0"/>
                <a:cs typeface="Times New Roman" pitchFamily="18" charset="0"/>
              </a:rPr>
              <a:t>:</a:t>
            </a:r>
            <a:r>
              <a:rPr lang="it-IT" sz="2000" dirty="0" smtClean="0">
                <a:latin typeface="Times New Roman" pitchFamily="18" charset="0"/>
                <a:cs typeface="Times New Roman" pitchFamily="18" charset="0"/>
              </a:rPr>
              <a:t> </a:t>
            </a:r>
            <a:r>
              <a:rPr lang="it-IT" sz="2000" i="1" dirty="0" smtClean="0">
                <a:latin typeface="Times New Roman" pitchFamily="18" charset="0"/>
                <a:cs typeface="Times New Roman" pitchFamily="18" charset="0"/>
              </a:rPr>
              <a:t>Street </a:t>
            </a:r>
            <a:r>
              <a:rPr lang="it-IT" sz="2000" i="1" dirty="0" err="1" smtClean="0">
                <a:latin typeface="Times New Roman" pitchFamily="18" charset="0"/>
                <a:cs typeface="Times New Roman" pitchFamily="18" charset="0"/>
              </a:rPr>
              <a:t>names</a:t>
            </a:r>
            <a:r>
              <a:rPr lang="it-IT" sz="2000" i="1" dirty="0" smtClean="0">
                <a:latin typeface="Times New Roman" pitchFamily="18" charset="0"/>
                <a:cs typeface="Times New Roman" pitchFamily="18" charset="0"/>
              </a:rPr>
              <a:t>’ </a:t>
            </a:r>
            <a:r>
              <a:rPr lang="it-IT" sz="2000" i="1" dirty="0" err="1">
                <a:latin typeface="Times New Roman" pitchFamily="18" charset="0"/>
                <a:cs typeface="Times New Roman" pitchFamily="18" charset="0"/>
              </a:rPr>
              <a:t>register</a:t>
            </a:r>
            <a:r>
              <a:rPr lang="it-IT" sz="2000" i="1" dirty="0">
                <a:latin typeface="Times New Roman" pitchFamily="18" charset="0"/>
                <a:cs typeface="Times New Roman" pitchFamily="18" charset="0"/>
              </a:rPr>
              <a:t> </a:t>
            </a:r>
            <a:r>
              <a:rPr lang="it-IT" sz="2000" dirty="0" err="1" smtClean="0">
                <a:latin typeface="Times New Roman" pitchFamily="18" charset="0"/>
                <a:cs typeface="Times New Roman" pitchFamily="18" charset="0"/>
              </a:rPr>
              <a:t>including</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house</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numbers</a:t>
            </a:r>
            <a:r>
              <a:rPr lang="it-IT" sz="2000" dirty="0" smtClean="0">
                <a:latin typeface="Times New Roman" pitchFamily="18" charset="0"/>
                <a:cs typeface="Times New Roman" pitchFamily="18" charset="0"/>
              </a:rPr>
              <a:t>;</a:t>
            </a:r>
          </a:p>
          <a:p>
            <a:pPr marL="358775" indent="-358775" algn="just" eaLnBrk="0" hangingPunct="0">
              <a:buClr>
                <a:srgbClr val="E2003B"/>
              </a:buClr>
              <a:buFont typeface="Wingdings" pitchFamily="2" charset="2"/>
              <a:buChar char="Ø"/>
            </a:pPr>
            <a:r>
              <a:rPr lang="it-IT" sz="2000" b="1" dirty="0" err="1" smtClean="0">
                <a:solidFill>
                  <a:srgbClr val="E2003B"/>
                </a:solidFill>
                <a:latin typeface="Times New Roman" pitchFamily="18" charset="0"/>
                <a:cs typeface="Times New Roman" pitchFamily="18" charset="0"/>
              </a:rPr>
              <a:t>Toponym</a:t>
            </a:r>
            <a:r>
              <a:rPr lang="it-IT" sz="2000" b="1" dirty="0" smtClean="0">
                <a:solidFill>
                  <a:srgbClr val="E2003B"/>
                </a:solidFill>
                <a:latin typeface="Times New Roman" pitchFamily="18" charset="0"/>
                <a:cs typeface="Times New Roman" pitchFamily="18" charset="0"/>
              </a:rPr>
              <a:t>:</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name</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that</a:t>
            </a:r>
            <a:r>
              <a:rPr lang="it-IT" sz="2000" dirty="0" smtClean="0">
                <a:latin typeface="Times New Roman" pitchFamily="18" charset="0"/>
                <a:cs typeface="Times New Roman" pitchFamily="18" charset="0"/>
              </a:rPr>
              <a:t> a </a:t>
            </a:r>
            <a:r>
              <a:rPr lang="it-IT" sz="2000" dirty="0" err="1" smtClean="0">
                <a:latin typeface="Times New Roman" pitchFamily="18" charset="0"/>
                <a:cs typeface="Times New Roman" pitchFamily="18" charset="0"/>
              </a:rPr>
              <a:t>Municipality</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assigns</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to</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each</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circulation</a:t>
            </a:r>
            <a:r>
              <a:rPr lang="it-IT" sz="2000" dirty="0" smtClean="0">
                <a:latin typeface="Times New Roman" pitchFamily="18" charset="0"/>
                <a:cs typeface="Times New Roman" pitchFamily="18" charset="0"/>
              </a:rPr>
              <a:t> area</a:t>
            </a:r>
          </a:p>
          <a:p>
            <a:pPr marL="358775" indent="-358775" algn="just" eaLnBrk="0" hangingPunct="0">
              <a:buClr>
                <a:srgbClr val="E2003B"/>
              </a:buClr>
              <a:buFont typeface="Wingdings" pitchFamily="2" charset="2"/>
              <a:buChar char="Ø"/>
            </a:pPr>
            <a:r>
              <a:rPr lang="it-IT" sz="2000" b="1" dirty="0" smtClean="0">
                <a:solidFill>
                  <a:srgbClr val="E2003B"/>
                </a:solidFill>
                <a:latin typeface="Times New Roman" pitchFamily="18" charset="0"/>
                <a:cs typeface="Times New Roman" pitchFamily="18" charset="0"/>
              </a:rPr>
              <a:t>House </a:t>
            </a:r>
            <a:r>
              <a:rPr lang="it-IT" sz="2000" b="1" dirty="0" err="1" smtClean="0">
                <a:solidFill>
                  <a:srgbClr val="E2003B"/>
                </a:solidFill>
                <a:latin typeface="Times New Roman" pitchFamily="18" charset="0"/>
                <a:cs typeface="Times New Roman" pitchFamily="18" charset="0"/>
              </a:rPr>
              <a:t>number</a:t>
            </a:r>
            <a:r>
              <a:rPr lang="it-IT" sz="2000" b="1" dirty="0" smtClean="0">
                <a:solidFill>
                  <a:srgbClr val="E2003B"/>
                </a:solidFill>
                <a:latin typeface="Times New Roman" pitchFamily="18" charset="0"/>
                <a:cs typeface="Times New Roman" pitchFamily="18" charset="0"/>
              </a:rPr>
              <a:t>: </a:t>
            </a:r>
            <a:r>
              <a:rPr lang="it-IT" sz="2000" dirty="0" err="1" smtClean="0">
                <a:latin typeface="Times New Roman" pitchFamily="18" charset="0"/>
                <a:cs typeface="Times New Roman" pitchFamily="18" charset="0"/>
              </a:rPr>
              <a:t>number</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that</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identifies</a:t>
            </a:r>
            <a:r>
              <a:rPr lang="it-IT" sz="2000" dirty="0" smtClean="0">
                <a:latin typeface="Times New Roman" pitchFamily="18" charset="0"/>
                <a:cs typeface="Times New Roman" pitchFamily="18" charset="0"/>
              </a:rPr>
              <a:t> </a:t>
            </a:r>
            <a:r>
              <a:rPr lang="it-IT" sz="2000" dirty="0" smtClean="0">
                <a:latin typeface="Times New Roman" pitchFamily="18" charset="0"/>
                <a:cs typeface="Times New Roman" pitchFamily="18" charset="0"/>
              </a:rPr>
              <a:t>the </a:t>
            </a:r>
            <a:r>
              <a:rPr lang="it-IT" sz="2000" dirty="0" err="1" smtClean="0">
                <a:latin typeface="Times New Roman" pitchFamily="18" charset="0"/>
                <a:cs typeface="Times New Roman" pitchFamily="18" charset="0"/>
              </a:rPr>
              <a:t>access</a:t>
            </a:r>
            <a:r>
              <a:rPr lang="it-IT"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buildings in the circulation </a:t>
            </a:r>
            <a:r>
              <a:rPr lang="en-US" sz="2000" dirty="0" smtClean="0">
                <a:latin typeface="Times New Roman" pitchFamily="18" charset="0"/>
                <a:cs typeface="Times New Roman" pitchFamily="18" charset="0"/>
              </a:rPr>
              <a:t>area</a:t>
            </a:r>
            <a:endParaRPr lang="it-IT" sz="2000" b="1" dirty="0" smtClean="0">
              <a:solidFill>
                <a:srgbClr val="E2003B"/>
              </a:solidFill>
              <a:latin typeface="Times New Roman" pitchFamily="18" charset="0"/>
              <a:cs typeface="Times New Roman" pitchFamily="18" charset="0"/>
            </a:endParaRPr>
          </a:p>
          <a:p>
            <a:pPr marL="358775" indent="-358775" algn="just" eaLnBrk="0" hangingPunct="0">
              <a:spcBef>
                <a:spcPts val="1200"/>
              </a:spcBef>
              <a:buClr>
                <a:srgbClr val="E2003B"/>
              </a:buClr>
              <a:buFont typeface="Wingdings" pitchFamily="2" charset="2"/>
              <a:buChar char="Ø"/>
            </a:pPr>
            <a:endParaRPr lang="it-IT" sz="2000" u="none" dirty="0">
              <a:latin typeface="Times New Roman" pitchFamily="18" charset="0"/>
              <a:cs typeface="Times New Roman" pitchFamily="18" charset="0"/>
            </a:endParaRPr>
          </a:p>
        </p:txBody>
      </p:sp>
      <p:graphicFrame>
        <p:nvGraphicFramePr>
          <p:cNvPr id="20" name="Tabella 19"/>
          <p:cNvGraphicFramePr>
            <a:graphicFrameLocks noGrp="1"/>
          </p:cNvGraphicFramePr>
          <p:nvPr/>
        </p:nvGraphicFramePr>
        <p:xfrm>
          <a:off x="4202039" y="3912041"/>
          <a:ext cx="3881468" cy="1868760"/>
        </p:xfrm>
        <a:graphic>
          <a:graphicData uri="http://schemas.openxmlformats.org/drawingml/2006/table">
            <a:tbl>
              <a:tblPr>
                <a:tableStyleId>{5C22544A-7EE6-4342-B048-85BDC9FD1C3A}</a:tableStyleId>
              </a:tblPr>
              <a:tblGrid>
                <a:gridCol w="479308"/>
                <a:gridCol w="1757412"/>
                <a:gridCol w="603271"/>
                <a:gridCol w="1041477"/>
              </a:tblGrid>
              <a:tr h="207610">
                <a:tc>
                  <a:txBody>
                    <a:bodyPr/>
                    <a:lstStyle/>
                    <a:p>
                      <a:pPr marL="72000" algn="l" fontAlgn="b"/>
                      <a:r>
                        <a:rPr lang="it-IT" sz="1300" b="1" u="none" strike="noStrike" dirty="0">
                          <a:solidFill>
                            <a:schemeClr val="bg1"/>
                          </a:solidFill>
                          <a:effectLst/>
                          <a:latin typeface="Calibri" pitchFamily="34" charset="0"/>
                        </a:rPr>
                        <a:t>DUG</a:t>
                      </a:r>
                      <a:endParaRPr lang="it-IT" sz="1300" b="1" i="0" u="none" strike="noStrike" dirty="0">
                        <a:solidFill>
                          <a:schemeClr val="bg1"/>
                        </a:solidFill>
                        <a:effectLst/>
                        <a:latin typeface="Calibri" pitchFamily="34" charset="0"/>
                      </a:endParaRPr>
                    </a:p>
                  </a:txBody>
                  <a:tcPr marL="9526" marR="9526" marT="9520" marB="0" anchor="b">
                    <a:solidFill>
                      <a:srgbClr val="0066FF"/>
                    </a:solidFill>
                  </a:tcPr>
                </a:tc>
                <a:tc>
                  <a:txBody>
                    <a:bodyPr/>
                    <a:lstStyle/>
                    <a:p>
                      <a:pPr marL="72000" algn="l" fontAlgn="b"/>
                      <a:r>
                        <a:rPr lang="it-IT" sz="1300" b="1" u="none" strike="noStrike" dirty="0" smtClean="0">
                          <a:solidFill>
                            <a:schemeClr val="bg1"/>
                          </a:solidFill>
                          <a:effectLst/>
                          <a:latin typeface="Calibri" pitchFamily="34" charset="0"/>
                        </a:rPr>
                        <a:t>DENOMINAZIONE</a:t>
                      </a:r>
                      <a:endParaRPr lang="it-IT" sz="1300" b="1" i="0" u="none" strike="noStrike" dirty="0">
                        <a:solidFill>
                          <a:schemeClr val="bg1"/>
                        </a:solidFill>
                        <a:effectLst/>
                        <a:latin typeface="Calibri" pitchFamily="34" charset="0"/>
                      </a:endParaRPr>
                    </a:p>
                  </a:txBody>
                  <a:tcPr marL="9526" marR="9526" marT="9520" marB="0" anchor="b">
                    <a:solidFill>
                      <a:srgbClr val="0066FF"/>
                    </a:solidFill>
                  </a:tcPr>
                </a:tc>
                <a:tc>
                  <a:txBody>
                    <a:bodyPr/>
                    <a:lstStyle/>
                    <a:p>
                      <a:pPr marL="72000" algn="l" fontAlgn="b"/>
                      <a:r>
                        <a:rPr lang="it-IT" sz="1300" b="1" u="none" strike="noStrike" dirty="0">
                          <a:solidFill>
                            <a:schemeClr val="bg1"/>
                          </a:solidFill>
                          <a:effectLst/>
                          <a:latin typeface="Calibri" pitchFamily="34" charset="0"/>
                        </a:rPr>
                        <a:t>CIVICO</a:t>
                      </a:r>
                      <a:endParaRPr lang="it-IT" sz="1300" b="1" i="0" u="none" strike="noStrike" dirty="0">
                        <a:solidFill>
                          <a:schemeClr val="bg1"/>
                        </a:solidFill>
                        <a:effectLst/>
                        <a:latin typeface="Calibri" pitchFamily="34" charset="0"/>
                      </a:endParaRPr>
                    </a:p>
                  </a:txBody>
                  <a:tcPr marL="9526" marR="9526" marT="9520" marB="0" anchor="b">
                    <a:solidFill>
                      <a:srgbClr val="0066FF"/>
                    </a:solidFill>
                  </a:tcPr>
                </a:tc>
                <a:tc>
                  <a:txBody>
                    <a:bodyPr/>
                    <a:lstStyle/>
                    <a:p>
                      <a:pPr marL="72000" algn="l" fontAlgn="b"/>
                      <a:r>
                        <a:rPr lang="it-IT" sz="1300" b="1" u="none" strike="noStrike" dirty="0">
                          <a:solidFill>
                            <a:schemeClr val="bg1"/>
                          </a:solidFill>
                          <a:effectLst/>
                          <a:latin typeface="Calibri" pitchFamily="34" charset="0"/>
                        </a:rPr>
                        <a:t>ESPONENTE</a:t>
                      </a:r>
                      <a:endParaRPr lang="it-IT" sz="1300" b="1" i="0" u="none" strike="noStrike" dirty="0">
                        <a:solidFill>
                          <a:schemeClr val="bg1"/>
                        </a:solidFill>
                        <a:effectLst/>
                        <a:latin typeface="Calibri" pitchFamily="34" charset="0"/>
                      </a:endParaRPr>
                    </a:p>
                  </a:txBody>
                  <a:tcPr marL="9526" marR="9526" marT="9520" marB="0" anchor="b">
                    <a:solidFill>
                      <a:srgbClr val="0066FF"/>
                    </a:solidFill>
                  </a:tcPr>
                </a:tc>
              </a:tr>
              <a:tr h="207610">
                <a:tc>
                  <a:txBody>
                    <a:bodyPr/>
                    <a:lstStyle/>
                    <a:p>
                      <a:pPr marL="72000" algn="l" fontAlgn="b"/>
                      <a:r>
                        <a:rPr lang="it-IT" sz="1300" u="none" strike="noStrike" dirty="0">
                          <a:effectLst/>
                          <a:latin typeface="Calibri" pitchFamily="34" charset="0"/>
                        </a:rPr>
                        <a:t>VIA</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r>
                        <a:rPr lang="it-IT" sz="1300" u="none" strike="noStrike" dirty="0">
                          <a:effectLst/>
                          <a:latin typeface="Calibri" pitchFamily="34" charset="0"/>
                        </a:rPr>
                        <a:t>GIUSEPPE GARIBALDI</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r" fontAlgn="b"/>
                      <a:r>
                        <a:rPr lang="it-IT" sz="1300" u="none" strike="noStrike" dirty="0">
                          <a:effectLst/>
                          <a:latin typeface="Calibri" pitchFamily="34" charset="0"/>
                        </a:rPr>
                        <a:t>1</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r>
              <a:tr h="207610">
                <a:tc>
                  <a:txBody>
                    <a:bodyPr/>
                    <a:lstStyle/>
                    <a:p>
                      <a:pPr marL="72000" algn="l" fontAlgn="b"/>
                      <a:r>
                        <a:rPr lang="it-IT" sz="1300" u="none" strike="noStrike">
                          <a:effectLst/>
                          <a:latin typeface="Calibri" pitchFamily="34" charset="0"/>
                        </a:rPr>
                        <a:t>VIA</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r>
                        <a:rPr lang="it-IT" sz="1300" u="none" strike="noStrike" dirty="0">
                          <a:effectLst/>
                          <a:latin typeface="Calibri" pitchFamily="34" charset="0"/>
                        </a:rPr>
                        <a:t>GIUSEPPE GARIBALDI</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r" fontAlgn="b"/>
                      <a:r>
                        <a:rPr lang="it-IT" sz="1300" u="none" strike="noStrike" dirty="0">
                          <a:effectLst/>
                          <a:latin typeface="Calibri" pitchFamily="34" charset="0"/>
                        </a:rPr>
                        <a:t>2</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r>
              <a:tr h="207610">
                <a:tc>
                  <a:txBody>
                    <a:bodyPr/>
                    <a:lstStyle/>
                    <a:p>
                      <a:pPr marL="72000" algn="l" fontAlgn="b"/>
                      <a:r>
                        <a:rPr lang="it-IT" sz="1300" u="none" strike="noStrike">
                          <a:effectLst/>
                          <a:latin typeface="Calibri" pitchFamily="34" charset="0"/>
                        </a:rPr>
                        <a:t>VIA</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r>
                        <a:rPr lang="it-IT" sz="1300" u="none" strike="noStrike" dirty="0">
                          <a:effectLst/>
                          <a:latin typeface="Calibri" pitchFamily="34" charset="0"/>
                        </a:rPr>
                        <a:t>GIUSEPPE GARIBALDI</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r" fontAlgn="b"/>
                      <a:r>
                        <a:rPr lang="it-IT" sz="1300" u="none" strike="noStrike" dirty="0">
                          <a:effectLst/>
                          <a:latin typeface="Calibri" pitchFamily="34" charset="0"/>
                        </a:rPr>
                        <a:t>3</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r>
              <a:tr h="207610">
                <a:tc>
                  <a:txBody>
                    <a:bodyPr/>
                    <a:lstStyle/>
                    <a:p>
                      <a:pPr marL="72000" algn="l" fontAlgn="b"/>
                      <a:r>
                        <a:rPr lang="it-IT" sz="1300" u="none" strike="noStrike">
                          <a:effectLst/>
                          <a:latin typeface="Calibri" pitchFamily="34" charset="0"/>
                        </a:rPr>
                        <a:t>VIA</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r>
                        <a:rPr lang="it-IT" sz="1300" u="none" strike="noStrike">
                          <a:effectLst/>
                          <a:latin typeface="Calibri" pitchFamily="34" charset="0"/>
                        </a:rPr>
                        <a:t>GIUSEPPE GARIBALDI</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r" fontAlgn="b"/>
                      <a:r>
                        <a:rPr lang="it-IT" sz="1300" u="none" strike="noStrike">
                          <a:effectLst/>
                          <a:latin typeface="Calibri" pitchFamily="34" charset="0"/>
                        </a:rPr>
                        <a:t>3</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ctr" fontAlgn="b"/>
                      <a:r>
                        <a:rPr lang="it-IT" sz="1300" u="none" strike="noStrike" dirty="0">
                          <a:effectLst/>
                          <a:latin typeface="Calibri" pitchFamily="34" charset="0"/>
                        </a:rPr>
                        <a:t>A</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r>
              <a:tr h="207610">
                <a:tc>
                  <a:txBody>
                    <a:bodyPr/>
                    <a:lstStyle/>
                    <a:p>
                      <a:pPr marL="72000" algn="l" fontAlgn="b"/>
                      <a:r>
                        <a:rPr lang="it-IT" sz="1300" u="none" strike="noStrike">
                          <a:effectLst/>
                          <a:latin typeface="Calibri" pitchFamily="34" charset="0"/>
                        </a:rPr>
                        <a:t>VIA</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r>
                        <a:rPr lang="it-IT" sz="1300" u="none" strike="noStrike">
                          <a:effectLst/>
                          <a:latin typeface="Calibri" pitchFamily="34" charset="0"/>
                        </a:rPr>
                        <a:t>GIUSEPPE GARIBALDI</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r" fontAlgn="b"/>
                      <a:r>
                        <a:rPr lang="it-IT" sz="1300" u="none" strike="noStrike" dirty="0">
                          <a:effectLst/>
                          <a:latin typeface="Calibri" pitchFamily="34" charset="0"/>
                        </a:rPr>
                        <a:t>3</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ctr" fontAlgn="b"/>
                      <a:r>
                        <a:rPr lang="it-IT" sz="1300" u="none" strike="noStrike" dirty="0">
                          <a:effectLst/>
                          <a:latin typeface="Calibri" pitchFamily="34" charset="0"/>
                        </a:rPr>
                        <a:t>B</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r>
              <a:tr h="207610">
                <a:tc>
                  <a:txBody>
                    <a:bodyPr/>
                    <a:lstStyle/>
                    <a:p>
                      <a:pPr marL="72000" algn="l" fontAlgn="b"/>
                      <a:r>
                        <a:rPr lang="it-IT" sz="1300" u="none" strike="noStrike">
                          <a:effectLst/>
                          <a:latin typeface="Calibri" pitchFamily="34" charset="0"/>
                        </a:rPr>
                        <a:t>VIA</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r>
                        <a:rPr lang="it-IT" sz="1300" u="none" strike="noStrike">
                          <a:effectLst/>
                          <a:latin typeface="Calibri" pitchFamily="34" charset="0"/>
                        </a:rPr>
                        <a:t>GIUSEPPE GARIBALDI</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r" fontAlgn="b"/>
                      <a:r>
                        <a:rPr lang="it-IT" sz="1300" u="none" strike="noStrike">
                          <a:effectLst/>
                          <a:latin typeface="Calibri" pitchFamily="34" charset="0"/>
                        </a:rPr>
                        <a:t>5</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r>
              <a:tr h="207610">
                <a:tc>
                  <a:txBody>
                    <a:bodyPr/>
                    <a:lstStyle/>
                    <a:p>
                      <a:pPr marL="72000" algn="l" fontAlgn="b"/>
                      <a:r>
                        <a:rPr lang="it-IT" sz="1300" u="none" strike="noStrike">
                          <a:effectLst/>
                          <a:latin typeface="Calibri" pitchFamily="34" charset="0"/>
                        </a:rPr>
                        <a:t>VIA</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r>
                        <a:rPr lang="it-IT" sz="1300" u="none" strike="noStrike">
                          <a:effectLst/>
                          <a:latin typeface="Calibri" pitchFamily="34" charset="0"/>
                        </a:rPr>
                        <a:t>GIUSEPPE GARIBALDI</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r" fontAlgn="b"/>
                      <a:r>
                        <a:rPr lang="it-IT" sz="1300" u="none" strike="noStrike">
                          <a:effectLst/>
                          <a:latin typeface="Calibri" pitchFamily="34" charset="0"/>
                        </a:rPr>
                        <a:t>7</a:t>
                      </a:r>
                      <a:endParaRPr lang="it-IT" sz="1300" b="0" i="0" u="none" strike="noStrike">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r>
              <a:tr h="207610">
                <a:tc>
                  <a:txBody>
                    <a:bodyPr/>
                    <a:lstStyle/>
                    <a:p>
                      <a:pPr marL="72000" algn="l" fontAlgn="b"/>
                      <a:r>
                        <a:rPr lang="it-IT" sz="1300" u="none" strike="noStrike" dirty="0">
                          <a:effectLst/>
                          <a:latin typeface="Calibri" pitchFamily="34" charset="0"/>
                        </a:rPr>
                        <a:t>VIA</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r>
                        <a:rPr lang="it-IT" sz="1300" u="none" strike="noStrike" dirty="0">
                          <a:effectLst/>
                          <a:latin typeface="Calibri" pitchFamily="34" charset="0"/>
                        </a:rPr>
                        <a:t>GIUSEPPE GARIBALDI</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r" fontAlgn="b"/>
                      <a:r>
                        <a:rPr lang="it-IT" sz="1300" u="none" strike="noStrike" dirty="0">
                          <a:effectLst/>
                          <a:latin typeface="Calibri" pitchFamily="34" charset="0"/>
                        </a:rPr>
                        <a:t>8</a:t>
                      </a:r>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c>
                  <a:txBody>
                    <a:bodyPr/>
                    <a:lstStyle/>
                    <a:p>
                      <a:pPr marL="72000" algn="l" fontAlgn="b"/>
                      <a:endParaRPr lang="it-IT" sz="1300" b="0" i="0" u="none" strike="noStrike" dirty="0">
                        <a:solidFill>
                          <a:srgbClr val="000000"/>
                        </a:solidFill>
                        <a:effectLst/>
                        <a:latin typeface="Calibri" pitchFamily="34" charset="0"/>
                      </a:endParaRPr>
                    </a:p>
                  </a:txBody>
                  <a:tcPr marL="9526" marR="9526" marT="9520" marB="0" anchor="b">
                    <a:solidFill>
                      <a:schemeClr val="bg1">
                        <a:lumMod val="85000"/>
                      </a:schemeClr>
                    </a:solidFill>
                  </a:tcPr>
                </a:tc>
              </a:tr>
            </a:tbl>
          </a:graphicData>
        </a:graphic>
      </p:graphicFrame>
      <p:sp>
        <p:nvSpPr>
          <p:cNvPr id="27" name="Rettangolo arrotondato 26"/>
          <p:cNvSpPr>
            <a:spLocks noChangeArrowheads="1"/>
          </p:cNvSpPr>
          <p:nvPr/>
        </p:nvSpPr>
        <p:spPr bwMode="auto">
          <a:xfrm>
            <a:off x="4074110" y="3727332"/>
            <a:ext cx="4144786" cy="2232025"/>
          </a:xfrm>
          <a:prstGeom prst="roundRect">
            <a:avLst>
              <a:gd name="adj" fmla="val 16667"/>
            </a:avLst>
          </a:prstGeom>
          <a:noFill/>
          <a:ln w="50800" algn="ctr">
            <a:solidFill>
              <a:srgbClr val="FF0000"/>
            </a:solidFill>
            <a:round/>
            <a:headEnd/>
            <a:tailEnd/>
          </a:ln>
        </p:spPr>
        <p:txBody>
          <a:bodyPr/>
          <a:lstStyle/>
          <a:p>
            <a:endParaRPr lang="it-IT"/>
          </a:p>
        </p:txBody>
      </p:sp>
      <p:graphicFrame>
        <p:nvGraphicFramePr>
          <p:cNvPr id="35" name="Tabella 34"/>
          <p:cNvGraphicFramePr>
            <a:graphicFrameLocks noGrp="1"/>
          </p:cNvGraphicFramePr>
          <p:nvPr>
            <p:extLst>
              <p:ext uri="{D42A27DB-BD31-4B8C-83A1-F6EECF244321}">
                <p14:modId xmlns:p14="http://schemas.microsoft.com/office/powerpoint/2010/main" val="110351074"/>
              </p:ext>
            </p:extLst>
          </p:nvPr>
        </p:nvGraphicFramePr>
        <p:xfrm>
          <a:off x="1014365" y="3907973"/>
          <a:ext cx="2612327" cy="1868760"/>
        </p:xfrm>
        <a:graphic>
          <a:graphicData uri="http://schemas.openxmlformats.org/drawingml/2006/table">
            <a:tbl>
              <a:tblPr>
                <a:tableStyleId>{5C22544A-7EE6-4342-B048-85BDC9FD1C3A}</a:tableStyleId>
              </a:tblPr>
              <a:tblGrid>
                <a:gridCol w="2612327"/>
              </a:tblGrid>
              <a:tr h="0">
                <a:tc>
                  <a:txBody>
                    <a:bodyPr/>
                    <a:lstStyle/>
                    <a:p>
                      <a:pPr marL="72000" algn="l" fontAlgn="b"/>
                      <a:r>
                        <a:rPr lang="it-IT" sz="1300" b="1" u="none" strike="noStrike" dirty="0" smtClean="0">
                          <a:solidFill>
                            <a:schemeClr val="bg1"/>
                          </a:solidFill>
                          <a:effectLst/>
                          <a:latin typeface="Calibri" pitchFamily="34" charset="0"/>
                        </a:rPr>
                        <a:t>STRADARIO</a:t>
                      </a:r>
                      <a:endParaRPr lang="it-IT" sz="1300" b="1" i="0" u="none" strike="noStrike" dirty="0">
                        <a:solidFill>
                          <a:schemeClr val="bg1"/>
                        </a:solidFill>
                        <a:effectLst/>
                        <a:latin typeface="Calibri" pitchFamily="34" charset="0"/>
                      </a:endParaRPr>
                    </a:p>
                  </a:txBody>
                  <a:tcPr marL="9526" marR="9526" marT="9520" marB="0" anchor="b">
                    <a:solidFill>
                      <a:srgbClr val="00B050"/>
                    </a:solidFill>
                  </a:tcPr>
                </a:tc>
              </a:tr>
              <a:tr h="207610">
                <a:tc>
                  <a:txBody>
                    <a:bodyPr/>
                    <a:lstStyle/>
                    <a:p>
                      <a:pPr marL="72000" algn="l" fontAlgn="b"/>
                      <a:r>
                        <a:rPr lang="it-IT" sz="1300" u="none" strike="noStrike" dirty="0">
                          <a:effectLst/>
                          <a:latin typeface="Calibri" pitchFamily="34" charset="0"/>
                        </a:rPr>
                        <a:t>VIA GIUSEPPE </a:t>
                      </a:r>
                      <a:r>
                        <a:rPr lang="it-IT" sz="1300" u="none" strike="noStrike" dirty="0" smtClean="0">
                          <a:effectLst/>
                          <a:latin typeface="Calibri" pitchFamily="34" charset="0"/>
                        </a:rPr>
                        <a:t>GARIBALDI</a:t>
                      </a:r>
                      <a:endParaRPr lang="it-IT" sz="1300" b="0" i="0" u="none" strike="noStrike" dirty="0">
                        <a:solidFill>
                          <a:srgbClr val="000000"/>
                        </a:solidFill>
                        <a:effectLst/>
                        <a:latin typeface="Calibri" pitchFamily="34" charset="0"/>
                      </a:endParaRPr>
                    </a:p>
                  </a:txBody>
                  <a:tcPr marL="9526" marR="9526" marT="9520" marB="0" anchor="b">
                    <a:solidFill>
                      <a:srgbClr val="99FF99"/>
                    </a:solidFill>
                  </a:tcPr>
                </a:tc>
              </a:tr>
              <a:tr h="207610">
                <a:tc>
                  <a:txBody>
                    <a:bodyPr/>
                    <a:lstStyle/>
                    <a:p>
                      <a:pPr marL="72000" algn="l" fontAlgn="b"/>
                      <a:r>
                        <a:rPr lang="it-IT" sz="1300" u="none" strike="noStrike" dirty="0">
                          <a:effectLst/>
                          <a:latin typeface="Calibri" pitchFamily="34" charset="0"/>
                        </a:rPr>
                        <a:t>VIA </a:t>
                      </a:r>
                      <a:r>
                        <a:rPr lang="it-IT" sz="1300" u="none" strike="noStrike" dirty="0" smtClean="0">
                          <a:effectLst/>
                          <a:latin typeface="Calibri" pitchFamily="34" charset="0"/>
                        </a:rPr>
                        <a:t>CRISTOFORO COLOMBO</a:t>
                      </a:r>
                      <a:endParaRPr lang="it-IT" sz="1300" b="0" i="0" u="none" strike="noStrike" dirty="0">
                        <a:solidFill>
                          <a:srgbClr val="000000"/>
                        </a:solidFill>
                        <a:effectLst/>
                        <a:latin typeface="Calibri" pitchFamily="34" charset="0"/>
                      </a:endParaRPr>
                    </a:p>
                  </a:txBody>
                  <a:tcPr marL="9526" marR="9526" marT="9520" marB="0" anchor="b">
                    <a:solidFill>
                      <a:srgbClr val="99FF99"/>
                    </a:solidFill>
                  </a:tcPr>
                </a:tc>
              </a:tr>
              <a:tr h="207610">
                <a:tc>
                  <a:txBody>
                    <a:bodyPr/>
                    <a:lstStyle/>
                    <a:p>
                      <a:pPr marL="72000" algn="l" fontAlgn="b"/>
                      <a:r>
                        <a:rPr lang="it-IT" sz="1300" u="none" strike="noStrike" dirty="0">
                          <a:effectLst/>
                          <a:latin typeface="Calibri" pitchFamily="34" charset="0"/>
                        </a:rPr>
                        <a:t>VIA </a:t>
                      </a:r>
                      <a:r>
                        <a:rPr lang="it-IT" sz="1300" u="none" strike="noStrike" dirty="0" smtClean="0">
                          <a:effectLst/>
                          <a:latin typeface="Calibri" pitchFamily="34" charset="0"/>
                        </a:rPr>
                        <a:t>DEI CICLAMINI</a:t>
                      </a:r>
                      <a:endParaRPr lang="it-IT" sz="1300" b="0" i="0" u="none" strike="noStrike" dirty="0">
                        <a:solidFill>
                          <a:srgbClr val="000000"/>
                        </a:solidFill>
                        <a:effectLst/>
                        <a:latin typeface="Calibri" pitchFamily="34" charset="0"/>
                      </a:endParaRPr>
                    </a:p>
                  </a:txBody>
                  <a:tcPr marL="9526" marR="9526" marT="9520" marB="0" anchor="b">
                    <a:solidFill>
                      <a:srgbClr val="99FF99"/>
                    </a:solidFill>
                  </a:tcPr>
                </a:tc>
              </a:tr>
              <a:tr h="207610">
                <a:tc>
                  <a:txBody>
                    <a:bodyPr/>
                    <a:lstStyle/>
                    <a:p>
                      <a:pPr marL="72000" algn="l" fontAlgn="b"/>
                      <a:r>
                        <a:rPr lang="it-IT" sz="1300" u="none" strike="noStrike" dirty="0" smtClean="0">
                          <a:effectLst/>
                          <a:latin typeface="Calibri" pitchFamily="34" charset="0"/>
                        </a:rPr>
                        <a:t>VIALE  DELL’OCEANO PACIFICO</a:t>
                      </a:r>
                      <a:endParaRPr lang="it-IT" sz="1300" b="0" i="0" u="none" strike="noStrike" dirty="0">
                        <a:solidFill>
                          <a:srgbClr val="000000"/>
                        </a:solidFill>
                        <a:effectLst/>
                        <a:latin typeface="Calibri" pitchFamily="34" charset="0"/>
                      </a:endParaRPr>
                    </a:p>
                  </a:txBody>
                  <a:tcPr marL="9526" marR="9526" marT="9520" marB="0" anchor="b">
                    <a:solidFill>
                      <a:srgbClr val="99FF99"/>
                    </a:solidFill>
                  </a:tcPr>
                </a:tc>
              </a:tr>
              <a:tr h="207610">
                <a:tc>
                  <a:txBody>
                    <a:bodyPr/>
                    <a:lstStyle/>
                    <a:p>
                      <a:pPr marL="72000" algn="l" fontAlgn="b"/>
                      <a:r>
                        <a:rPr lang="it-IT" sz="1300" b="0" i="0" u="none" strike="noStrike" dirty="0" smtClean="0">
                          <a:solidFill>
                            <a:schemeClr val="dk1"/>
                          </a:solidFill>
                          <a:effectLst/>
                          <a:latin typeface="Calibri" pitchFamily="34" charset="0"/>
                        </a:rPr>
                        <a:t>PIAZZA</a:t>
                      </a:r>
                      <a:r>
                        <a:rPr lang="it-IT" sz="1300" b="0" i="0" u="none" strike="noStrike" baseline="0" dirty="0" smtClean="0">
                          <a:solidFill>
                            <a:schemeClr val="dk1"/>
                          </a:solidFill>
                          <a:effectLst/>
                          <a:latin typeface="Calibri" pitchFamily="34" charset="0"/>
                        </a:rPr>
                        <a:t>LE DEI NAVIGATORI</a:t>
                      </a:r>
                      <a:endParaRPr lang="it-IT" sz="1300" b="0" i="0" u="none" strike="noStrike" dirty="0">
                        <a:solidFill>
                          <a:srgbClr val="000000"/>
                        </a:solidFill>
                        <a:effectLst/>
                        <a:latin typeface="Calibri" pitchFamily="34" charset="0"/>
                      </a:endParaRPr>
                    </a:p>
                  </a:txBody>
                  <a:tcPr marL="9526" marR="9526" marT="9520" marB="0" anchor="b">
                    <a:solidFill>
                      <a:srgbClr val="99FF99"/>
                    </a:solidFill>
                  </a:tcPr>
                </a:tc>
              </a:tr>
              <a:tr h="207610">
                <a:tc>
                  <a:txBody>
                    <a:bodyPr/>
                    <a:lstStyle/>
                    <a:p>
                      <a:pPr marL="72000" algn="l" fontAlgn="b"/>
                      <a:r>
                        <a:rPr lang="it-IT" sz="1300" u="none" strike="noStrike" dirty="0" smtClean="0">
                          <a:effectLst/>
                          <a:latin typeface="Calibri" pitchFamily="34" charset="0"/>
                        </a:rPr>
                        <a:t>VICOLO</a:t>
                      </a:r>
                      <a:r>
                        <a:rPr lang="it-IT" sz="1300" u="none" strike="noStrike" baseline="0" dirty="0" smtClean="0">
                          <a:effectLst/>
                          <a:latin typeface="Calibri" pitchFamily="34" charset="0"/>
                        </a:rPr>
                        <a:t> DEI PASTORI</a:t>
                      </a:r>
                      <a:endParaRPr lang="it-IT" sz="1300" b="0" i="0" u="none" strike="noStrike" dirty="0">
                        <a:solidFill>
                          <a:srgbClr val="000000"/>
                        </a:solidFill>
                        <a:effectLst/>
                        <a:latin typeface="Calibri" pitchFamily="34" charset="0"/>
                      </a:endParaRPr>
                    </a:p>
                  </a:txBody>
                  <a:tcPr marL="9526" marR="9526" marT="9520" marB="0" anchor="b">
                    <a:solidFill>
                      <a:srgbClr val="99FF99"/>
                    </a:solidFill>
                  </a:tcPr>
                </a:tc>
              </a:tr>
              <a:tr h="207610">
                <a:tc>
                  <a:txBody>
                    <a:bodyPr/>
                    <a:lstStyle/>
                    <a:p>
                      <a:pPr marL="72000" algn="l" fontAlgn="b"/>
                      <a:r>
                        <a:rPr lang="it-IT" sz="1300" u="none" strike="noStrike" dirty="0" smtClean="0">
                          <a:effectLst/>
                          <a:latin typeface="Calibri" pitchFamily="34" charset="0"/>
                        </a:rPr>
                        <a:t>SALITA DEI FRANCESCANI</a:t>
                      </a:r>
                      <a:endParaRPr lang="it-IT" sz="1300" b="0" i="0" u="none" strike="noStrike" dirty="0">
                        <a:solidFill>
                          <a:srgbClr val="000000"/>
                        </a:solidFill>
                        <a:effectLst/>
                        <a:latin typeface="Calibri" pitchFamily="34" charset="0"/>
                      </a:endParaRPr>
                    </a:p>
                  </a:txBody>
                  <a:tcPr marL="9526" marR="9526" marT="9520" marB="0" anchor="b">
                    <a:solidFill>
                      <a:srgbClr val="99FF99"/>
                    </a:solidFill>
                  </a:tcPr>
                </a:tc>
              </a:tr>
              <a:tr h="207610">
                <a:tc>
                  <a:txBody>
                    <a:bodyPr/>
                    <a:lstStyle/>
                    <a:p>
                      <a:pPr marL="72000" algn="l" fontAlgn="b"/>
                      <a:r>
                        <a:rPr lang="it-IT" sz="1300" u="none" strike="noStrike" dirty="0">
                          <a:effectLst/>
                          <a:latin typeface="Calibri" pitchFamily="34" charset="0"/>
                        </a:rPr>
                        <a:t>VIA </a:t>
                      </a:r>
                      <a:r>
                        <a:rPr lang="it-IT" sz="1300" u="none" strike="noStrike" dirty="0" smtClean="0">
                          <a:effectLst/>
                          <a:latin typeface="Calibri" pitchFamily="34" charset="0"/>
                        </a:rPr>
                        <a:t>DEI CORAZZIERI</a:t>
                      </a:r>
                      <a:endParaRPr lang="it-IT" sz="1300" b="0" i="0" u="none" strike="noStrike" dirty="0">
                        <a:solidFill>
                          <a:srgbClr val="000000"/>
                        </a:solidFill>
                        <a:effectLst/>
                        <a:latin typeface="Calibri" pitchFamily="34" charset="0"/>
                      </a:endParaRPr>
                    </a:p>
                  </a:txBody>
                  <a:tcPr marL="9526" marR="9526" marT="9520" marB="0" anchor="b">
                    <a:solidFill>
                      <a:srgbClr val="99FF99"/>
                    </a:solidFill>
                  </a:tcPr>
                </a:tc>
              </a:tr>
            </a:tbl>
          </a:graphicData>
        </a:graphic>
      </p:graphicFrame>
      <p:sp>
        <p:nvSpPr>
          <p:cNvPr id="36" name="Rettangolo arrotondato 35"/>
          <p:cNvSpPr>
            <a:spLocks noChangeArrowheads="1"/>
          </p:cNvSpPr>
          <p:nvPr/>
        </p:nvSpPr>
        <p:spPr bwMode="auto">
          <a:xfrm>
            <a:off x="882706" y="3714752"/>
            <a:ext cx="2880320" cy="2232025"/>
          </a:xfrm>
          <a:prstGeom prst="roundRect">
            <a:avLst>
              <a:gd name="adj" fmla="val 16667"/>
            </a:avLst>
          </a:prstGeom>
          <a:noFill/>
          <a:ln w="50800" algn="ctr">
            <a:solidFill>
              <a:srgbClr val="FF0000"/>
            </a:solidFill>
            <a:round/>
            <a:headEnd/>
            <a:tailEnd/>
          </a:ln>
        </p:spPr>
        <p:txBody>
          <a:bodyPr/>
          <a:lstStyle/>
          <a:p>
            <a:endParaRPr lang="it-IT"/>
          </a:p>
        </p:txBody>
      </p:sp>
      <p:sp>
        <p:nvSpPr>
          <p:cNvPr id="8" name="CasellaDiTesto 7"/>
          <p:cNvSpPr txBox="1"/>
          <p:nvPr/>
        </p:nvSpPr>
        <p:spPr>
          <a:xfrm>
            <a:off x="971600" y="3861048"/>
            <a:ext cx="2664296" cy="261610"/>
          </a:xfrm>
          <a:prstGeom prst="rect">
            <a:avLst/>
          </a:prstGeom>
          <a:solidFill>
            <a:schemeClr val="accent3">
              <a:lumMod val="50000"/>
            </a:schemeClr>
          </a:solidFill>
        </p:spPr>
        <p:txBody>
          <a:bodyPr wrap="square" rtlCol="0">
            <a:spAutoFit/>
          </a:bodyPr>
          <a:lstStyle/>
          <a:p>
            <a:r>
              <a:rPr lang="it-IT" sz="1100" b="1" smtClean="0">
                <a:solidFill>
                  <a:schemeClr val="bg1"/>
                </a:solidFill>
              </a:rPr>
              <a:t>STREET GUIDE</a:t>
            </a:r>
            <a:endParaRPr lang="it-IT" sz="1100" b="1">
              <a:solidFill>
                <a:schemeClr val="bg1"/>
              </a:solidFill>
            </a:endParaRPr>
          </a:p>
        </p:txBody>
      </p:sp>
      <p:sp>
        <p:nvSpPr>
          <p:cNvPr id="9" name="CasellaDiTesto 8"/>
          <p:cNvSpPr txBox="1"/>
          <p:nvPr/>
        </p:nvSpPr>
        <p:spPr>
          <a:xfrm>
            <a:off x="4211960" y="3861048"/>
            <a:ext cx="3888432" cy="261610"/>
          </a:xfrm>
          <a:prstGeom prst="rect">
            <a:avLst/>
          </a:prstGeom>
          <a:solidFill>
            <a:schemeClr val="accent1">
              <a:lumMod val="75000"/>
            </a:schemeClr>
          </a:solidFill>
        </p:spPr>
        <p:txBody>
          <a:bodyPr wrap="square" rtlCol="0">
            <a:spAutoFit/>
          </a:bodyPr>
          <a:lstStyle/>
          <a:p>
            <a:r>
              <a:rPr lang="it-IT" sz="1100" b="1" smtClean="0">
                <a:solidFill>
                  <a:schemeClr val="bg1"/>
                </a:solidFill>
              </a:rPr>
              <a:t>DUG.         STREET NAME                        STREET N.      EXPONENT </a:t>
            </a:r>
            <a:endParaRPr lang="it-IT" sz="1100" b="1">
              <a:solidFill>
                <a:schemeClr val="bg1"/>
              </a:solidFill>
            </a:endParaRPr>
          </a:p>
        </p:txBody>
      </p:sp>
    </p:spTree>
    <p:extLst>
      <p:ext uri="{BB962C8B-B14F-4D97-AF65-F5344CB8AC3E}">
        <p14:creationId xmlns:p14="http://schemas.microsoft.com/office/powerpoint/2010/main" val="581151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0817" y="2002160"/>
            <a:ext cx="35147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olo 1"/>
          <p:cNvSpPr>
            <a:spLocks noGrp="1"/>
          </p:cNvSpPr>
          <p:nvPr>
            <p:ph type="ctrTitle"/>
          </p:nvPr>
        </p:nvSpPr>
        <p:spPr>
          <a:xfrm>
            <a:off x="976064" y="188640"/>
            <a:ext cx="7772400" cy="504056"/>
          </a:xfrm>
        </p:spPr>
        <p:txBody>
          <a:bodyPr>
            <a:normAutofit/>
          </a:bodyPr>
          <a:lstStyle/>
          <a:p>
            <a:r>
              <a:rPr lang="it-IT" dirty="0" err="1" smtClean="0"/>
              <a:t>Municipal</a:t>
            </a:r>
            <a:r>
              <a:rPr lang="it-IT" dirty="0" smtClean="0"/>
              <a:t> Street </a:t>
            </a:r>
            <a:r>
              <a:rPr lang="it-IT" dirty="0" err="1" smtClean="0"/>
              <a:t>names</a:t>
            </a:r>
            <a:r>
              <a:rPr lang="it-IT" dirty="0" smtClean="0"/>
              <a:t>’ </a:t>
            </a:r>
            <a:r>
              <a:rPr lang="it-IT" dirty="0" err="1" smtClean="0"/>
              <a:t>registers</a:t>
            </a:r>
            <a:endParaRPr lang="it-IT" dirty="0"/>
          </a:p>
        </p:txBody>
      </p:sp>
      <p:pic>
        <p:nvPicPr>
          <p:cNvPr id="21" name="Picture 15" descr="https://encrypted-tbn1.gstatic.com/images?q=tbn:ANd9GcRCTMyEiPeNlcTxwcaCFF9z2S-kJmmic3h5w-IhzyWcoe9hK4ERTw">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038" y="4329261"/>
            <a:ext cx="2090737"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https://encrypted-tbn1.gstatic.com/images?q=tbn:ANd9GcS351f9QU-zeV1713ovdAM8pqFRI76DtYUIdHXjvRuM2a5TxZ9Ljl1hKl0">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7525" y="4656286"/>
            <a:ext cx="1395413"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5851822" y="2650825"/>
            <a:ext cx="360363"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200000">
            <a:off x="1871861" y="2530004"/>
            <a:ext cx="35877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7192963" y="3897461"/>
            <a:ext cx="3603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1763713" y="3968898"/>
            <a:ext cx="36036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1906041"/>
            <a:ext cx="1561926" cy="97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0097" y="1988840"/>
            <a:ext cx="1331912"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91573" y="2413494"/>
            <a:ext cx="1331913"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0323" y="2761156"/>
            <a:ext cx="133191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184" y="3177081"/>
            <a:ext cx="1331913"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2118" y="2779860"/>
            <a:ext cx="1561926" cy="97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Sottotitolo 2"/>
          <p:cNvSpPr txBox="1">
            <a:spLocks/>
          </p:cNvSpPr>
          <p:nvPr/>
        </p:nvSpPr>
        <p:spPr>
          <a:xfrm>
            <a:off x="899592" y="836712"/>
            <a:ext cx="7776864" cy="1080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it-IT" sz="2000" dirty="0" smtClean="0">
                <a:latin typeface="Times New Roman" pitchFamily="18" charset="0"/>
                <a:cs typeface="Times New Roman" pitchFamily="18" charset="0"/>
              </a:rPr>
              <a:t>Just a </a:t>
            </a:r>
            <a:r>
              <a:rPr lang="it-IT" sz="2000" dirty="0" err="1" smtClean="0">
                <a:latin typeface="Times New Roman" pitchFamily="18" charset="0"/>
                <a:cs typeface="Times New Roman" pitchFamily="18" charset="0"/>
              </a:rPr>
              <a:t>very</a:t>
            </a:r>
            <a:r>
              <a:rPr lang="it-IT" sz="2000" dirty="0" smtClean="0">
                <a:latin typeface="Times New Roman" pitchFamily="18" charset="0"/>
                <a:cs typeface="Times New Roman" pitchFamily="18" charset="0"/>
              </a:rPr>
              <a:t> small </a:t>
            </a:r>
            <a:r>
              <a:rPr lang="it-IT" sz="2000" dirty="0" err="1" smtClean="0">
                <a:latin typeface="Times New Roman" pitchFamily="18" charset="0"/>
                <a:cs typeface="Times New Roman" pitchFamily="18" charset="0"/>
              </a:rPr>
              <a:t>number</a:t>
            </a:r>
            <a:r>
              <a:rPr lang="it-IT" sz="2000" dirty="0" smtClean="0">
                <a:latin typeface="Times New Roman" pitchFamily="18" charset="0"/>
                <a:cs typeface="Times New Roman" pitchFamily="18" charset="0"/>
              </a:rPr>
              <a:t> of  </a:t>
            </a:r>
            <a:r>
              <a:rPr lang="it-IT" sz="2000" dirty="0" err="1" smtClean="0">
                <a:latin typeface="Times New Roman" pitchFamily="18" charset="0"/>
                <a:cs typeface="Times New Roman" pitchFamily="18" charset="0"/>
              </a:rPr>
              <a:t>Municipalities</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make</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their</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street</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names</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register</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available</a:t>
            </a:r>
            <a:r>
              <a:rPr lang="it-IT" sz="2000" dirty="0" smtClean="0">
                <a:latin typeface="Times New Roman" pitchFamily="18" charset="0"/>
                <a:cs typeface="Times New Roman" pitchFamily="18" charset="0"/>
              </a:rPr>
              <a:t> on </a:t>
            </a:r>
            <a:r>
              <a:rPr lang="it-IT" sz="2000" dirty="0" err="1" smtClean="0">
                <a:latin typeface="Times New Roman" pitchFamily="18" charset="0"/>
                <a:cs typeface="Times New Roman" pitchFamily="18" charset="0"/>
              </a:rPr>
              <a:t>their</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institutional</a:t>
            </a:r>
            <a:r>
              <a:rPr lang="it-IT" sz="2000" dirty="0" smtClean="0">
                <a:latin typeface="Times New Roman" pitchFamily="18" charset="0"/>
                <a:cs typeface="Times New Roman" pitchFamily="18" charset="0"/>
              </a:rPr>
              <a:t> website  and </a:t>
            </a:r>
            <a:r>
              <a:rPr lang="it-IT" sz="2000" dirty="0" err="1" smtClean="0">
                <a:latin typeface="Times New Roman" pitchFamily="18" charset="0"/>
                <a:cs typeface="Times New Roman" pitchFamily="18" charset="0"/>
              </a:rPr>
              <a:t>assure</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their</a:t>
            </a:r>
            <a:r>
              <a:rPr lang="it-IT" sz="2000" dirty="0" smtClean="0">
                <a:latin typeface="Times New Roman" pitchFamily="18" charset="0"/>
                <a:cs typeface="Times New Roman" pitchFamily="18" charset="0"/>
              </a:rPr>
              <a:t>                 </a:t>
            </a:r>
            <a:r>
              <a:rPr lang="it-IT" sz="2000" dirty="0" err="1" smtClean="0">
                <a:latin typeface="Times New Roman" pitchFamily="18" charset="0"/>
                <a:cs typeface="Times New Roman" pitchFamily="18" charset="0"/>
              </a:rPr>
              <a:t>periodic</a:t>
            </a:r>
            <a:r>
              <a:rPr lang="it-IT" sz="2000" dirty="0" smtClean="0">
                <a:latin typeface="Times New Roman" pitchFamily="18" charset="0"/>
                <a:cs typeface="Times New Roman" pitchFamily="18" charset="0"/>
              </a:rPr>
              <a:t> update </a:t>
            </a:r>
          </a:p>
        </p:txBody>
      </p:sp>
      <p:pic>
        <p:nvPicPr>
          <p:cNvPr id="37"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5542" y="1700808"/>
            <a:ext cx="133191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3325" y="1181872"/>
            <a:ext cx="1331912"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151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itolo 1"/>
          <p:cNvSpPr>
            <a:spLocks noGrp="1"/>
          </p:cNvSpPr>
          <p:nvPr>
            <p:ph type="ctrTitle"/>
          </p:nvPr>
        </p:nvSpPr>
        <p:spPr>
          <a:xfrm>
            <a:off x="467544" y="188640"/>
            <a:ext cx="7772400" cy="504056"/>
          </a:xfrm>
        </p:spPr>
        <p:txBody>
          <a:bodyPr>
            <a:normAutofit/>
          </a:bodyPr>
          <a:lstStyle/>
          <a:p>
            <a:r>
              <a:rPr lang="it-IT" dirty="0" smtClean="0"/>
              <a:t>Use by the Public </a:t>
            </a:r>
            <a:r>
              <a:rPr lang="it-IT" dirty="0" err="1" smtClean="0"/>
              <a:t>Administrations</a:t>
            </a:r>
            <a:r>
              <a:rPr lang="it-IT" dirty="0" smtClean="0"/>
              <a:t> of  </a:t>
            </a:r>
            <a:r>
              <a:rPr lang="it-IT" dirty="0" err="1" smtClean="0"/>
              <a:t>Municipal</a:t>
            </a:r>
            <a:r>
              <a:rPr lang="it-IT" dirty="0" smtClean="0"/>
              <a:t> </a:t>
            </a:r>
            <a:r>
              <a:rPr lang="it-IT" dirty="0" err="1" smtClean="0"/>
              <a:t>street</a:t>
            </a:r>
            <a:r>
              <a:rPr lang="it-IT" dirty="0" smtClean="0"/>
              <a:t> </a:t>
            </a:r>
            <a:r>
              <a:rPr lang="it-IT" dirty="0" err="1" smtClean="0"/>
              <a:t>names</a:t>
            </a:r>
            <a:r>
              <a:rPr lang="it-IT" dirty="0" smtClean="0"/>
              <a:t>’ </a:t>
            </a:r>
            <a:r>
              <a:rPr lang="it-IT" dirty="0" err="1" smtClean="0"/>
              <a:t>registers</a:t>
            </a:r>
            <a:endParaRPr lang="it-IT" dirty="0"/>
          </a:p>
        </p:txBody>
      </p:sp>
      <p:sp>
        <p:nvSpPr>
          <p:cNvPr id="34" name="Sottotitolo 2"/>
          <p:cNvSpPr txBox="1">
            <a:spLocks/>
          </p:cNvSpPr>
          <p:nvPr/>
        </p:nvSpPr>
        <p:spPr>
          <a:xfrm>
            <a:off x="683568" y="764704"/>
            <a:ext cx="7776864" cy="10801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it-IT" altLang="it-IT" sz="2000" dirty="0" err="1" smtClean="0">
                <a:latin typeface="Times New Roman" pitchFamily="18" charset="0"/>
                <a:cs typeface="Times New Roman" pitchFamily="18" charset="0"/>
              </a:rPr>
              <a:t>Many</a:t>
            </a:r>
            <a:r>
              <a:rPr lang="it-IT" altLang="it-IT" sz="2000" dirty="0" smtClean="0">
                <a:latin typeface="Times New Roman" pitchFamily="18" charset="0"/>
                <a:cs typeface="Times New Roman" pitchFamily="18" charset="0"/>
              </a:rPr>
              <a:t> Public </a:t>
            </a:r>
            <a:r>
              <a:rPr lang="it-IT" altLang="it-IT" sz="2000" dirty="0" err="1" smtClean="0">
                <a:latin typeface="Times New Roman" pitchFamily="18" charset="0"/>
                <a:cs typeface="Times New Roman" pitchFamily="18" charset="0"/>
              </a:rPr>
              <a:t>Administrations</a:t>
            </a:r>
            <a:r>
              <a:rPr lang="it-IT" altLang="it-IT" sz="2000" dirty="0" smtClean="0">
                <a:latin typeface="Times New Roman" pitchFamily="18" charset="0"/>
                <a:cs typeface="Times New Roman" pitchFamily="18" charset="0"/>
              </a:rPr>
              <a:t> and </a:t>
            </a:r>
            <a:r>
              <a:rPr lang="it-IT" altLang="it-IT" sz="2000" dirty="0" err="1" smtClean="0">
                <a:latin typeface="Times New Roman" pitchFamily="18" charset="0"/>
                <a:cs typeface="Times New Roman" pitchFamily="18" charset="0"/>
              </a:rPr>
              <a:t>Corporations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generally</a:t>
            </a:r>
            <a:r>
              <a:rPr lang="it-IT" altLang="it-IT" sz="2000" dirty="0" smtClean="0">
                <a:latin typeface="Times New Roman" pitchFamily="18" charset="0"/>
                <a:cs typeface="Times New Roman" pitchFamily="18" charset="0"/>
              </a:rPr>
              <a:t> use </a:t>
            </a:r>
            <a:r>
              <a:rPr lang="it-IT" altLang="it-IT" sz="2000" dirty="0" err="1" smtClean="0">
                <a:latin typeface="Times New Roman" pitchFamily="18" charset="0"/>
                <a:cs typeface="Times New Roman" pitchFamily="18" charset="0"/>
              </a:rPr>
              <a:t>one</a:t>
            </a:r>
            <a:r>
              <a:rPr lang="it-IT" altLang="it-IT" sz="2000" dirty="0" smtClean="0">
                <a:latin typeface="Times New Roman" pitchFamily="18" charset="0"/>
                <a:cs typeface="Times New Roman" pitchFamily="18" charset="0"/>
              </a:rPr>
              <a:t> or more </a:t>
            </a:r>
            <a:r>
              <a:rPr lang="it-IT" altLang="it-IT" sz="2000" dirty="0" err="1" smtClean="0">
                <a:latin typeface="Times New Roman" pitchFamily="18" charset="0"/>
                <a:cs typeface="Times New Roman" pitchFamily="18" charset="0"/>
              </a:rPr>
              <a:t>internal</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archives</a:t>
            </a:r>
            <a:r>
              <a:rPr lang="it-IT" altLang="it-IT" sz="2000" dirty="0" smtClean="0">
                <a:latin typeface="Times New Roman" pitchFamily="18" charset="0"/>
                <a:cs typeface="Times New Roman" pitchFamily="18" charset="0"/>
              </a:rPr>
              <a:t> to </a:t>
            </a:r>
            <a:r>
              <a:rPr lang="it-IT" altLang="it-IT" sz="2000" dirty="0" err="1" smtClean="0">
                <a:latin typeface="Times New Roman" pitchFamily="18" charset="0"/>
                <a:cs typeface="Times New Roman" pitchFamily="18" charset="0"/>
              </a:rPr>
              <a:t>retrieve</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addresses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These</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archives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often</a:t>
            </a:r>
            <a:r>
              <a:rPr lang="it-IT" altLang="it-IT" sz="2000" dirty="0" smtClean="0">
                <a:latin typeface="Times New Roman" pitchFamily="18" charset="0"/>
                <a:cs typeface="Times New Roman" pitchFamily="18" charset="0"/>
              </a:rPr>
              <a:t> are </a:t>
            </a:r>
            <a:r>
              <a:rPr lang="it-IT" altLang="it-IT" sz="2000" dirty="0" err="1" smtClean="0">
                <a:latin typeface="Times New Roman" pitchFamily="18" charset="0"/>
                <a:cs typeface="Times New Roman" pitchFamily="18" charset="0"/>
              </a:rPr>
              <a:t>not</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consistent</a:t>
            </a:r>
            <a:r>
              <a:rPr lang="it-IT" altLang="it-IT" sz="2000" dirty="0" smtClean="0">
                <a:latin typeface="Times New Roman" pitchFamily="18" charset="0"/>
                <a:cs typeface="Times New Roman" pitchFamily="18" charset="0"/>
              </a:rPr>
              <a:t> </a:t>
            </a:r>
            <a:r>
              <a:rPr lang="it-IT" altLang="it-IT" sz="2000" dirty="0" smtClean="0">
                <a:latin typeface="Times New Roman" pitchFamily="18" charset="0"/>
                <a:cs typeface="Times New Roman" pitchFamily="18" charset="0"/>
              </a:rPr>
              <a:t>with </a:t>
            </a:r>
            <a:r>
              <a:rPr lang="it-IT" altLang="it-IT" sz="2000" dirty="0" err="1" smtClean="0">
                <a:latin typeface="Times New Roman" pitchFamily="18" charset="0"/>
                <a:cs typeface="Times New Roman" pitchFamily="18" charset="0"/>
              </a:rPr>
              <a:t>each</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other</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they</a:t>
            </a:r>
            <a:r>
              <a:rPr lang="it-IT" altLang="it-IT" sz="2000" dirty="0" smtClean="0">
                <a:latin typeface="Times New Roman" pitchFamily="18" charset="0"/>
                <a:cs typeface="Times New Roman" pitchFamily="18" charset="0"/>
              </a:rPr>
              <a:t> are </a:t>
            </a:r>
            <a:r>
              <a:rPr lang="it-IT" altLang="it-IT" sz="2000" dirty="0" err="1" smtClean="0">
                <a:latin typeface="Times New Roman" pitchFamily="18" charset="0"/>
                <a:cs typeface="Times New Roman" pitchFamily="18" charset="0"/>
              </a:rPr>
              <a:t>useful</a:t>
            </a:r>
            <a:r>
              <a:rPr lang="it-IT" altLang="it-IT" sz="2000" dirty="0" smtClean="0">
                <a:latin typeface="Times New Roman" pitchFamily="18" charset="0"/>
                <a:cs typeface="Times New Roman" pitchFamily="18" charset="0"/>
              </a:rPr>
              <a:t> for </a:t>
            </a:r>
            <a:r>
              <a:rPr lang="it-IT" altLang="it-IT" sz="2000" dirty="0" err="1" smtClean="0">
                <a:latin typeface="Times New Roman" pitchFamily="18" charset="0"/>
                <a:cs typeface="Times New Roman" pitchFamily="18" charset="0"/>
              </a:rPr>
              <a:t>specific</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offices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they</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need</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huge</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activities</a:t>
            </a:r>
            <a:r>
              <a:rPr lang="it-IT" altLang="it-IT" sz="2000" dirty="0" smtClean="0">
                <a:latin typeface="Times New Roman" pitchFamily="18" charset="0"/>
                <a:cs typeface="Times New Roman" pitchFamily="18" charset="0"/>
              </a:rPr>
              <a:t> of </a:t>
            </a:r>
            <a:r>
              <a:rPr lang="it-IT" altLang="it-IT" sz="2000" dirty="0" err="1" smtClean="0">
                <a:latin typeface="Times New Roman" pitchFamily="18" charset="0"/>
                <a:cs typeface="Times New Roman" pitchFamily="18" charset="0"/>
              </a:rPr>
              <a:t>periodical</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checking</a:t>
            </a:r>
            <a:r>
              <a:rPr lang="it-IT" altLang="it-IT" sz="2000" dirty="0" smtClean="0">
                <a:latin typeface="Times New Roman" pitchFamily="18" charset="0"/>
                <a:cs typeface="Times New Roman" pitchFamily="18" charset="0"/>
              </a:rPr>
              <a:t> and </a:t>
            </a:r>
            <a:r>
              <a:rPr lang="it-IT" altLang="it-IT" sz="2000" dirty="0" err="1" smtClean="0">
                <a:latin typeface="Times New Roman" pitchFamily="18" charset="0"/>
                <a:cs typeface="Times New Roman" pitchFamily="18" charset="0"/>
              </a:rPr>
              <a:t>updating</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through</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archives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bought</a:t>
            </a:r>
            <a:r>
              <a:rPr lang="it-IT" altLang="it-IT" sz="2000" dirty="0" smtClean="0">
                <a:latin typeface="Times New Roman" pitchFamily="18" charset="0"/>
                <a:cs typeface="Times New Roman" pitchFamily="18" charset="0"/>
              </a:rPr>
              <a:t> on the market.</a:t>
            </a:r>
            <a:endParaRPr lang="it-IT" altLang="it-IT" sz="2000" dirty="0">
              <a:latin typeface="Times New Roman" pitchFamily="18" charset="0"/>
              <a:cs typeface="Times New Roman" pitchFamily="18" charset="0"/>
            </a:endParaRPr>
          </a:p>
        </p:txBody>
      </p:sp>
      <p:pic>
        <p:nvPicPr>
          <p:cNvPr id="17" name="Picture 8" descr="C:\Documents and Settings\bntpla64p01f205n\Impostazioni locali\Temporary Internet Files\Content.IE5\8LTWKMJG\MC90043164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3343817"/>
            <a:ext cx="1990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3481" y="2697078"/>
            <a:ext cx="1989549" cy="122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218" y="2771328"/>
            <a:ext cx="1872606" cy="117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682" y="4970288"/>
            <a:ext cx="1902702" cy="133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589" y="4451968"/>
            <a:ext cx="2376583" cy="148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223901">
            <a:off x="2984362" y="4828588"/>
            <a:ext cx="7381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509424">
            <a:off x="5062979" y="3124816"/>
            <a:ext cx="7397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713608">
            <a:off x="5339787" y="4659241"/>
            <a:ext cx="7381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76298">
            <a:off x="3051371" y="3256146"/>
            <a:ext cx="7397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Annarita\AppData\Local\Microsoft\Windows\Temporary Internet Files\Content.IE5\VYORKN60\MM900288870[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56942" y="2859832"/>
            <a:ext cx="440664" cy="57625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Annarita\AppData\Local\Microsoft\Windows\Temporary Internet Files\Content.IE5\VYORKN60\MM900288870[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5274266" y="3782269"/>
            <a:ext cx="440664" cy="57625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Annarita\AppData\Local\Microsoft\Windows\Temporary Internet Files\Content.IE5\VYORKN60\MM900288870[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4257857" y="5200774"/>
            <a:ext cx="440664" cy="57625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Annarita\AppData\Local\Microsoft\Windows\Temporary Internet Files\Content.IE5\VYORKN60\MM900288870[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3200925" y="3962050"/>
            <a:ext cx="440664" cy="57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ppt_x"/>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ctrTitle"/>
          </p:nvPr>
        </p:nvSpPr>
        <p:spPr>
          <a:xfrm>
            <a:off x="976064" y="188640"/>
            <a:ext cx="7772400" cy="504056"/>
          </a:xfrm>
        </p:spPr>
        <p:txBody>
          <a:bodyPr>
            <a:normAutofit/>
          </a:bodyPr>
          <a:lstStyle/>
          <a:p>
            <a:r>
              <a:rPr lang="it-IT" dirty="0" smtClean="0"/>
              <a:t>Use by Istat of </a:t>
            </a:r>
            <a:r>
              <a:rPr lang="it-IT" dirty="0" err="1" smtClean="0"/>
              <a:t>street</a:t>
            </a:r>
            <a:r>
              <a:rPr lang="it-IT" dirty="0" smtClean="0"/>
              <a:t> </a:t>
            </a:r>
            <a:r>
              <a:rPr lang="it-IT" dirty="0" err="1"/>
              <a:t>names</a:t>
            </a:r>
            <a:r>
              <a:rPr lang="it-IT" dirty="0" smtClean="0"/>
              <a:t>’ </a:t>
            </a:r>
            <a:r>
              <a:rPr lang="it-IT" dirty="0" err="1" smtClean="0"/>
              <a:t>registers</a:t>
            </a:r>
            <a:endParaRPr lang="it-IT" dirty="0"/>
          </a:p>
        </p:txBody>
      </p:sp>
      <p:sp>
        <p:nvSpPr>
          <p:cNvPr id="34" name="Sottotitolo 2"/>
          <p:cNvSpPr txBox="1">
            <a:spLocks/>
          </p:cNvSpPr>
          <p:nvPr/>
        </p:nvSpPr>
        <p:spPr>
          <a:xfrm>
            <a:off x="428596" y="620688"/>
            <a:ext cx="8358246" cy="559439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altLang="it-IT" sz="2000" dirty="0" smtClean="0">
                <a:latin typeface="Times New Roman" pitchFamily="18" charset="0"/>
                <a:cs typeface="Times New Roman" pitchFamily="18" charset="0"/>
              </a:rPr>
              <a:t>Istat </a:t>
            </a:r>
            <a:r>
              <a:rPr lang="it-IT" altLang="it-IT" sz="2000" dirty="0" err="1" smtClean="0">
                <a:latin typeface="Times New Roman" pitchFamily="18" charset="0"/>
                <a:cs typeface="Times New Roman" pitchFamily="18" charset="0"/>
              </a:rPr>
              <a:t>is</a:t>
            </a:r>
            <a:r>
              <a:rPr lang="it-IT" altLang="it-IT" sz="2000" dirty="0" smtClean="0">
                <a:latin typeface="Times New Roman" pitchFamily="18" charset="0"/>
                <a:cs typeface="Times New Roman" pitchFamily="18" charset="0"/>
              </a:rPr>
              <a:t> a Public </a:t>
            </a:r>
            <a:r>
              <a:rPr lang="it-IT" altLang="it-IT" sz="2000" dirty="0" err="1" smtClean="0">
                <a:latin typeface="Times New Roman" pitchFamily="18" charset="0"/>
                <a:cs typeface="Times New Roman" pitchFamily="18" charset="0"/>
              </a:rPr>
              <a:t>Research</a:t>
            </a:r>
            <a:r>
              <a:rPr lang="it-IT" altLang="it-IT" sz="2000" dirty="0" smtClean="0">
                <a:latin typeface="Times New Roman" pitchFamily="18" charset="0"/>
                <a:cs typeface="Times New Roman" pitchFamily="18" charset="0"/>
              </a:rPr>
              <a:t> Center </a:t>
            </a:r>
            <a:r>
              <a:rPr lang="it-IT" altLang="it-IT" sz="2000" dirty="0" err="1" smtClean="0">
                <a:latin typeface="Times New Roman" pitchFamily="18" charset="0"/>
                <a:cs typeface="Times New Roman" pitchFamily="18" charset="0"/>
              </a:rPr>
              <a:t>providing</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official</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statistics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available</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for</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citizens</a:t>
            </a:r>
            <a:r>
              <a:rPr lang="it-IT" altLang="it-IT" sz="2000" dirty="0" smtClean="0">
                <a:latin typeface="Times New Roman" pitchFamily="18" charset="0"/>
                <a:cs typeface="Times New Roman" pitchFamily="18" charset="0"/>
              </a:rPr>
              <a:t> and public </a:t>
            </a:r>
            <a:r>
              <a:rPr lang="it-IT" altLang="it-IT" sz="2000" dirty="0" err="1" smtClean="0">
                <a:latin typeface="Times New Roman" pitchFamily="18" charset="0"/>
                <a:cs typeface="Times New Roman" pitchFamily="18" charset="0"/>
              </a:rPr>
              <a:t>decision</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makers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It</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takes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ten-yearly</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general</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census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agriculture</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industry</a:t>
            </a:r>
            <a:r>
              <a:rPr lang="it-IT" altLang="it-IT" sz="2000" dirty="0" smtClean="0">
                <a:latin typeface="Times New Roman" pitchFamily="18" charset="0"/>
                <a:cs typeface="Times New Roman" pitchFamily="18" charset="0"/>
              </a:rPr>
              <a:t> and </a:t>
            </a:r>
            <a:r>
              <a:rPr lang="it-IT" altLang="it-IT" sz="2000" dirty="0" err="1" smtClean="0">
                <a:latin typeface="Times New Roman" pitchFamily="18" charset="0"/>
                <a:cs typeface="Times New Roman" pitchFamily="18" charset="0"/>
              </a:rPr>
              <a:t>services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population</a:t>
            </a:r>
            <a:r>
              <a:rPr lang="it-IT" altLang="it-IT" sz="2000" dirty="0" smtClean="0">
                <a:latin typeface="Times New Roman" pitchFamily="18" charset="0"/>
                <a:cs typeface="Times New Roman" pitchFamily="18" charset="0"/>
              </a:rPr>
              <a:t> and </a:t>
            </a:r>
            <a:r>
              <a:rPr lang="it-IT" altLang="it-IT" sz="2000" dirty="0" err="1" smtClean="0">
                <a:latin typeface="Times New Roman" pitchFamily="18" charset="0"/>
                <a:cs typeface="Times New Roman" pitchFamily="18" charset="0"/>
              </a:rPr>
              <a:t>buildings</a:t>
            </a:r>
            <a:r>
              <a:rPr lang="it-IT" altLang="it-IT" sz="2000" dirty="0" smtClean="0">
                <a:latin typeface="Times New Roman" pitchFamily="18" charset="0"/>
                <a:cs typeface="Times New Roman" pitchFamily="18" charset="0"/>
              </a:rPr>
              <a:t>).</a:t>
            </a:r>
          </a:p>
          <a:p>
            <a:pPr>
              <a:buNone/>
            </a:pPr>
            <a:r>
              <a:rPr lang="it-IT" altLang="it-IT" sz="2000" dirty="0" smtClean="0">
                <a:latin typeface="Times New Roman" pitchFamily="18" charset="0"/>
                <a:cs typeface="Times New Roman" pitchFamily="18" charset="0"/>
              </a:rPr>
              <a:t>In </a:t>
            </a:r>
            <a:r>
              <a:rPr lang="it-IT" altLang="it-IT" sz="2000" dirty="0" err="1" smtClean="0">
                <a:latin typeface="Times New Roman" pitchFamily="18" charset="0"/>
                <a:cs typeface="Times New Roman" pitchFamily="18" charset="0"/>
              </a:rPr>
              <a:t>preparation</a:t>
            </a:r>
            <a:r>
              <a:rPr lang="it-IT" altLang="it-IT" sz="2000" dirty="0" smtClean="0">
                <a:latin typeface="Times New Roman" pitchFamily="18" charset="0"/>
                <a:cs typeface="Times New Roman" pitchFamily="18" charset="0"/>
              </a:rPr>
              <a:t> for a </a:t>
            </a:r>
            <a:r>
              <a:rPr lang="it-IT" altLang="it-IT" sz="2000" dirty="0" err="1" smtClean="0">
                <a:latin typeface="Times New Roman" pitchFamily="18" charset="0"/>
                <a:cs typeface="Times New Roman" pitchFamily="18" charset="0"/>
              </a:rPr>
              <a:t>census</a:t>
            </a:r>
            <a:r>
              <a:rPr lang="it-IT" altLang="it-IT" sz="2000" dirty="0" smtClean="0">
                <a:latin typeface="Times New Roman" pitchFamily="18" charset="0"/>
                <a:cs typeface="Times New Roman" pitchFamily="18" charset="0"/>
              </a:rPr>
              <a:t>, the </a:t>
            </a:r>
            <a:r>
              <a:rPr lang="it-IT" altLang="it-IT" sz="2000" dirty="0" err="1" smtClean="0">
                <a:latin typeface="Times New Roman" pitchFamily="18" charset="0"/>
                <a:cs typeface="Times New Roman" pitchFamily="18" charset="0"/>
              </a:rPr>
              <a:t>following</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duties</a:t>
            </a:r>
            <a:r>
              <a:rPr lang="it-IT" altLang="it-IT" sz="2000" dirty="0" smtClean="0">
                <a:latin typeface="Times New Roman" pitchFamily="18" charset="0"/>
                <a:cs typeface="Times New Roman" pitchFamily="18" charset="0"/>
              </a:rPr>
              <a:t> are </a:t>
            </a:r>
            <a:r>
              <a:rPr lang="it-IT" altLang="it-IT" sz="2000" dirty="0" err="1" smtClean="0">
                <a:latin typeface="Times New Roman" pitchFamily="18" charset="0"/>
                <a:cs typeface="Times New Roman" pitchFamily="18" charset="0"/>
              </a:rPr>
              <a:t>very</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important</a:t>
            </a:r>
            <a:r>
              <a:rPr lang="it-IT" altLang="it-IT" sz="2000" dirty="0" smtClean="0">
                <a:latin typeface="Times New Roman" pitchFamily="18" charset="0"/>
                <a:cs typeface="Times New Roman" pitchFamily="18" charset="0"/>
              </a:rPr>
              <a:t>:</a:t>
            </a:r>
          </a:p>
          <a:p>
            <a:pPr>
              <a:buNone/>
            </a:pPr>
            <a:endParaRPr lang="it-IT" altLang="it-IT" sz="2000" dirty="0" smtClean="0">
              <a:latin typeface="Times New Roman" pitchFamily="18" charset="0"/>
              <a:cs typeface="Times New Roman" pitchFamily="18" charset="0"/>
            </a:endParaRPr>
          </a:p>
          <a:p>
            <a:pPr marL="457200" indent="-457200">
              <a:buFont typeface="+mj-lt"/>
              <a:buAutoNum type="arabicPeriod"/>
            </a:pPr>
            <a:r>
              <a:rPr lang="it-IT" altLang="it-IT" sz="2000" dirty="0" err="1" smtClean="0">
                <a:latin typeface="Times New Roman" pitchFamily="18" charset="0"/>
                <a:cs typeface="Times New Roman" pitchFamily="18" charset="0"/>
              </a:rPr>
              <a:t>Topography</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partitioning</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of</a:t>
            </a:r>
            <a:r>
              <a:rPr lang="it-IT" altLang="it-IT" sz="2000" dirty="0" smtClean="0">
                <a:latin typeface="Times New Roman" pitchFamily="18" charset="0"/>
                <a:cs typeface="Times New Roman" pitchFamily="18" charset="0"/>
              </a:rPr>
              <a:t> the </a:t>
            </a:r>
            <a:r>
              <a:rPr lang="it-IT" altLang="it-IT" sz="2000" dirty="0" err="1" smtClean="0">
                <a:latin typeface="Times New Roman" pitchFamily="18" charset="0"/>
                <a:cs typeface="Times New Roman" pitchFamily="18" charset="0"/>
              </a:rPr>
              <a:t>territory</a:t>
            </a:r>
            <a:endParaRPr lang="it-IT" altLang="it-IT" sz="2000" dirty="0" smtClean="0">
              <a:latin typeface="Times New Roman" pitchFamily="18" charset="0"/>
              <a:cs typeface="Times New Roman" pitchFamily="18" charset="0"/>
            </a:endParaRPr>
          </a:p>
          <a:p>
            <a:pPr marL="457200" indent="-457200">
              <a:buNone/>
            </a:pPr>
            <a:r>
              <a:rPr lang="it-IT" altLang="it-IT" sz="2000" dirty="0" smtClean="0">
                <a:latin typeface="Times New Roman" pitchFamily="18" charset="0"/>
                <a:cs typeface="Times New Roman" pitchFamily="18" charset="0"/>
              </a:rPr>
              <a:t>        in </a:t>
            </a:r>
            <a:r>
              <a:rPr lang="it-IT" altLang="it-IT" sz="2000" dirty="0" err="1" smtClean="0">
                <a:latin typeface="Times New Roman" pitchFamily="18" charset="0"/>
                <a:cs typeface="Times New Roman" pitchFamily="18" charset="0"/>
              </a:rPr>
              <a:t>different</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census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sections</a:t>
            </a:r>
            <a:endParaRPr lang="it-IT" altLang="it-IT" sz="2000" dirty="0" smtClean="0">
              <a:latin typeface="Times New Roman" pitchFamily="18" charset="0"/>
              <a:cs typeface="Times New Roman" pitchFamily="18" charset="0"/>
            </a:endParaRPr>
          </a:p>
          <a:p>
            <a:pPr marL="457200" indent="-457200">
              <a:buNone/>
            </a:pPr>
            <a:endParaRPr lang="it-IT" altLang="it-IT" sz="2000" dirty="0" smtClean="0">
              <a:latin typeface="Times New Roman" pitchFamily="18" charset="0"/>
              <a:cs typeface="Times New Roman" pitchFamily="18" charset="0"/>
            </a:endParaRPr>
          </a:p>
          <a:p>
            <a:pPr marL="457200" indent="-457200">
              <a:buFont typeface="+mj-lt"/>
              <a:buAutoNum type="arabicPeriod"/>
            </a:pPr>
            <a:r>
              <a:rPr lang="it-IT" altLang="it-IT" sz="2000" dirty="0" smtClean="0">
                <a:latin typeface="Times New Roman" pitchFamily="18" charset="0"/>
                <a:cs typeface="Times New Roman" pitchFamily="18" charset="0"/>
              </a:rPr>
              <a:t>“Ecografica”:  Street </a:t>
            </a:r>
            <a:r>
              <a:rPr lang="it-IT" sz="2000" dirty="0" err="1"/>
              <a:t>names’s</a:t>
            </a:r>
            <a:r>
              <a:rPr lang="it-IT" sz="2000" dirty="0"/>
              <a:t> </a:t>
            </a:r>
            <a:r>
              <a:rPr lang="it-IT" sz="2000" dirty="0" err="1"/>
              <a:t>registers</a:t>
            </a:r>
            <a:r>
              <a:rPr lang="it-IT" altLang="it-IT" sz="2000" dirty="0" smtClean="0">
                <a:latin typeface="Times New Roman" pitchFamily="18" charset="0"/>
                <a:cs typeface="Times New Roman" pitchFamily="18" charset="0"/>
              </a:rPr>
              <a:t>                                                              </a:t>
            </a:r>
            <a:r>
              <a:rPr lang="it-IT" altLang="it-IT" sz="2000" dirty="0" err="1" smtClean="0">
                <a:latin typeface="Times New Roman" pitchFamily="18" charset="0"/>
                <a:cs typeface="Times New Roman" pitchFamily="18" charset="0"/>
              </a:rPr>
              <a:t>drawing</a:t>
            </a:r>
            <a:r>
              <a:rPr lang="it-IT" altLang="it-IT" sz="2000" dirty="0" smtClean="0">
                <a:latin typeface="Times New Roman" pitchFamily="18" charset="0"/>
                <a:cs typeface="Times New Roman" pitchFamily="18" charset="0"/>
              </a:rPr>
              <a:t> up</a:t>
            </a:r>
          </a:p>
          <a:p>
            <a:pPr>
              <a:buNone/>
            </a:pPr>
            <a:r>
              <a:rPr lang="it-IT" altLang="it-IT" sz="2000" dirty="0" smtClean="0">
                <a:latin typeface="Times New Roman" pitchFamily="18" charset="0"/>
                <a:cs typeface="Times New Roman" pitchFamily="18" charset="0"/>
              </a:rPr>
              <a:t> </a:t>
            </a:r>
          </a:p>
          <a:p>
            <a:pPr>
              <a:buNone/>
            </a:pPr>
            <a:endParaRPr lang="it-IT" altLang="it-IT" sz="2000" dirty="0" smtClean="0">
              <a:latin typeface="Times New Roman" pitchFamily="18" charset="0"/>
              <a:cs typeface="Times New Roman" pitchFamily="18" charset="0"/>
            </a:endParaRPr>
          </a:p>
          <a:p>
            <a:pPr>
              <a:buNone/>
            </a:pPr>
            <a:endParaRPr lang="it-IT" altLang="it-IT" sz="2000" dirty="0">
              <a:latin typeface="Times New Roman" pitchFamily="18" charset="0"/>
              <a:cs typeface="Times New Roman" pitchFamily="18" charset="0"/>
            </a:endParaRPr>
          </a:p>
        </p:txBody>
      </p:sp>
      <p:pic>
        <p:nvPicPr>
          <p:cNvPr id="22" name="Picture 4" descr="sezioni"/>
          <p:cNvPicPr>
            <a:picLocks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00166" y="4643446"/>
            <a:ext cx="3959225" cy="1619250"/>
          </a:xfrm>
          <a:prstGeom prst="rect">
            <a:avLst/>
          </a:prstGeom>
          <a:noFill/>
        </p:spPr>
      </p:pic>
      <p:pic>
        <p:nvPicPr>
          <p:cNvPr id="30722" name="Picture 2"/>
          <p:cNvPicPr>
            <a:picLocks noChangeAspect="1" noChangeArrowheads="1"/>
          </p:cNvPicPr>
          <p:nvPr/>
        </p:nvPicPr>
        <p:blipFill>
          <a:blip r:embed="rId3" cstate="print"/>
          <a:srcRect/>
          <a:stretch>
            <a:fillRect/>
          </a:stretch>
        </p:blipFill>
        <p:spPr bwMode="auto">
          <a:xfrm>
            <a:off x="5715008" y="2285992"/>
            <a:ext cx="3228979" cy="3101672"/>
          </a:xfrm>
          <a:prstGeom prst="rect">
            <a:avLst/>
          </a:prstGeom>
          <a:noFill/>
          <a:ln w="9525">
            <a:noFill/>
            <a:miter lim="800000"/>
            <a:headEnd/>
            <a:tailEnd/>
          </a:ln>
          <a:effectLst/>
        </p:spPr>
      </p:pic>
    </p:spTree>
    <p:extLst>
      <p:ext uri="{BB962C8B-B14F-4D97-AF65-F5344CB8AC3E}">
        <p14:creationId xmlns:p14="http://schemas.microsoft.com/office/powerpoint/2010/main" val="3725807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in)">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amond(in)">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TotalTime>
  <Words>2777</Words>
  <Application>Microsoft Macintosh PowerPoint</Application>
  <PresentationFormat>Presentazione su schermo (4:3)</PresentationFormat>
  <Paragraphs>505</Paragraphs>
  <Slides>39</Slides>
  <Notes>0</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Tema di Office</vt:lpstr>
      <vt:lpstr>Presentazione di PowerPoint</vt:lpstr>
      <vt:lpstr>Agenda</vt:lpstr>
      <vt:lpstr>Relevant legislation</vt:lpstr>
      <vt:lpstr>Relevant legislation</vt:lpstr>
      <vt:lpstr>Agenda</vt:lpstr>
      <vt:lpstr>Definitions</vt:lpstr>
      <vt:lpstr>Municipal Street names’ registers</vt:lpstr>
      <vt:lpstr>Use by the Public Administrations of  Municipal street names’ registers</vt:lpstr>
      <vt:lpstr>Use by Istat of street names’ registers</vt:lpstr>
      <vt:lpstr>Use by Agenzia delle Entrate of street names’ registers</vt:lpstr>
      <vt:lpstr>Use by Municipalities of street names’ registers</vt:lpstr>
      <vt:lpstr>Digitalization of  archives</vt:lpstr>
      <vt:lpstr>ANNCSU</vt:lpstr>
      <vt:lpstr>Organization of ANNCSU</vt:lpstr>
      <vt:lpstr>Municipality Role </vt:lpstr>
      <vt:lpstr>Agenda</vt:lpstr>
      <vt:lpstr>Agreement Agenzia - Istat</vt:lpstr>
      <vt:lpstr>First ANSC establishment</vt:lpstr>
      <vt:lpstr>Preparatory activities for the Census in 2011</vt:lpstr>
      <vt:lpstr>Presentazione di PowerPoint</vt:lpstr>
      <vt:lpstr>Census 2011</vt:lpstr>
      <vt:lpstr>Agenda</vt:lpstr>
      <vt:lpstr>Post-census checks</vt:lpstr>
      <vt:lpstr>Post-census checks</vt:lpstr>
      <vt:lpstr>Post-census checks</vt:lpstr>
      <vt:lpstr>Steps and results  - Activities in progress [1/2]  </vt:lpstr>
      <vt:lpstr>Steps and results  - Activities in progress [2/2] </vt:lpstr>
      <vt:lpstr>ANNCSU and cadastral addresses</vt:lpstr>
      <vt:lpstr>Agenda</vt:lpstr>
      <vt:lpstr>ANNCSU and ANPR</vt:lpstr>
      <vt:lpstr>Agenda</vt:lpstr>
      <vt:lpstr>ANNCSU and permanent census</vt:lpstr>
      <vt:lpstr>Agenda</vt:lpstr>
      <vt:lpstr>ANNCSU Components</vt:lpstr>
      <vt:lpstr>ANNCSU Components</vt:lpstr>
      <vt:lpstr> ANNCSU kick off </vt:lpstr>
      <vt:lpstr>ANNCSU Services</vt:lpstr>
      <vt:lpstr>Future implementations of ANNCSU</vt:lpstr>
      <vt:lpstr>Benefits from the introduction of ANNCSU </vt:lpstr>
    </vt:vector>
  </TitlesOfParts>
  <Company>Agenzia del Territorio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LIZZI MICHELE</dc:creator>
  <cp:lastModifiedBy>Roberta Marconi</cp:lastModifiedBy>
  <cp:revision>415</cp:revision>
  <dcterms:created xsi:type="dcterms:W3CDTF">2013-09-04T10:18:53Z</dcterms:created>
  <dcterms:modified xsi:type="dcterms:W3CDTF">2014-11-20T15:30:04Z</dcterms:modified>
</cp:coreProperties>
</file>