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  <p:sldMasterId id="2147483733" r:id="rId2"/>
  </p:sldMasterIdLst>
  <p:notesMasterIdLst>
    <p:notesMasterId r:id="rId35"/>
  </p:notesMasterIdLst>
  <p:handoutMasterIdLst>
    <p:handoutMasterId r:id="rId36"/>
  </p:handoutMasterIdLst>
  <p:sldIdLst>
    <p:sldId id="513" r:id="rId3"/>
    <p:sldId id="621" r:id="rId4"/>
    <p:sldId id="574" r:id="rId5"/>
    <p:sldId id="579" r:id="rId6"/>
    <p:sldId id="614" r:id="rId7"/>
    <p:sldId id="584" r:id="rId8"/>
    <p:sldId id="585" r:id="rId9"/>
    <p:sldId id="581" r:id="rId10"/>
    <p:sldId id="576" r:id="rId11"/>
    <p:sldId id="615" r:id="rId12"/>
    <p:sldId id="590" r:id="rId13"/>
    <p:sldId id="591" r:id="rId14"/>
    <p:sldId id="592" r:id="rId15"/>
    <p:sldId id="594" r:id="rId16"/>
    <p:sldId id="616" r:id="rId17"/>
    <p:sldId id="580" r:id="rId18"/>
    <p:sldId id="607" r:id="rId19"/>
    <p:sldId id="597" r:id="rId20"/>
    <p:sldId id="598" r:id="rId21"/>
    <p:sldId id="599" r:id="rId22"/>
    <p:sldId id="600" r:id="rId23"/>
    <p:sldId id="601" r:id="rId24"/>
    <p:sldId id="595" r:id="rId25"/>
    <p:sldId id="603" r:id="rId26"/>
    <p:sldId id="604" r:id="rId27"/>
    <p:sldId id="605" r:id="rId28"/>
    <p:sldId id="606" r:id="rId29"/>
    <p:sldId id="617" r:id="rId30"/>
    <p:sldId id="620" r:id="rId31"/>
    <p:sldId id="618" r:id="rId32"/>
    <p:sldId id="573" r:id="rId33"/>
    <p:sldId id="619" r:id="rId34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260"/>
    <a:srgbClr val="FCE4DC"/>
    <a:srgbClr val="F8FFFF"/>
    <a:srgbClr val="F7FDFD"/>
    <a:srgbClr val="007EA9"/>
    <a:srgbClr val="0093BE"/>
    <a:srgbClr val="003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94611" autoAdjust="0"/>
  </p:normalViewPr>
  <p:slideViewPr>
    <p:cSldViewPr snapToGrid="0">
      <p:cViewPr>
        <p:scale>
          <a:sx n="80" d="100"/>
          <a:sy n="80" d="100"/>
        </p:scale>
        <p:origin x="60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FC665-D73B-3644-9E86-A0C5CA4BB226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</dgm:pt>
    <dgm:pt modelId="{DF12C8FB-A31B-264D-A305-47F33420C02A}">
      <dgm:prSet phldrT="[Text]"/>
      <dgm:spPr/>
      <dgm:t>
        <a:bodyPr/>
        <a:lstStyle/>
        <a:p>
          <a:r>
            <a:rPr lang="en-US" dirty="0" smtClean="0"/>
            <a:t>BRK</a:t>
          </a:r>
          <a:endParaRPr lang="en-US" dirty="0"/>
        </a:p>
      </dgm:t>
    </dgm:pt>
    <dgm:pt modelId="{BD6E3CE9-C79E-4745-9832-81735760330D}" type="parTrans" cxnId="{FA6610DF-F75B-7849-BEB1-ACC13826C3AD}">
      <dgm:prSet/>
      <dgm:spPr/>
      <dgm:t>
        <a:bodyPr/>
        <a:lstStyle/>
        <a:p>
          <a:endParaRPr lang="en-US"/>
        </a:p>
      </dgm:t>
    </dgm:pt>
    <dgm:pt modelId="{2C75A097-2F27-5F44-80A6-67E0084606DD}" type="sibTrans" cxnId="{FA6610DF-F75B-7849-BEB1-ACC13826C3AD}">
      <dgm:prSet/>
      <dgm:spPr/>
      <dgm:t>
        <a:bodyPr/>
        <a:lstStyle/>
        <a:p>
          <a:endParaRPr lang="en-US"/>
        </a:p>
      </dgm:t>
    </dgm:pt>
    <dgm:pt modelId="{B2D85652-934F-3E4D-973D-6131AE474AB8}">
      <dgm:prSet phldrT="[Text]"/>
      <dgm:spPr/>
      <dgm:t>
        <a:bodyPr/>
        <a:lstStyle/>
        <a:p>
          <a:r>
            <a:rPr lang="en-US" dirty="0" smtClean="0"/>
            <a:t>PDOK</a:t>
          </a:r>
          <a:endParaRPr lang="en-US" dirty="0"/>
        </a:p>
      </dgm:t>
    </dgm:pt>
    <dgm:pt modelId="{5C989C6F-A3D9-AD4F-A262-4E5184A6E9F7}" type="parTrans" cxnId="{09E126F8-488B-1C47-B548-9787B86C9FA6}">
      <dgm:prSet/>
      <dgm:spPr/>
      <dgm:t>
        <a:bodyPr/>
        <a:lstStyle/>
        <a:p>
          <a:endParaRPr lang="en-US"/>
        </a:p>
      </dgm:t>
    </dgm:pt>
    <dgm:pt modelId="{EBE3FEE3-5B74-6643-957F-7DE4068B1BF8}" type="sibTrans" cxnId="{09E126F8-488B-1C47-B548-9787B86C9FA6}">
      <dgm:prSet/>
      <dgm:spPr/>
      <dgm:t>
        <a:bodyPr/>
        <a:lstStyle/>
        <a:p>
          <a:endParaRPr lang="en-US"/>
        </a:p>
      </dgm:t>
    </dgm:pt>
    <dgm:pt modelId="{B3D7C375-A99A-844A-9DE4-02799473BCC8}">
      <dgm:prSet phldrT="[Text]"/>
      <dgm:spPr/>
      <dgm:t>
        <a:bodyPr/>
        <a:lstStyle/>
        <a:p>
          <a:r>
            <a:rPr lang="en-US" dirty="0" smtClean="0"/>
            <a:t>Key Registers</a:t>
          </a:r>
          <a:endParaRPr lang="en-US" dirty="0"/>
        </a:p>
      </dgm:t>
    </dgm:pt>
    <dgm:pt modelId="{A0968AA3-4A73-6546-966F-4E3E3B22D3E1}" type="parTrans" cxnId="{E23B7FDE-B8FE-1B47-8D29-6A2FEF7DAB6C}">
      <dgm:prSet/>
      <dgm:spPr/>
      <dgm:t>
        <a:bodyPr/>
        <a:lstStyle/>
        <a:p>
          <a:endParaRPr lang="en-US"/>
        </a:p>
      </dgm:t>
    </dgm:pt>
    <dgm:pt modelId="{548E4244-F502-7847-8AD3-BAB2DC09349D}" type="sibTrans" cxnId="{E23B7FDE-B8FE-1B47-8D29-6A2FEF7DAB6C}">
      <dgm:prSet/>
      <dgm:spPr/>
      <dgm:t>
        <a:bodyPr/>
        <a:lstStyle/>
        <a:p>
          <a:endParaRPr lang="en-US"/>
        </a:p>
      </dgm:t>
    </dgm:pt>
    <dgm:pt modelId="{0F8C53DD-853F-9944-AE69-786F7A3945B8}" type="pres">
      <dgm:prSet presAssocID="{163FC665-D73B-3644-9E86-A0C5CA4BB226}" presName="compositeShape" presStyleCnt="0">
        <dgm:presLayoutVars>
          <dgm:chMax val="7"/>
          <dgm:dir/>
          <dgm:resizeHandles val="exact"/>
        </dgm:presLayoutVars>
      </dgm:prSet>
      <dgm:spPr/>
    </dgm:pt>
    <dgm:pt modelId="{9B8E1989-5215-D34E-B1B8-456C7184DCE7}" type="pres">
      <dgm:prSet presAssocID="{DF12C8FB-A31B-264D-A305-47F33420C02A}" presName="circ1" presStyleLbl="vennNode1" presStyleIdx="0" presStyleCnt="3"/>
      <dgm:spPr/>
      <dgm:t>
        <a:bodyPr/>
        <a:lstStyle/>
        <a:p>
          <a:endParaRPr lang="en-US"/>
        </a:p>
      </dgm:t>
    </dgm:pt>
    <dgm:pt modelId="{00FAE1C5-EB50-F942-A265-072C3E2A1137}" type="pres">
      <dgm:prSet presAssocID="{DF12C8FB-A31B-264D-A305-47F33420C02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25576-E334-A644-89DC-D5C89A897355}" type="pres">
      <dgm:prSet presAssocID="{B3D7C375-A99A-844A-9DE4-02799473BCC8}" presName="circ2" presStyleLbl="vennNode1" presStyleIdx="1" presStyleCnt="3"/>
      <dgm:spPr/>
      <dgm:t>
        <a:bodyPr/>
        <a:lstStyle/>
        <a:p>
          <a:endParaRPr lang="en-US"/>
        </a:p>
      </dgm:t>
    </dgm:pt>
    <dgm:pt modelId="{D574FDCE-BBDC-7D47-B369-2DC5250CFDC3}" type="pres">
      <dgm:prSet presAssocID="{B3D7C375-A99A-844A-9DE4-02799473BCC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54440-722D-8348-8C2C-9D991E1428E6}" type="pres">
      <dgm:prSet presAssocID="{B2D85652-934F-3E4D-973D-6131AE474AB8}" presName="circ3" presStyleLbl="vennNode1" presStyleIdx="2" presStyleCnt="3"/>
      <dgm:spPr/>
      <dgm:t>
        <a:bodyPr/>
        <a:lstStyle/>
        <a:p>
          <a:endParaRPr lang="en-US"/>
        </a:p>
      </dgm:t>
    </dgm:pt>
    <dgm:pt modelId="{E3D6D82D-E2D0-7E4E-9AE6-0367309BC0C2}" type="pres">
      <dgm:prSet presAssocID="{B2D85652-934F-3E4D-973D-6131AE474AB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A4413B-4336-A34D-B651-287414DB156A}" type="presOf" srcId="{B3D7C375-A99A-844A-9DE4-02799473BCC8}" destId="{F7025576-E334-A644-89DC-D5C89A897355}" srcOrd="0" destOrd="0" presId="urn:microsoft.com/office/officeart/2005/8/layout/venn1"/>
    <dgm:cxn modelId="{81A74B20-6110-F844-B9AE-011032755B11}" type="presOf" srcId="{B2D85652-934F-3E4D-973D-6131AE474AB8}" destId="{FE254440-722D-8348-8C2C-9D991E1428E6}" srcOrd="0" destOrd="0" presId="urn:microsoft.com/office/officeart/2005/8/layout/venn1"/>
    <dgm:cxn modelId="{09E126F8-488B-1C47-B548-9787B86C9FA6}" srcId="{163FC665-D73B-3644-9E86-A0C5CA4BB226}" destId="{B2D85652-934F-3E4D-973D-6131AE474AB8}" srcOrd="2" destOrd="0" parTransId="{5C989C6F-A3D9-AD4F-A262-4E5184A6E9F7}" sibTransId="{EBE3FEE3-5B74-6643-957F-7DE4068B1BF8}"/>
    <dgm:cxn modelId="{FA6610DF-F75B-7849-BEB1-ACC13826C3AD}" srcId="{163FC665-D73B-3644-9E86-A0C5CA4BB226}" destId="{DF12C8FB-A31B-264D-A305-47F33420C02A}" srcOrd="0" destOrd="0" parTransId="{BD6E3CE9-C79E-4745-9832-81735760330D}" sibTransId="{2C75A097-2F27-5F44-80A6-67E0084606DD}"/>
    <dgm:cxn modelId="{CCF0C159-DFD4-9948-923A-A9BBDD5D76B8}" type="presOf" srcId="{163FC665-D73B-3644-9E86-A0C5CA4BB226}" destId="{0F8C53DD-853F-9944-AE69-786F7A3945B8}" srcOrd="0" destOrd="0" presId="urn:microsoft.com/office/officeart/2005/8/layout/venn1"/>
    <dgm:cxn modelId="{E23B7FDE-B8FE-1B47-8D29-6A2FEF7DAB6C}" srcId="{163FC665-D73B-3644-9E86-A0C5CA4BB226}" destId="{B3D7C375-A99A-844A-9DE4-02799473BCC8}" srcOrd="1" destOrd="0" parTransId="{A0968AA3-4A73-6546-966F-4E3E3B22D3E1}" sibTransId="{548E4244-F502-7847-8AD3-BAB2DC09349D}"/>
    <dgm:cxn modelId="{E079C44B-953A-994F-9D67-4494A1DC7E2D}" type="presOf" srcId="{B2D85652-934F-3E4D-973D-6131AE474AB8}" destId="{E3D6D82D-E2D0-7E4E-9AE6-0367309BC0C2}" srcOrd="1" destOrd="0" presId="urn:microsoft.com/office/officeart/2005/8/layout/venn1"/>
    <dgm:cxn modelId="{23536CA4-9436-2D4A-87E7-9A8CBB160274}" type="presOf" srcId="{B3D7C375-A99A-844A-9DE4-02799473BCC8}" destId="{D574FDCE-BBDC-7D47-B369-2DC5250CFDC3}" srcOrd="1" destOrd="0" presId="urn:microsoft.com/office/officeart/2005/8/layout/venn1"/>
    <dgm:cxn modelId="{B39304D5-C98E-7D42-B4B6-084127A993D9}" type="presOf" srcId="{DF12C8FB-A31B-264D-A305-47F33420C02A}" destId="{00FAE1C5-EB50-F942-A265-072C3E2A1137}" srcOrd="1" destOrd="0" presId="urn:microsoft.com/office/officeart/2005/8/layout/venn1"/>
    <dgm:cxn modelId="{5C8856CD-56C3-FE44-95D2-5DC669BA567B}" type="presOf" srcId="{DF12C8FB-A31B-264D-A305-47F33420C02A}" destId="{9B8E1989-5215-D34E-B1B8-456C7184DCE7}" srcOrd="0" destOrd="0" presId="urn:microsoft.com/office/officeart/2005/8/layout/venn1"/>
    <dgm:cxn modelId="{23CE9E40-44C7-124A-AE08-4197FF1049C2}" type="presParOf" srcId="{0F8C53DD-853F-9944-AE69-786F7A3945B8}" destId="{9B8E1989-5215-D34E-B1B8-456C7184DCE7}" srcOrd="0" destOrd="0" presId="urn:microsoft.com/office/officeart/2005/8/layout/venn1"/>
    <dgm:cxn modelId="{DFA27CDA-764F-2945-AEE0-E3AE9E206FDC}" type="presParOf" srcId="{0F8C53DD-853F-9944-AE69-786F7A3945B8}" destId="{00FAE1C5-EB50-F942-A265-072C3E2A1137}" srcOrd="1" destOrd="0" presId="urn:microsoft.com/office/officeart/2005/8/layout/venn1"/>
    <dgm:cxn modelId="{B67637E2-8EBD-2448-8BD0-A84E10FB0C73}" type="presParOf" srcId="{0F8C53DD-853F-9944-AE69-786F7A3945B8}" destId="{F7025576-E334-A644-89DC-D5C89A897355}" srcOrd="2" destOrd="0" presId="urn:microsoft.com/office/officeart/2005/8/layout/venn1"/>
    <dgm:cxn modelId="{383E2A2A-2BDB-A24C-8065-4B109E793478}" type="presParOf" srcId="{0F8C53DD-853F-9944-AE69-786F7A3945B8}" destId="{D574FDCE-BBDC-7D47-B369-2DC5250CFDC3}" srcOrd="3" destOrd="0" presId="urn:microsoft.com/office/officeart/2005/8/layout/venn1"/>
    <dgm:cxn modelId="{B1F4B19C-7B0E-5249-9CEF-09A0884D0350}" type="presParOf" srcId="{0F8C53DD-853F-9944-AE69-786F7A3945B8}" destId="{FE254440-722D-8348-8C2C-9D991E1428E6}" srcOrd="4" destOrd="0" presId="urn:microsoft.com/office/officeart/2005/8/layout/venn1"/>
    <dgm:cxn modelId="{40811713-C72D-704B-A41F-100385DDEE93}" type="presParOf" srcId="{0F8C53DD-853F-9944-AE69-786F7A3945B8}" destId="{E3D6D82D-E2D0-7E4E-9AE6-0367309BC0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3FC665-D73B-3644-9E86-A0C5CA4BB226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</dgm:pt>
    <dgm:pt modelId="{DF12C8FB-A31B-264D-A305-47F33420C02A}">
      <dgm:prSet phldrT="[Text]"/>
      <dgm:spPr/>
      <dgm:t>
        <a:bodyPr/>
        <a:lstStyle/>
        <a:p>
          <a:r>
            <a:rPr lang="en-US" dirty="0" smtClean="0"/>
            <a:t>BRK</a:t>
          </a:r>
          <a:endParaRPr lang="en-US" dirty="0"/>
        </a:p>
      </dgm:t>
    </dgm:pt>
    <dgm:pt modelId="{BD6E3CE9-C79E-4745-9832-81735760330D}" type="parTrans" cxnId="{FA6610DF-F75B-7849-BEB1-ACC13826C3AD}">
      <dgm:prSet/>
      <dgm:spPr/>
      <dgm:t>
        <a:bodyPr/>
        <a:lstStyle/>
        <a:p>
          <a:endParaRPr lang="en-US"/>
        </a:p>
      </dgm:t>
    </dgm:pt>
    <dgm:pt modelId="{2C75A097-2F27-5F44-80A6-67E0084606DD}" type="sibTrans" cxnId="{FA6610DF-F75B-7849-BEB1-ACC13826C3AD}">
      <dgm:prSet/>
      <dgm:spPr/>
      <dgm:t>
        <a:bodyPr/>
        <a:lstStyle/>
        <a:p>
          <a:endParaRPr lang="en-US"/>
        </a:p>
      </dgm:t>
    </dgm:pt>
    <dgm:pt modelId="{B2D85652-934F-3E4D-973D-6131AE474AB8}">
      <dgm:prSet phldrT="[Text]"/>
      <dgm:spPr/>
      <dgm:t>
        <a:bodyPr/>
        <a:lstStyle/>
        <a:p>
          <a:r>
            <a:rPr lang="en-US" dirty="0" smtClean="0"/>
            <a:t>PDOK</a:t>
          </a:r>
          <a:endParaRPr lang="en-US" dirty="0"/>
        </a:p>
      </dgm:t>
    </dgm:pt>
    <dgm:pt modelId="{5C989C6F-A3D9-AD4F-A262-4E5184A6E9F7}" type="parTrans" cxnId="{09E126F8-488B-1C47-B548-9787B86C9FA6}">
      <dgm:prSet/>
      <dgm:spPr/>
      <dgm:t>
        <a:bodyPr/>
        <a:lstStyle/>
        <a:p>
          <a:endParaRPr lang="en-US"/>
        </a:p>
      </dgm:t>
    </dgm:pt>
    <dgm:pt modelId="{EBE3FEE3-5B74-6643-957F-7DE4068B1BF8}" type="sibTrans" cxnId="{09E126F8-488B-1C47-B548-9787B86C9FA6}">
      <dgm:prSet/>
      <dgm:spPr/>
      <dgm:t>
        <a:bodyPr/>
        <a:lstStyle/>
        <a:p>
          <a:endParaRPr lang="en-US"/>
        </a:p>
      </dgm:t>
    </dgm:pt>
    <dgm:pt modelId="{B3D7C375-A99A-844A-9DE4-02799473BCC8}">
      <dgm:prSet phldrT="[Text]"/>
      <dgm:spPr/>
      <dgm:t>
        <a:bodyPr/>
        <a:lstStyle/>
        <a:p>
          <a:r>
            <a:rPr lang="en-US" dirty="0" smtClean="0"/>
            <a:t>Key Registers</a:t>
          </a:r>
          <a:endParaRPr lang="en-US" dirty="0"/>
        </a:p>
      </dgm:t>
    </dgm:pt>
    <dgm:pt modelId="{A0968AA3-4A73-6546-966F-4E3E3B22D3E1}" type="parTrans" cxnId="{E23B7FDE-B8FE-1B47-8D29-6A2FEF7DAB6C}">
      <dgm:prSet/>
      <dgm:spPr/>
      <dgm:t>
        <a:bodyPr/>
        <a:lstStyle/>
        <a:p>
          <a:endParaRPr lang="en-US"/>
        </a:p>
      </dgm:t>
    </dgm:pt>
    <dgm:pt modelId="{548E4244-F502-7847-8AD3-BAB2DC09349D}" type="sibTrans" cxnId="{E23B7FDE-B8FE-1B47-8D29-6A2FEF7DAB6C}">
      <dgm:prSet/>
      <dgm:spPr/>
      <dgm:t>
        <a:bodyPr/>
        <a:lstStyle/>
        <a:p>
          <a:endParaRPr lang="en-US"/>
        </a:p>
      </dgm:t>
    </dgm:pt>
    <dgm:pt modelId="{0F8C53DD-853F-9944-AE69-786F7A3945B8}" type="pres">
      <dgm:prSet presAssocID="{163FC665-D73B-3644-9E86-A0C5CA4BB226}" presName="compositeShape" presStyleCnt="0">
        <dgm:presLayoutVars>
          <dgm:chMax val="7"/>
          <dgm:dir/>
          <dgm:resizeHandles val="exact"/>
        </dgm:presLayoutVars>
      </dgm:prSet>
      <dgm:spPr/>
    </dgm:pt>
    <dgm:pt modelId="{9B8E1989-5215-D34E-B1B8-456C7184DCE7}" type="pres">
      <dgm:prSet presAssocID="{DF12C8FB-A31B-264D-A305-47F33420C02A}" presName="circ1" presStyleLbl="vennNode1" presStyleIdx="0" presStyleCnt="3"/>
      <dgm:spPr/>
      <dgm:t>
        <a:bodyPr/>
        <a:lstStyle/>
        <a:p>
          <a:endParaRPr lang="en-US"/>
        </a:p>
      </dgm:t>
    </dgm:pt>
    <dgm:pt modelId="{00FAE1C5-EB50-F942-A265-072C3E2A1137}" type="pres">
      <dgm:prSet presAssocID="{DF12C8FB-A31B-264D-A305-47F33420C02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25576-E334-A644-89DC-D5C89A897355}" type="pres">
      <dgm:prSet presAssocID="{B3D7C375-A99A-844A-9DE4-02799473BCC8}" presName="circ2" presStyleLbl="vennNode1" presStyleIdx="1" presStyleCnt="3"/>
      <dgm:spPr/>
      <dgm:t>
        <a:bodyPr/>
        <a:lstStyle/>
        <a:p>
          <a:endParaRPr lang="en-US"/>
        </a:p>
      </dgm:t>
    </dgm:pt>
    <dgm:pt modelId="{D574FDCE-BBDC-7D47-B369-2DC5250CFDC3}" type="pres">
      <dgm:prSet presAssocID="{B3D7C375-A99A-844A-9DE4-02799473BCC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54440-722D-8348-8C2C-9D991E1428E6}" type="pres">
      <dgm:prSet presAssocID="{B2D85652-934F-3E4D-973D-6131AE474AB8}" presName="circ3" presStyleLbl="vennNode1" presStyleIdx="2" presStyleCnt="3"/>
      <dgm:spPr/>
      <dgm:t>
        <a:bodyPr/>
        <a:lstStyle/>
        <a:p>
          <a:endParaRPr lang="en-US"/>
        </a:p>
      </dgm:t>
    </dgm:pt>
    <dgm:pt modelId="{E3D6D82D-E2D0-7E4E-9AE6-0367309BC0C2}" type="pres">
      <dgm:prSet presAssocID="{B2D85652-934F-3E4D-973D-6131AE474AB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E71831-7A25-0C40-8059-481FF4073EE9}" type="presOf" srcId="{163FC665-D73B-3644-9E86-A0C5CA4BB226}" destId="{0F8C53DD-853F-9944-AE69-786F7A3945B8}" srcOrd="0" destOrd="0" presId="urn:microsoft.com/office/officeart/2005/8/layout/venn1"/>
    <dgm:cxn modelId="{09E126F8-488B-1C47-B548-9787B86C9FA6}" srcId="{163FC665-D73B-3644-9E86-A0C5CA4BB226}" destId="{B2D85652-934F-3E4D-973D-6131AE474AB8}" srcOrd="2" destOrd="0" parTransId="{5C989C6F-A3D9-AD4F-A262-4E5184A6E9F7}" sibTransId="{EBE3FEE3-5B74-6643-957F-7DE4068B1BF8}"/>
    <dgm:cxn modelId="{A8B6D670-130E-1D48-AA6A-30FCFB1A655D}" type="presOf" srcId="{DF12C8FB-A31B-264D-A305-47F33420C02A}" destId="{9B8E1989-5215-D34E-B1B8-456C7184DCE7}" srcOrd="0" destOrd="0" presId="urn:microsoft.com/office/officeart/2005/8/layout/venn1"/>
    <dgm:cxn modelId="{FA6610DF-F75B-7849-BEB1-ACC13826C3AD}" srcId="{163FC665-D73B-3644-9E86-A0C5CA4BB226}" destId="{DF12C8FB-A31B-264D-A305-47F33420C02A}" srcOrd="0" destOrd="0" parTransId="{BD6E3CE9-C79E-4745-9832-81735760330D}" sibTransId="{2C75A097-2F27-5F44-80A6-67E0084606DD}"/>
    <dgm:cxn modelId="{49C43C72-FDC8-2B4E-B860-A36F1BA4B1AB}" type="presOf" srcId="{DF12C8FB-A31B-264D-A305-47F33420C02A}" destId="{00FAE1C5-EB50-F942-A265-072C3E2A1137}" srcOrd="1" destOrd="0" presId="urn:microsoft.com/office/officeart/2005/8/layout/venn1"/>
    <dgm:cxn modelId="{D2817631-21BA-5645-8F63-F88AB390ABF2}" type="presOf" srcId="{B3D7C375-A99A-844A-9DE4-02799473BCC8}" destId="{F7025576-E334-A644-89DC-D5C89A897355}" srcOrd="0" destOrd="0" presId="urn:microsoft.com/office/officeart/2005/8/layout/venn1"/>
    <dgm:cxn modelId="{E23B7FDE-B8FE-1B47-8D29-6A2FEF7DAB6C}" srcId="{163FC665-D73B-3644-9E86-A0C5CA4BB226}" destId="{B3D7C375-A99A-844A-9DE4-02799473BCC8}" srcOrd="1" destOrd="0" parTransId="{A0968AA3-4A73-6546-966F-4E3E3B22D3E1}" sibTransId="{548E4244-F502-7847-8AD3-BAB2DC09349D}"/>
    <dgm:cxn modelId="{A329DD97-19DE-6844-B518-1979E15A2DBE}" type="presOf" srcId="{B3D7C375-A99A-844A-9DE4-02799473BCC8}" destId="{D574FDCE-BBDC-7D47-B369-2DC5250CFDC3}" srcOrd="1" destOrd="0" presId="urn:microsoft.com/office/officeart/2005/8/layout/venn1"/>
    <dgm:cxn modelId="{CAF289B6-6DB1-4E4F-9C95-2974E0006A35}" type="presOf" srcId="{B2D85652-934F-3E4D-973D-6131AE474AB8}" destId="{E3D6D82D-E2D0-7E4E-9AE6-0367309BC0C2}" srcOrd="1" destOrd="0" presId="urn:microsoft.com/office/officeart/2005/8/layout/venn1"/>
    <dgm:cxn modelId="{B8A23922-B96F-8341-BC36-4626A562F2A6}" type="presOf" srcId="{B2D85652-934F-3E4D-973D-6131AE474AB8}" destId="{FE254440-722D-8348-8C2C-9D991E1428E6}" srcOrd="0" destOrd="0" presId="urn:microsoft.com/office/officeart/2005/8/layout/venn1"/>
    <dgm:cxn modelId="{53C0423D-1BFD-9C47-98B6-374A0C4D2306}" type="presParOf" srcId="{0F8C53DD-853F-9944-AE69-786F7A3945B8}" destId="{9B8E1989-5215-D34E-B1B8-456C7184DCE7}" srcOrd="0" destOrd="0" presId="urn:microsoft.com/office/officeart/2005/8/layout/venn1"/>
    <dgm:cxn modelId="{06E88167-EDBB-3042-B97A-071F2FB2126C}" type="presParOf" srcId="{0F8C53DD-853F-9944-AE69-786F7A3945B8}" destId="{00FAE1C5-EB50-F942-A265-072C3E2A1137}" srcOrd="1" destOrd="0" presId="urn:microsoft.com/office/officeart/2005/8/layout/venn1"/>
    <dgm:cxn modelId="{4147A78D-657E-C94B-8462-8A2ECC8348A9}" type="presParOf" srcId="{0F8C53DD-853F-9944-AE69-786F7A3945B8}" destId="{F7025576-E334-A644-89DC-D5C89A897355}" srcOrd="2" destOrd="0" presId="urn:microsoft.com/office/officeart/2005/8/layout/venn1"/>
    <dgm:cxn modelId="{3ABF0293-9F69-7B46-886C-7B3AA3A65D98}" type="presParOf" srcId="{0F8C53DD-853F-9944-AE69-786F7A3945B8}" destId="{D574FDCE-BBDC-7D47-B369-2DC5250CFDC3}" srcOrd="3" destOrd="0" presId="urn:microsoft.com/office/officeart/2005/8/layout/venn1"/>
    <dgm:cxn modelId="{AEA35756-D41F-6244-827F-6814563DDCC6}" type="presParOf" srcId="{0F8C53DD-853F-9944-AE69-786F7A3945B8}" destId="{FE254440-722D-8348-8C2C-9D991E1428E6}" srcOrd="4" destOrd="0" presId="urn:microsoft.com/office/officeart/2005/8/layout/venn1"/>
    <dgm:cxn modelId="{38E7B09A-BFF5-8946-BD3D-22D3E0987E1A}" type="presParOf" srcId="{0F8C53DD-853F-9944-AE69-786F7A3945B8}" destId="{E3D6D82D-E2D0-7E4E-9AE6-0367309BC0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E1989-5215-D34E-B1B8-456C7184DCE7}">
      <dsp:nvSpPr>
        <dsp:cNvPr id="0" name=""/>
        <dsp:cNvSpPr/>
      </dsp:nvSpPr>
      <dsp:spPr>
        <a:xfrm>
          <a:off x="3860658" y="58214"/>
          <a:ext cx="2794284" cy="27942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BRK</a:t>
          </a:r>
          <a:endParaRPr lang="en-US" sz="3100" kern="1200" dirty="0"/>
        </a:p>
      </dsp:txBody>
      <dsp:txXfrm>
        <a:off x="4233229" y="547213"/>
        <a:ext cx="2049141" cy="1257427"/>
      </dsp:txXfrm>
    </dsp:sp>
    <dsp:sp modelId="{F7025576-E334-A644-89DC-D5C89A897355}">
      <dsp:nvSpPr>
        <dsp:cNvPr id="0" name=""/>
        <dsp:cNvSpPr/>
      </dsp:nvSpPr>
      <dsp:spPr>
        <a:xfrm>
          <a:off x="4868928" y="1804641"/>
          <a:ext cx="2794284" cy="27942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5401993"/>
                <a:satOff val="-21352"/>
                <a:lumOff val="41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5401993"/>
                <a:satOff val="-21352"/>
                <a:lumOff val="41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5401993"/>
                <a:satOff val="-21352"/>
                <a:lumOff val="41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Key Registers</a:t>
          </a:r>
          <a:endParaRPr lang="en-US" sz="3100" kern="1200" dirty="0"/>
        </a:p>
      </dsp:txBody>
      <dsp:txXfrm>
        <a:off x="5723514" y="2526498"/>
        <a:ext cx="1676570" cy="1536856"/>
      </dsp:txXfrm>
    </dsp:sp>
    <dsp:sp modelId="{FE254440-722D-8348-8C2C-9D991E1428E6}">
      <dsp:nvSpPr>
        <dsp:cNvPr id="0" name=""/>
        <dsp:cNvSpPr/>
      </dsp:nvSpPr>
      <dsp:spPr>
        <a:xfrm>
          <a:off x="2852387" y="1804641"/>
          <a:ext cx="2794284" cy="279428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0803986"/>
                <a:satOff val="-42705"/>
                <a:lumOff val="82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0803986"/>
                <a:satOff val="-42705"/>
                <a:lumOff val="82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0803986"/>
                <a:satOff val="-42705"/>
                <a:lumOff val="82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PDOK</a:t>
          </a:r>
          <a:endParaRPr lang="en-US" sz="3100" kern="1200" dirty="0"/>
        </a:p>
      </dsp:txBody>
      <dsp:txXfrm>
        <a:off x="3115515" y="2526498"/>
        <a:ext cx="1676570" cy="1536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E1989-5215-D34E-B1B8-456C7184DCE7}">
      <dsp:nvSpPr>
        <dsp:cNvPr id="0" name=""/>
        <dsp:cNvSpPr/>
      </dsp:nvSpPr>
      <dsp:spPr>
        <a:xfrm>
          <a:off x="3860482" y="58221"/>
          <a:ext cx="2794635" cy="27946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BRK</a:t>
          </a:r>
          <a:endParaRPr lang="en-US" sz="3100" kern="1200" dirty="0"/>
        </a:p>
      </dsp:txBody>
      <dsp:txXfrm>
        <a:off x="4233100" y="547282"/>
        <a:ext cx="2049399" cy="1257585"/>
      </dsp:txXfrm>
    </dsp:sp>
    <dsp:sp modelId="{F7025576-E334-A644-89DC-D5C89A897355}">
      <dsp:nvSpPr>
        <dsp:cNvPr id="0" name=""/>
        <dsp:cNvSpPr/>
      </dsp:nvSpPr>
      <dsp:spPr>
        <a:xfrm>
          <a:off x="4868879" y="1804868"/>
          <a:ext cx="2794635" cy="27946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5401993"/>
                <a:satOff val="-21352"/>
                <a:lumOff val="41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5401993"/>
                <a:satOff val="-21352"/>
                <a:lumOff val="41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5401993"/>
                <a:satOff val="-21352"/>
                <a:lumOff val="41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Key Registers</a:t>
          </a:r>
          <a:endParaRPr lang="en-US" sz="3100" kern="1200" dirty="0"/>
        </a:p>
      </dsp:txBody>
      <dsp:txXfrm>
        <a:off x="5723572" y="2526815"/>
        <a:ext cx="1676781" cy="1537049"/>
      </dsp:txXfrm>
    </dsp:sp>
    <dsp:sp modelId="{FE254440-722D-8348-8C2C-9D991E1428E6}">
      <dsp:nvSpPr>
        <dsp:cNvPr id="0" name=""/>
        <dsp:cNvSpPr/>
      </dsp:nvSpPr>
      <dsp:spPr>
        <a:xfrm>
          <a:off x="2852085" y="1804868"/>
          <a:ext cx="2794635" cy="279463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0803986"/>
                <a:satOff val="-42705"/>
                <a:lumOff val="82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0803986"/>
                <a:satOff val="-42705"/>
                <a:lumOff val="82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0803986"/>
                <a:satOff val="-42705"/>
                <a:lumOff val="82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PDOK</a:t>
          </a:r>
          <a:endParaRPr lang="en-US" sz="3100" kern="1200" dirty="0"/>
        </a:p>
      </dsp:txBody>
      <dsp:txXfrm>
        <a:off x="3115246" y="2526815"/>
        <a:ext cx="1676781" cy="1537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C21F01D-1D46-4EF2-A672-539514A44BF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7561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 smtClean="0"/>
              <a:t>Klik om de opmaakprofielen van de modeltekst te bewerken</a:t>
            </a:r>
          </a:p>
          <a:p>
            <a:pPr lvl="1"/>
            <a:r>
              <a:rPr lang="nl-NL" altLang="nl-NL" noProof="0" smtClean="0"/>
              <a:t>Tweede niveau</a:t>
            </a:r>
          </a:p>
          <a:p>
            <a:pPr lvl="2"/>
            <a:r>
              <a:rPr lang="nl-NL" altLang="nl-NL" noProof="0" smtClean="0"/>
              <a:t>Derde niveau</a:t>
            </a:r>
          </a:p>
          <a:p>
            <a:pPr lvl="3"/>
            <a:r>
              <a:rPr lang="nl-NL" altLang="nl-NL" noProof="0" smtClean="0"/>
              <a:t>Vierde niveau</a:t>
            </a:r>
          </a:p>
          <a:p>
            <a:pPr lvl="4"/>
            <a:r>
              <a:rPr lang="nl-NL" altLang="nl-NL" noProof="0" smtClean="0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B25966-7020-4232-AD2E-AFEBF25F1DD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167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C423B-D093-884C-B034-B85CD1A9C0A8}" type="slidenum">
              <a:rPr lang="nl-NL" altLang="nl-NL"/>
              <a:pPr>
                <a:defRPr/>
              </a:pPr>
              <a:t>6</a:t>
            </a:fld>
            <a:endParaRPr lang="nl-NL" altLang="nl-NL"/>
          </a:p>
        </p:txBody>
      </p:sp>
      <p:sp>
        <p:nvSpPr>
          <p:cNvPr id="3277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2" name="Rectangle 3"/>
          <p:cNvSpPr>
            <a:spLocks noGrp="1"/>
          </p:cNvSpPr>
          <p:nvPr>
            <p:ph type="body" idx="1"/>
          </p:nvPr>
        </p:nvSpPr>
        <p:spPr bwMode="auto">
          <a:xfrm>
            <a:off x="906463" y="4716463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72" tIns="45936" rIns="91872" bIns="45936" numCol="1" anchor="t" anchorCtr="0" compatLnSpc="1">
            <a:prstTxWarp prst="textNoShape">
              <a:avLst/>
            </a:prstTxWarp>
          </a:bodyPr>
          <a:lstStyle/>
          <a:p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69581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86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CDBC7-04E8-2F46-8EBE-56D0A83CA5A4}" type="slidenum">
              <a:rPr lang="nl-NL" altLang="nl-NL" sz="120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l-NL" altLang="nl-NL" sz="120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83B3CDE-5C27-0C43-BC3D-E0BF7FF0C9B7}" type="slidenum">
              <a:rPr lang="nl-NL" altLang="nl-NL" b="0">
                <a:solidFill>
                  <a:schemeClr val="tx1"/>
                </a:solidFill>
              </a:rPr>
              <a:pPr/>
              <a:t>24</a:t>
            </a:fld>
            <a:endParaRPr lang="nl-NL" altLang="nl-NL" b="0">
              <a:solidFill>
                <a:schemeClr val="tx1"/>
              </a:solidFill>
            </a:endParaRPr>
          </a:p>
        </p:txBody>
      </p:sp>
      <p:sp>
        <p:nvSpPr>
          <p:cNvPr id="37891" name="Rectangle 6"/>
          <p:cNvSpPr txBox="1">
            <a:spLocks noGrp="1" noChangeArrowheads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50875" indent="-2508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01713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03350" indent="-201613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03400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2606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178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1750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322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92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215B61CC-4549-044F-BFC7-E90270D0F494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D508A3B6-2BB2-0A44-9416-184755BC3577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49D4C236-B7B0-814F-AE91-0A7EBB3A0FF7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34D6A13D-0D0A-0F4A-8B4C-F841F2236000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863653E1-7659-164A-9BB6-5886FCC64D8E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FB9FFB82-2286-EE4A-B2EC-5CA3B3B0B02A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fld id="{4203A040-1FAD-EB40-AC13-0818358D1C8B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24</a:t>
            </a:fld>
            <a:endParaRPr lang="nl-NL" altLang="nl-NL" sz="1200">
              <a:solidFill>
                <a:srgbClr val="FFFFFF"/>
              </a:solidFill>
              <a:latin typeface="FreeSans" charset="0"/>
              <a:ea typeface="Microsoft YaHei" charset="-122"/>
              <a:cs typeface="Segoe UI" charset="0"/>
            </a:endParaRPr>
          </a:p>
        </p:txBody>
      </p:sp>
      <p:sp>
        <p:nvSpPr>
          <p:cNvPr id="378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18558" rIns="0" bIns="0"/>
          <a:lstStyle/>
          <a:p>
            <a:pPr marL="215900" indent="-214313" defTabSz="449263" eaLnBrk="1" hangingPunct="1">
              <a:lnSpc>
                <a:spcPct val="94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endParaRPr lang="nl-NL" altLang="nl-NL" sz="2800"/>
          </a:p>
        </p:txBody>
      </p:sp>
    </p:spTree>
    <p:extLst>
      <p:ext uri="{BB962C8B-B14F-4D97-AF65-F5344CB8AC3E}">
        <p14:creationId xmlns:p14="http://schemas.microsoft.com/office/powerpoint/2010/main" val="75489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025DA4C-1BA4-B94A-8248-3B022B265C6F}" type="slidenum">
              <a:rPr lang="nl-NL" altLang="nl-NL" b="0">
                <a:solidFill>
                  <a:schemeClr val="tx1"/>
                </a:solidFill>
              </a:rPr>
              <a:pPr/>
              <a:t>25</a:t>
            </a:fld>
            <a:endParaRPr lang="nl-NL" altLang="nl-NL" b="0">
              <a:solidFill>
                <a:schemeClr val="tx1"/>
              </a:solidFill>
            </a:endParaRPr>
          </a:p>
        </p:txBody>
      </p:sp>
      <p:sp>
        <p:nvSpPr>
          <p:cNvPr id="39939" name="Rectangle 6"/>
          <p:cNvSpPr txBox="1">
            <a:spLocks noGrp="1" noChangeArrowheads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50875" indent="-2508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01713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03350" indent="-201613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03400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2606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178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1750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322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92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A61310E4-1D9C-BB4E-88A1-D019FF4638E5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41C221D1-4DC4-D441-B826-DD09894CE010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AAABB57C-9F6B-F946-8321-57DA48115B8F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6FFAB4CF-C1DA-104A-9D18-D236D495B97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29F0CDA7-70BC-2D4E-9D4B-953692C4EA62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7BDFAD92-7539-3D47-AE7C-8CC0B61D835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fld id="{B25D0058-8410-5F47-B7BC-F54920BE78B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25</a:t>
            </a:fld>
            <a:endParaRPr lang="nl-NL" altLang="nl-NL" sz="1200">
              <a:solidFill>
                <a:srgbClr val="FFFFFF"/>
              </a:solidFill>
              <a:latin typeface="FreeSans" charset="0"/>
              <a:ea typeface="Microsoft YaHei" charset="-122"/>
              <a:cs typeface="Segoe UI" charset="0"/>
            </a:endParaRPr>
          </a:p>
        </p:txBody>
      </p:sp>
      <p:sp>
        <p:nvSpPr>
          <p:cNvPr id="399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18558" rIns="0" bIns="0"/>
          <a:lstStyle/>
          <a:p>
            <a:pPr marL="215900" indent="-214313" defTabSz="449263" eaLnBrk="1" hangingPunct="1">
              <a:lnSpc>
                <a:spcPct val="94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endParaRPr lang="nl-NL" altLang="nl-NL" sz="2800"/>
          </a:p>
        </p:txBody>
      </p:sp>
    </p:spTree>
    <p:extLst>
      <p:ext uri="{BB962C8B-B14F-4D97-AF65-F5344CB8AC3E}">
        <p14:creationId xmlns:p14="http://schemas.microsoft.com/office/powerpoint/2010/main" val="211605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A9A3F48-D24D-3F4F-B660-12F59C1AA696}" type="slidenum">
              <a:rPr lang="nl-NL" altLang="nl-NL" b="0">
                <a:solidFill>
                  <a:schemeClr val="tx1"/>
                </a:solidFill>
              </a:rPr>
              <a:pPr/>
              <a:t>26</a:t>
            </a:fld>
            <a:endParaRPr lang="nl-NL" altLang="nl-NL" b="0">
              <a:solidFill>
                <a:schemeClr val="tx1"/>
              </a:solidFill>
            </a:endParaRPr>
          </a:p>
        </p:txBody>
      </p:sp>
      <p:sp>
        <p:nvSpPr>
          <p:cNvPr id="41987" name="Rectangle 6"/>
          <p:cNvSpPr txBox="1">
            <a:spLocks noGrp="1" noChangeArrowheads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50875" indent="-2508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01713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03350" indent="-201613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03400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2606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178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1750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322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92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939776FD-A56D-6344-96A2-F842254C04FF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B17A3E7D-490A-8940-B4A4-994F327CFE7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00ED9973-063E-EA4D-8E79-FC6BBB9D646D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DB1F5B35-2566-994C-A57B-3EF669C1B499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B8E94CBE-C6FF-7641-8F67-55FB91CFE384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218AFE2A-E682-4E4B-A308-7394505375BA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fld id="{634F5CF2-5715-F444-87EA-4FC9F5A23281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26</a:t>
            </a:fld>
            <a:endParaRPr lang="nl-NL" altLang="nl-NL" sz="1200">
              <a:solidFill>
                <a:srgbClr val="FFFFFF"/>
              </a:solidFill>
              <a:latin typeface="FreeSans" charset="0"/>
              <a:ea typeface="Microsoft YaHei" charset="-122"/>
              <a:cs typeface="Segoe UI" charset="0"/>
            </a:endParaRPr>
          </a:p>
        </p:txBody>
      </p:sp>
      <p:sp>
        <p:nvSpPr>
          <p:cNvPr id="419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18558" rIns="0" bIns="0"/>
          <a:lstStyle/>
          <a:p>
            <a:pPr marL="215900" indent="-214313" defTabSz="449263" eaLnBrk="1" hangingPunct="1">
              <a:lnSpc>
                <a:spcPct val="94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endParaRPr lang="nl-NL" altLang="nl-NL" sz="2800"/>
          </a:p>
        </p:txBody>
      </p:sp>
    </p:spTree>
    <p:extLst>
      <p:ext uri="{BB962C8B-B14F-4D97-AF65-F5344CB8AC3E}">
        <p14:creationId xmlns:p14="http://schemas.microsoft.com/office/powerpoint/2010/main" val="78763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293E91E-68DE-AF42-89E7-51CAF63C9E20}" type="slidenum">
              <a:rPr lang="nl-NL" altLang="nl-NL" b="0">
                <a:solidFill>
                  <a:schemeClr val="tx1"/>
                </a:solidFill>
              </a:rPr>
              <a:pPr/>
              <a:t>27</a:t>
            </a:fld>
            <a:endParaRPr lang="nl-NL" altLang="nl-NL" b="0">
              <a:solidFill>
                <a:schemeClr val="tx1"/>
              </a:solidFill>
            </a:endParaRPr>
          </a:p>
        </p:txBody>
      </p:sp>
      <p:sp>
        <p:nvSpPr>
          <p:cNvPr id="44035" name="Rectangle 6"/>
          <p:cNvSpPr txBox="1">
            <a:spLocks noGrp="1" noChangeArrowheads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50875" indent="-2508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01713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03350" indent="-201613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03400" indent="-200025" defTabSz="393700"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2606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178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1750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32200" indent="-200025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393700" algn="l"/>
                <a:tab pos="787400" algn="l"/>
                <a:tab pos="1181100" algn="l"/>
                <a:tab pos="1576388" algn="l"/>
                <a:tab pos="1968500" algn="l"/>
                <a:tab pos="2362200" algn="l"/>
                <a:tab pos="2757488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92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6EDB481E-97B5-AE46-9A4B-1CD3FD5F23AC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A5F95412-7B21-3B4B-A3D7-251A9BD69AF5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F820BAB1-4EA3-4B48-ACB5-64EDB09FD47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A1061E6A-23FB-2A4B-8B91-9E19AA255003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51F23522-08B5-824F-89A1-1F8C180358BC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EDCB4E25-53B7-634C-8CD8-D743BCCC1728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fld id="{347F89C8-98DB-3C4C-A96D-3B380E79CA69}" type="slidenum">
              <a:rPr lang="nl-NL" altLang="nl-NL" sz="1200">
                <a:solidFill>
                  <a:srgbClr val="FFFFFF"/>
                </a:solidFill>
                <a:latin typeface="FreeSans" charset="0"/>
                <a:ea typeface="Microsoft YaHei" charset="-122"/>
                <a:cs typeface="Segoe UI" charset="0"/>
              </a:rPr>
              <a:pPr algn="r" eaLnBrk="1">
                <a:lnSpc>
                  <a:spcPct val="92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27</a:t>
            </a:fld>
            <a:endParaRPr lang="nl-NL" altLang="nl-NL" sz="1200">
              <a:solidFill>
                <a:srgbClr val="FFFFFF"/>
              </a:solidFill>
              <a:latin typeface="FreeSans" charset="0"/>
              <a:ea typeface="Microsoft YaHei" charset="-122"/>
              <a:cs typeface="Segoe UI" charset="0"/>
            </a:endParaRPr>
          </a:p>
        </p:txBody>
      </p:sp>
      <p:sp>
        <p:nvSpPr>
          <p:cNvPr id="4403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18558" rIns="0" bIns="0"/>
          <a:lstStyle/>
          <a:p>
            <a:pPr marL="215900" indent="-214313" defTabSz="449263" eaLnBrk="1" hangingPunct="1">
              <a:lnSpc>
                <a:spcPct val="94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endParaRPr lang="nl-NL" altLang="nl-NL" sz="2800"/>
          </a:p>
        </p:txBody>
      </p:sp>
    </p:spTree>
    <p:extLst>
      <p:ext uri="{BB962C8B-B14F-4D97-AF65-F5344CB8AC3E}">
        <p14:creationId xmlns:p14="http://schemas.microsoft.com/office/powerpoint/2010/main" val="401722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/>
          </a:p>
        </p:txBody>
      </p:sp>
      <p:sp>
        <p:nvSpPr>
          <p:cNvPr id="512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23AF301-8448-4148-B77D-0DCDA7042EB1}" type="slidenum">
              <a:rPr lang="nl-NL" altLang="nl-NL" baseline="0" smtClean="0"/>
              <a:pPr/>
              <a:t>31</a:t>
            </a:fld>
            <a:endParaRPr lang="nl-NL" altLang="nl-NL" baseline="0" smtClean="0"/>
          </a:p>
        </p:txBody>
      </p:sp>
    </p:spTree>
    <p:extLst>
      <p:ext uri="{BB962C8B-B14F-4D97-AF65-F5344CB8AC3E}">
        <p14:creationId xmlns:p14="http://schemas.microsoft.com/office/powerpoint/2010/main" val="123299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08195" y="1554481"/>
            <a:ext cx="5654512" cy="1273840"/>
          </a:xfrm>
        </p:spPr>
        <p:txBody>
          <a:bodyPr anchor="b"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08195" y="2787397"/>
            <a:ext cx="5654512" cy="113621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02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6"/>
          <p:cNvSpPr>
            <a:spLocks noGrp="1"/>
          </p:cNvSpPr>
          <p:nvPr>
            <p:ph type="title"/>
          </p:nvPr>
        </p:nvSpPr>
        <p:spPr>
          <a:xfrm>
            <a:off x="838200" y="1722971"/>
            <a:ext cx="10515600" cy="13250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38205" y="3048000"/>
            <a:ext cx="10515599" cy="1073151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5549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539752" y="393294"/>
            <a:ext cx="4366547" cy="5614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544431" y="1935843"/>
            <a:ext cx="6056668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5543554" y="3395134"/>
            <a:ext cx="6057900" cy="726017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40150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1789472" y="2792361"/>
            <a:ext cx="8613059" cy="3215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23535" y="460228"/>
            <a:ext cx="6882581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3067051" y="1785792"/>
            <a:ext cx="6057900" cy="726017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16488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met eventuele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12192000" cy="6312309"/>
          </a:xfrm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6304769" y="250525"/>
            <a:ext cx="5717929" cy="5803725"/>
          </a:xfrm>
          <a:solidFill>
            <a:schemeClr val="accent1">
              <a:alpha val="75000"/>
            </a:schemeClr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5096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 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/>
          <p:cNvSpPr txBox="1">
            <a:spLocks/>
          </p:cNvSpPr>
          <p:nvPr userDrawn="1"/>
        </p:nvSpPr>
        <p:spPr>
          <a:xfrm>
            <a:off x="427567" y="6413500"/>
            <a:ext cx="694267" cy="366184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C930B32-34C0-4F45-8EE3-B0ADF44E1354}" type="slidenum">
              <a:rPr lang="nl-NL" sz="1333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nl-NL" sz="1333" dirty="0" smtClean="0"/>
              <a:t> |</a:t>
            </a:r>
            <a:endParaRPr lang="nl-NL" sz="1333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00624"/>
            <a:ext cx="10515600" cy="734861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2821" y="1519825"/>
            <a:ext cx="10515600" cy="465714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733">
                <a:solidFill>
                  <a:schemeClr val="tx1"/>
                </a:solidFill>
              </a:defRPr>
            </a:lvl1pPr>
            <a:lvl2pPr marL="457189" indent="0">
              <a:buNone/>
              <a:defRPr sz="3733">
                <a:solidFill>
                  <a:schemeClr val="tx1"/>
                </a:solidFill>
              </a:defRPr>
            </a:lvl2pPr>
            <a:lvl3pPr marL="914377" indent="0">
              <a:buNone/>
              <a:defRPr sz="3200">
                <a:solidFill>
                  <a:schemeClr val="tx1"/>
                </a:solidFill>
              </a:defRPr>
            </a:lvl3pPr>
            <a:lvl4pPr marL="1371566" indent="0">
              <a:buNone/>
              <a:defRPr sz="2667">
                <a:solidFill>
                  <a:schemeClr val="tx1"/>
                </a:solidFill>
              </a:defRPr>
            </a:lvl4pPr>
            <a:lvl5pPr marL="1828754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929462" y="6443129"/>
            <a:ext cx="4473519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33" b="1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333"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 sz="1333"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 sz="1333"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0613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6699149-F7E1-43AE-84DE-63A5EC970204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00627"/>
            <a:ext cx="10515600" cy="734861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2821" y="1519825"/>
            <a:ext cx="10515600" cy="465714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2800">
                <a:solidFill>
                  <a:schemeClr val="tx1"/>
                </a:solidFill>
              </a:defRPr>
            </a:lvl2pPr>
            <a:lvl3pPr marL="685800" indent="0">
              <a:buNone/>
              <a:defRPr sz="2400">
                <a:solidFill>
                  <a:schemeClr val="tx1"/>
                </a:solidFill>
              </a:defRPr>
            </a:lvl3pPr>
            <a:lvl4pPr marL="1028700" indent="0">
              <a:buNone/>
              <a:defRPr sz="2000">
                <a:solidFill>
                  <a:schemeClr val="tx1"/>
                </a:solidFill>
              </a:defRPr>
            </a:lvl4pPr>
            <a:lvl5pPr marL="13716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2989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ard 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B63FF39-44BE-4CC5-B360-B8461E83B595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2821" y="1519825"/>
            <a:ext cx="10515600" cy="465714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38200" y="300627"/>
            <a:ext cx="10515600" cy="734861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981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e foto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CBBF26E-8B88-4CFC-BBCC-8161C0656958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46386" y="308977"/>
            <a:ext cx="6056668" cy="1210848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344352" y="308981"/>
            <a:ext cx="4874827" cy="5636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5746754" y="1536529"/>
            <a:ext cx="6055783" cy="440916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4729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e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5A189-7DDC-479C-8C9E-31F5CAB16ABA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43223" y="308977"/>
            <a:ext cx="6056668" cy="1210848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6927708" y="308981"/>
            <a:ext cx="4874827" cy="5636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343593" y="1536529"/>
            <a:ext cx="6055783" cy="440916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723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1842AE-C44F-4A44-B425-AA47B8AD4075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10" name="Tijdelijke aanduiding voor grafiek 9"/>
          <p:cNvSpPr>
            <a:spLocks noGrp="1"/>
          </p:cNvSpPr>
          <p:nvPr>
            <p:ph type="chart" sz="quarter" idx="10"/>
          </p:nvPr>
        </p:nvSpPr>
        <p:spPr>
          <a:xfrm>
            <a:off x="1057380" y="1592825"/>
            <a:ext cx="10087555" cy="4238592"/>
          </a:xfrm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grafiek wilt toevoegen</a:t>
            </a:r>
            <a:endParaRPr lang="nl-NL" noProof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057380" y="300627"/>
            <a:ext cx="10087555" cy="734861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1725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 txBox="1">
            <a:spLocks/>
          </p:cNvSpPr>
          <p:nvPr/>
        </p:nvSpPr>
        <p:spPr>
          <a:xfrm>
            <a:off x="241300" y="638651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C238930-3476-413E-B163-01751FD0B55B}" type="slidenum">
              <a:rPr lang="nl-NL" sz="1000" smtClean="0"/>
              <a:pPr algn="r">
                <a:defRPr/>
              </a:pPr>
              <a:t>‹#›</a:t>
            </a:fld>
            <a:r>
              <a:rPr lang="nl-NL" sz="1000" dirty="0" smtClean="0"/>
              <a:t> |</a:t>
            </a:r>
            <a:endParaRPr lang="nl-NL" sz="1000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/>
          </p:nvPr>
        </p:nvSpPr>
        <p:spPr>
          <a:xfrm>
            <a:off x="2102371" y="2091645"/>
            <a:ext cx="7987260" cy="3940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13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838203" y="1052191"/>
            <a:ext cx="10515599" cy="62864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00627"/>
            <a:ext cx="10515600" cy="734861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744001" y="6416392"/>
            <a:ext cx="3905251" cy="36618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3262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1296988" y="6367463"/>
            <a:ext cx="2844800" cy="1984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D7CB3-C038-46BD-9CDD-CC4BF73DEF73}" type="datetime1">
              <a:rPr lang="nl-NL" altLang="nl-NL"/>
              <a:pPr>
                <a:defRPr/>
              </a:pPr>
              <a:t>05-05-17</a:t>
            </a:fld>
            <a:endParaRPr lang="nl-NL" altLang="nl-N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00163" y="6165850"/>
            <a:ext cx="7869237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05488" y="6381750"/>
            <a:ext cx="673100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 </a:t>
            </a:r>
            <a:fld id="{E33F30BF-E7AD-44F4-8A2F-4ACFC2F54183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2182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6"/>
          <p:cNvSpPr>
            <a:spLocks noGrp="1"/>
          </p:cNvSpPr>
          <p:nvPr>
            <p:ph type="title"/>
          </p:nvPr>
        </p:nvSpPr>
        <p:spPr>
          <a:xfrm>
            <a:off x="838200" y="1722971"/>
            <a:ext cx="10515600" cy="13250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38205" y="3048000"/>
            <a:ext cx="10515599" cy="1073151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9412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01688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79" r:id="rId9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93BE"/>
        </a:buClr>
        <a:buFont typeface="Wingdings" panose="05000000000000000000" pitchFamily="2" charset="2"/>
        <a:buChar char="§"/>
        <a:defRPr sz="21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93BE"/>
        </a:buClr>
        <a:buFont typeface="Wingdings" panose="05000000000000000000" pitchFamily="2" charset="2"/>
        <a:buChar char="§"/>
        <a:defRPr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93BE"/>
        </a:buClr>
        <a:buFont typeface="Wingdings" panose="05000000000000000000" pitchFamily="2" charset="2"/>
        <a:buChar char="§"/>
        <a:defRPr sz="15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93BE"/>
        </a:buClr>
        <a:buFont typeface="Wingdings" panose="05000000000000000000" pitchFamily="2" charset="2"/>
        <a:buChar char="§"/>
        <a:defRPr sz="13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93BE"/>
        </a:buClr>
        <a:buFont typeface="Wingdings" panose="05000000000000000000" pitchFamily="2" charset="2"/>
        <a:buChar char="§"/>
        <a:defRPr sz="13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6"/>
          <p:cNvSpPr>
            <a:spLocks noGrp="1"/>
          </p:cNvSpPr>
          <p:nvPr>
            <p:ph type="title"/>
          </p:nvPr>
        </p:nvSpPr>
        <p:spPr bwMode="auto">
          <a:xfrm>
            <a:off x="838200" y="172243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</a:p>
        </p:txBody>
      </p:sp>
      <p:sp>
        <p:nvSpPr>
          <p:cNvPr id="2051" name="Tijdelijke aanduiding voor tekst 10"/>
          <p:cNvSpPr>
            <a:spLocks noGrp="1"/>
          </p:cNvSpPr>
          <p:nvPr>
            <p:ph type="body" idx="1"/>
          </p:nvPr>
        </p:nvSpPr>
        <p:spPr bwMode="auto">
          <a:xfrm>
            <a:off x="838200" y="3048000"/>
            <a:ext cx="10515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92" r:id="rId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bg1"/>
        </a:buClr>
        <a:buFont typeface="Wingdings" panose="05000000000000000000" pitchFamily="2" charset="2"/>
        <a:defRPr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1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hyperlink" Target="http://www.geonovum.nl/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rom.nl/pagina.html?id=1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ctrTitle"/>
          </p:nvPr>
        </p:nvSpPr>
        <p:spPr>
          <a:xfrm>
            <a:off x="5548393" y="774915"/>
            <a:ext cx="6314314" cy="4029560"/>
          </a:xfrm>
        </p:spPr>
        <p:txBody>
          <a:bodyPr anchor="ctr"/>
          <a:lstStyle/>
          <a:p>
            <a:r>
              <a:rPr lang="en-US" sz="2800" dirty="0"/>
              <a:t>PDOK in approach in relation with the distribution of </a:t>
            </a:r>
            <a:r>
              <a:rPr lang="en-US" sz="2800" dirty="0" smtClean="0"/>
              <a:t>and </a:t>
            </a:r>
            <a:r>
              <a:rPr lang="en-US" sz="2800" dirty="0"/>
              <a:t>access to cadastral information</a:t>
            </a:r>
          </a:p>
        </p:txBody>
      </p:sp>
      <p:sp>
        <p:nvSpPr>
          <p:cNvPr id="16387" name="Ondertitel 2"/>
          <p:cNvSpPr>
            <a:spLocks noGrp="1"/>
          </p:cNvSpPr>
          <p:nvPr>
            <p:ph type="subTitle" idx="1"/>
          </p:nvPr>
        </p:nvSpPr>
        <p:spPr>
          <a:xfrm>
            <a:off x="6208195" y="4647194"/>
            <a:ext cx="5654512" cy="1136215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PCC, Malta, 5 May 2017</a:t>
            </a:r>
          </a:p>
          <a:p>
            <a:pPr eaLnBrk="1" hangingPunct="1"/>
            <a:r>
              <a:rPr lang="nl-NL" altLang="nl-NL" dirty="0" smtClean="0"/>
              <a:t>Paula Dijkstra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					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37" y="1456176"/>
            <a:ext cx="305276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" name="Groep 36"/>
          <p:cNvGrpSpPr>
            <a:grpSpLocks/>
          </p:cNvGrpSpPr>
          <p:nvPr/>
        </p:nvGrpSpPr>
        <p:grpSpPr bwMode="auto">
          <a:xfrm>
            <a:off x="2415674" y="452875"/>
            <a:ext cx="8064500" cy="5500688"/>
            <a:chOff x="1979712" y="664369"/>
            <a:chExt cx="8064896" cy="5501481"/>
          </a:xfrm>
        </p:grpSpPr>
        <p:sp>
          <p:nvSpPr>
            <p:cNvPr id="8" name="Parallellogram 31"/>
            <p:cNvSpPr>
              <a:spLocks noChangeArrowheads="1"/>
            </p:cNvSpPr>
            <p:nvPr/>
          </p:nvSpPr>
          <p:spPr bwMode="auto">
            <a:xfrm>
              <a:off x="1979712" y="4938173"/>
              <a:ext cx="8064896" cy="1227677"/>
            </a:xfrm>
            <a:prstGeom prst="parallelogram">
              <a:avLst>
                <a:gd name="adj" fmla="val 159882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nl-NL" altLang="nl-NL" sz="2000"/>
            </a:p>
          </p:txBody>
        </p:sp>
        <p:sp>
          <p:nvSpPr>
            <p:cNvPr id="9" name="Parallellogram 33"/>
            <p:cNvSpPr>
              <a:spLocks noChangeArrowheads="1"/>
            </p:cNvSpPr>
            <p:nvPr/>
          </p:nvSpPr>
          <p:spPr bwMode="auto">
            <a:xfrm>
              <a:off x="3898981" y="5373405"/>
              <a:ext cx="5070801" cy="674488"/>
            </a:xfrm>
            <a:prstGeom prst="parallelogram">
              <a:avLst>
                <a:gd name="adj" fmla="val 159862"/>
              </a:avLst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nl-NL" altLang="nl-NL" sz="2000"/>
            </a:p>
          </p:txBody>
        </p:sp>
        <p:sp>
          <p:nvSpPr>
            <p:cNvPr id="10" name="AutoShape 4" descr="Horizontale baksteen"/>
            <p:cNvSpPr>
              <a:spLocks noChangeArrowheads="1"/>
            </p:cNvSpPr>
            <p:nvPr/>
          </p:nvSpPr>
          <p:spPr bwMode="auto">
            <a:xfrm>
              <a:off x="4538398" y="664369"/>
              <a:ext cx="3526854" cy="5321300"/>
            </a:xfrm>
            <a:prstGeom prst="upArrow">
              <a:avLst>
                <a:gd name="adj1" fmla="val 82111"/>
                <a:gd name="adj2" fmla="val 64829"/>
              </a:avLst>
            </a:prstGeom>
            <a:pattFill prst="horzBrick">
              <a:fgClr>
                <a:schemeClr val="bg2"/>
              </a:fgClr>
              <a:bgClr>
                <a:schemeClr val="tx2"/>
              </a:bgClr>
            </a:patt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nl-NL" altLang="nl-NL" sz="2000"/>
            </a:p>
          </p:txBody>
        </p:sp>
        <p:sp>
          <p:nvSpPr>
            <p:cNvPr id="11" name="Rectangle 5" descr="Eiken"/>
            <p:cNvSpPr>
              <a:spLocks noChangeArrowheads="1"/>
            </p:cNvSpPr>
            <p:nvPr/>
          </p:nvSpPr>
          <p:spPr bwMode="auto">
            <a:xfrm rot="-5400000">
              <a:off x="5086249" y="5163404"/>
              <a:ext cx="1139679" cy="504848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nl-NL" altLang="nl-NL" sz="200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6501134" y="4846448"/>
              <a:ext cx="781088" cy="75734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6501134" y="3131701"/>
              <a:ext cx="781088" cy="75893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126292" y="3131701"/>
              <a:ext cx="782676" cy="75893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6107415" y="1610656"/>
              <a:ext cx="388957" cy="574758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5494610" y="4938536"/>
              <a:ext cx="330216" cy="219107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latin typeface="Arial" panose="020B0604020202020204" pitchFamily="34" charset="0"/>
              </a:endParaRPr>
            </a:p>
          </p:txBody>
        </p:sp>
        <p:sp>
          <p:nvSpPr>
            <p:cNvPr id="17" name="Rechthoek 14"/>
            <p:cNvSpPr>
              <a:spLocks noChangeArrowheads="1"/>
            </p:cNvSpPr>
            <p:nvPr/>
          </p:nvSpPr>
          <p:spPr bwMode="auto">
            <a:xfrm>
              <a:off x="5977803" y="4853904"/>
              <a:ext cx="349722" cy="2484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altLang="nl-NL" sz="1000" b="1"/>
                <a:t>98</a:t>
              </a:r>
            </a:p>
          </p:txBody>
        </p:sp>
        <p:grpSp>
          <p:nvGrpSpPr>
            <p:cNvPr id="18" name="Groep 30"/>
            <p:cNvGrpSpPr>
              <a:grpSpLocks/>
            </p:cNvGrpSpPr>
            <p:nvPr/>
          </p:nvGrpSpPr>
          <p:grpSpPr bwMode="auto">
            <a:xfrm>
              <a:off x="4966995" y="4959289"/>
              <a:ext cx="288032" cy="1008112"/>
              <a:chOff x="2915816" y="4149080"/>
              <a:chExt cx="288032" cy="1008112"/>
            </a:xfrm>
          </p:grpSpPr>
          <p:sp>
            <p:nvSpPr>
              <p:cNvPr id="20" name="Lachebekje 52"/>
              <p:cNvSpPr/>
              <p:nvPr/>
            </p:nvSpPr>
            <p:spPr bwMode="auto">
              <a:xfrm>
                <a:off x="2916355" y="4148967"/>
                <a:ext cx="287352" cy="285791"/>
              </a:xfrm>
              <a:prstGeom prst="smileyFac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90000" tIns="46800" rIns="90000" bIns="46800">
                <a:spAutoFit/>
              </a:bodyPr>
              <a:lstStyle/>
              <a:p>
                <a:pPr eaLnBrk="1" hangingPunct="1">
                  <a:defRPr/>
                </a:pPr>
                <a:endParaRPr lang="nl-NL">
                  <a:latin typeface="Arial" panose="020B0604020202020204" pitchFamily="34" charset="0"/>
                </a:endParaRPr>
              </a:p>
            </p:txBody>
          </p:sp>
          <p:cxnSp>
            <p:nvCxnSpPr>
              <p:cNvPr id="21" name="Rechte verbindingslijn 53"/>
              <p:cNvCxnSpPr/>
              <p:nvPr/>
            </p:nvCxnSpPr>
            <p:spPr bwMode="auto">
              <a:xfrm>
                <a:off x="3057650" y="4434758"/>
                <a:ext cx="0" cy="357239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Rechte verbindingslijn 54"/>
              <p:cNvCxnSpPr/>
              <p:nvPr/>
            </p:nvCxnSpPr>
            <p:spPr bwMode="auto">
              <a:xfrm flipH="1">
                <a:off x="2916355" y="4791997"/>
                <a:ext cx="141295" cy="36517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Rechte verbindingslijn 55"/>
              <p:cNvCxnSpPr/>
              <p:nvPr/>
            </p:nvCxnSpPr>
            <p:spPr bwMode="auto">
              <a:xfrm flipH="1">
                <a:off x="2916355" y="4487154"/>
                <a:ext cx="141295" cy="36517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Rechte verbindingslijn 56"/>
              <p:cNvCxnSpPr/>
              <p:nvPr/>
            </p:nvCxnSpPr>
            <p:spPr bwMode="auto">
              <a:xfrm>
                <a:off x="3057650" y="4791997"/>
                <a:ext cx="146057" cy="36517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Rechte verbindingslijn 57"/>
              <p:cNvCxnSpPr/>
              <p:nvPr/>
            </p:nvCxnSpPr>
            <p:spPr bwMode="auto">
              <a:xfrm>
                <a:off x="3046536" y="4487154"/>
                <a:ext cx="146057" cy="365178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Tekstvak 35"/>
            <p:cNvSpPr txBox="1">
              <a:spLocks noChangeArrowheads="1"/>
            </p:cNvSpPr>
            <p:nvPr/>
          </p:nvSpPr>
          <p:spPr bwMode="auto">
            <a:xfrm>
              <a:off x="5494576" y="2383101"/>
              <a:ext cx="136815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altLang="nl-NL" sz="2000"/>
                <a:t>€ 375.000</a:t>
              </a:r>
            </a:p>
          </p:txBody>
        </p:sp>
      </p:grpSp>
      <p:cxnSp>
        <p:nvCxnSpPr>
          <p:cNvPr id="26" name="Rechte verbindingslijn 38"/>
          <p:cNvCxnSpPr>
            <a:cxnSpLocks noChangeShapeType="1"/>
          </p:cNvCxnSpPr>
          <p:nvPr/>
        </p:nvCxnSpPr>
        <p:spPr bwMode="auto">
          <a:xfrm flipH="1" flipV="1">
            <a:off x="2055312" y="2919851"/>
            <a:ext cx="3417887" cy="23479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Rechte verbindingslijn 39"/>
          <p:cNvCxnSpPr>
            <a:cxnSpLocks noChangeShapeType="1"/>
          </p:cNvCxnSpPr>
          <p:nvPr/>
        </p:nvCxnSpPr>
        <p:spPr bwMode="auto">
          <a:xfrm flipH="1" flipV="1">
            <a:off x="2791912" y="2919851"/>
            <a:ext cx="2655887" cy="2320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Rechte verbindingslijn 42"/>
          <p:cNvCxnSpPr>
            <a:cxnSpLocks noChangeShapeType="1"/>
          </p:cNvCxnSpPr>
          <p:nvPr/>
        </p:nvCxnSpPr>
        <p:spPr bwMode="auto">
          <a:xfrm flipH="1" flipV="1">
            <a:off x="4138112" y="2945251"/>
            <a:ext cx="2298700" cy="17208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Rechte verbindingslijn 61"/>
          <p:cNvCxnSpPr/>
          <p:nvPr/>
        </p:nvCxnSpPr>
        <p:spPr bwMode="auto">
          <a:xfrm flipH="1" flipV="1">
            <a:off x="3323724" y="2337238"/>
            <a:ext cx="2657475" cy="5715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echte verbindingslijn 46"/>
          <p:cNvCxnSpPr>
            <a:cxnSpLocks noChangeShapeType="1"/>
          </p:cNvCxnSpPr>
          <p:nvPr/>
        </p:nvCxnSpPr>
        <p:spPr bwMode="auto">
          <a:xfrm flipH="1" flipV="1">
            <a:off x="3444374" y="1695888"/>
            <a:ext cx="1589088" cy="3883025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Rechte verbindingslijn 49"/>
          <p:cNvCxnSpPr>
            <a:cxnSpLocks noChangeShapeType="1"/>
          </p:cNvCxnSpPr>
          <p:nvPr/>
        </p:nvCxnSpPr>
        <p:spPr bwMode="auto">
          <a:xfrm flipV="1">
            <a:off x="3611062" y="1716526"/>
            <a:ext cx="354012" cy="3889375"/>
          </a:xfrm>
          <a:prstGeom prst="line">
            <a:avLst/>
          </a:prstGeom>
          <a:noFill/>
          <a:ln w="190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Rechte verbindingslijn 51"/>
          <p:cNvCxnSpPr>
            <a:cxnSpLocks noChangeShapeType="1"/>
          </p:cNvCxnSpPr>
          <p:nvPr/>
        </p:nvCxnSpPr>
        <p:spPr bwMode="auto">
          <a:xfrm flipV="1">
            <a:off x="3612649" y="2154676"/>
            <a:ext cx="627063" cy="3436937"/>
          </a:xfrm>
          <a:prstGeom prst="line">
            <a:avLst/>
          </a:prstGeom>
          <a:noFill/>
          <a:ln w="190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kstvak 65"/>
          <p:cNvSpPr txBox="1"/>
          <p:nvPr/>
        </p:nvSpPr>
        <p:spPr>
          <a:xfrm>
            <a:off x="4541337" y="2046726"/>
            <a:ext cx="6921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schemeClr val="accent6"/>
                </a:solidFill>
                <a:latin typeface="Arial" panose="020B0604020202020204" pitchFamily="34" charset="0"/>
              </a:rPr>
              <a:t>Value</a:t>
            </a:r>
          </a:p>
        </p:txBody>
      </p:sp>
      <p:sp>
        <p:nvSpPr>
          <p:cNvPr id="34" name="Tekstvak 54"/>
          <p:cNvSpPr txBox="1">
            <a:spLocks noChangeArrowheads="1"/>
          </p:cNvSpPr>
          <p:nvPr/>
        </p:nvSpPr>
        <p:spPr bwMode="auto">
          <a:xfrm>
            <a:off x="4277812" y="2640451"/>
            <a:ext cx="110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altLang="nl-NL" sz="1600">
                <a:solidFill>
                  <a:schemeClr val="tx2"/>
                </a:solidFill>
              </a:rPr>
              <a:t>Address</a:t>
            </a:r>
            <a:br>
              <a:rPr lang="nl-NL" altLang="nl-NL" sz="1600">
                <a:solidFill>
                  <a:schemeClr val="tx2"/>
                </a:solidFill>
              </a:rPr>
            </a:br>
            <a:r>
              <a:rPr lang="nl-NL" altLang="nl-NL" sz="1600">
                <a:solidFill>
                  <a:schemeClr val="tx2"/>
                </a:solidFill>
              </a:rPr>
              <a:t>&amp; Building</a:t>
            </a:r>
          </a:p>
        </p:txBody>
      </p:sp>
      <p:sp>
        <p:nvSpPr>
          <p:cNvPr id="35" name="Tekstvak 55"/>
          <p:cNvSpPr txBox="1">
            <a:spLocks noChangeArrowheads="1"/>
          </p:cNvSpPr>
          <p:nvPr/>
        </p:nvSpPr>
        <p:spPr bwMode="auto">
          <a:xfrm>
            <a:off x="2117224" y="3348476"/>
            <a:ext cx="788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altLang="nl-NL" sz="1600">
                <a:solidFill>
                  <a:srgbClr val="FF0000"/>
                </a:solidFill>
              </a:rPr>
              <a:t>Owner</a:t>
            </a:r>
          </a:p>
        </p:txBody>
      </p:sp>
      <p:sp>
        <p:nvSpPr>
          <p:cNvPr id="36" name="Tekstvak 56"/>
          <p:cNvSpPr txBox="1">
            <a:spLocks noChangeArrowheads="1"/>
          </p:cNvSpPr>
          <p:nvPr/>
        </p:nvSpPr>
        <p:spPr bwMode="auto">
          <a:xfrm>
            <a:off x="4407987" y="3851713"/>
            <a:ext cx="765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altLang="nl-NL" sz="1600">
                <a:solidFill>
                  <a:srgbClr val="FFC000"/>
                </a:solidFill>
              </a:rPr>
              <a:t>Parcel</a:t>
            </a:r>
          </a:p>
        </p:txBody>
      </p:sp>
      <p:sp>
        <p:nvSpPr>
          <p:cNvPr id="37" name="Tekstvak 57"/>
          <p:cNvSpPr txBox="1">
            <a:spLocks noChangeArrowheads="1"/>
          </p:cNvSpPr>
          <p:nvPr/>
        </p:nvSpPr>
        <p:spPr bwMode="auto">
          <a:xfrm>
            <a:off x="3158624" y="4556563"/>
            <a:ext cx="58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altLang="nl-NL" sz="1600">
                <a:solidFill>
                  <a:srgbClr val="7030A0"/>
                </a:solidFill>
              </a:rPr>
              <a:t>Map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/>
              <a:t>Key register cadaster (BRK</a:t>
            </a:r>
            <a:r>
              <a:rPr lang="en-US" altLang="nl-NL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nl-NL" sz="5400" dirty="0">
                <a:solidFill>
                  <a:schemeClr val="accent1"/>
                </a:solidFill>
              </a:rPr>
              <a:t>Key register cadaster (BRK</a:t>
            </a:r>
            <a:r>
              <a:rPr lang="en-US" altLang="nl-NL" sz="5400" dirty="0" smtClean="0">
                <a:solidFill>
                  <a:schemeClr val="accent1"/>
                </a:solidFill>
              </a:rPr>
              <a:t>)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Cadastral Act (1 January 2008)</a:t>
            </a:r>
          </a:p>
          <a:p>
            <a:pPr marL="800100" lvl="1" indent="-457200">
              <a:buFont typeface="Arial" charset="0"/>
              <a:buChar char="•"/>
            </a:pPr>
            <a:endParaRPr lang="en-US" sz="4000" dirty="0" smtClean="0"/>
          </a:p>
          <a:p>
            <a:pPr marL="800100" lvl="1" indent="-457200">
              <a:buFont typeface="Arial" charset="0"/>
              <a:buChar char="•"/>
            </a:pPr>
            <a:r>
              <a:rPr lang="en-US" sz="4000" dirty="0" smtClean="0"/>
              <a:t>Land Registry</a:t>
            </a:r>
          </a:p>
          <a:p>
            <a:pPr marL="457200" indent="-457200">
              <a:buFont typeface="Arial" charset="0"/>
              <a:buChar char="•"/>
            </a:pPr>
            <a:endParaRPr lang="en-US" sz="4000" dirty="0" smtClean="0"/>
          </a:p>
          <a:p>
            <a:pPr marL="800100" lvl="1" indent="-457200">
              <a:buFont typeface="Arial" charset="0"/>
              <a:buChar char="•"/>
            </a:pPr>
            <a:r>
              <a:rPr lang="en-US" sz="4000" dirty="0" smtClean="0"/>
              <a:t>Cadastral Map</a:t>
            </a:r>
          </a:p>
          <a:p>
            <a:pPr marL="457200" indent="-457200">
              <a:buFont typeface="Arial" charset="0"/>
              <a:buChar char="•"/>
            </a:pPr>
            <a:endParaRPr lang="en-US" sz="40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2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nl-NL" dirty="0" smtClean="0"/>
              <a:t>Authentic data in key </a:t>
            </a:r>
            <a:r>
              <a:rPr lang="en-US" altLang="nl-NL" dirty="0"/>
              <a:t>register cadaster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algn="l"/>
            <a:r>
              <a:rPr lang="en-US" b="1" dirty="0" smtClean="0"/>
              <a:t>Land Registry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Parcel number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Ownership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Rights (</a:t>
            </a:r>
            <a:r>
              <a:rPr lang="en-US" dirty="0" err="1" smtClean="0"/>
              <a:t>eg</a:t>
            </a:r>
            <a:r>
              <a:rPr lang="en-US" dirty="0" smtClean="0"/>
              <a:t> Mortgages, usufruct,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Size of the parcel</a:t>
            </a:r>
          </a:p>
          <a:p>
            <a:pPr marL="457200" indent="-457200" algn="l">
              <a:buFont typeface="Arial" charset="0"/>
              <a:buChar char="•"/>
            </a:pPr>
            <a:endParaRPr lang="nl-NL" dirty="0" smtClean="0"/>
          </a:p>
          <a:p>
            <a:pPr marL="457200" indent="-457200" algn="l">
              <a:buFont typeface="Arial" charset="0"/>
              <a:buChar char="•"/>
            </a:pPr>
            <a:endParaRPr lang="nl-NL" dirty="0" smtClean="0"/>
          </a:p>
          <a:p>
            <a:pPr algn="l"/>
            <a:endParaRPr lang="en-US" dirty="0"/>
          </a:p>
          <a:p>
            <a:pPr algn="l"/>
            <a:r>
              <a:rPr lang="en-US" b="1" dirty="0" smtClean="0"/>
              <a:t>Cadastral Map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Parcel number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Parcel boundaries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Administrative boundaries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9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</a:rPr>
              <a:t>Availability BRK as </a:t>
            </a:r>
            <a:r>
              <a:rPr lang="en-US" sz="4400" u="sng" dirty="0" smtClean="0">
                <a:solidFill>
                  <a:schemeClr val="accent1"/>
                </a:solidFill>
              </a:rPr>
              <a:t>Open Data</a:t>
            </a:r>
            <a:endParaRPr lang="en-US" sz="4400" u="sng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2013: Administrative boundaries available as open data 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2016: Cadastral Map available as open data with </a:t>
            </a:r>
            <a:r>
              <a:rPr lang="en-US" sz="3600" u="sng" dirty="0" smtClean="0"/>
              <a:t>monthly</a:t>
            </a:r>
            <a:r>
              <a:rPr lang="en-US" sz="3600" dirty="0" smtClean="0"/>
              <a:t> updates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/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2018</a:t>
            </a:r>
            <a:r>
              <a:rPr lang="en-US" sz="3600" dirty="0"/>
              <a:t>: Cadastral Map available as open data with </a:t>
            </a:r>
            <a:r>
              <a:rPr lang="en-US" sz="3600" u="sng" dirty="0" smtClean="0"/>
              <a:t>daily</a:t>
            </a:r>
            <a:r>
              <a:rPr lang="en-US" sz="3600" dirty="0" smtClean="0"/>
              <a:t> updates</a:t>
            </a:r>
            <a:endParaRPr lang="en-US" sz="3600" dirty="0"/>
          </a:p>
          <a:p>
            <a:pPr marL="571500" indent="-571500"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7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BRK </a:t>
            </a:r>
            <a:r>
              <a:rPr lang="mr-IN" dirty="0" smtClean="0"/>
              <a:t>–</a:t>
            </a:r>
            <a:r>
              <a:rPr lang="en-US" dirty="0" smtClean="0"/>
              <a:t> Linked with other key registries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Key Registry </a:t>
            </a:r>
            <a:r>
              <a:rPr lang="en-US" dirty="0" err="1" smtClean="0"/>
              <a:t>Cadastre</a:t>
            </a:r>
            <a:r>
              <a:rPr lang="en-US" dirty="0" smtClean="0"/>
              <a:t> (BRK) &amp; Key Registry Building and </a:t>
            </a:r>
            <a:r>
              <a:rPr lang="en-US" dirty="0" err="1" smtClean="0"/>
              <a:t>Adresses</a:t>
            </a:r>
            <a:r>
              <a:rPr lang="en-US" dirty="0" smtClean="0"/>
              <a:t> (BAG)</a:t>
            </a:r>
          </a:p>
          <a:p>
            <a:pPr marL="457200" indent="-457200">
              <a:buFont typeface="Arial" charset="0"/>
              <a:buChar char="•"/>
            </a:pPr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Key Registry </a:t>
            </a:r>
            <a:r>
              <a:rPr lang="en-US" dirty="0" err="1"/>
              <a:t>Cadastre</a:t>
            </a:r>
            <a:r>
              <a:rPr lang="en-US" dirty="0"/>
              <a:t> (BRK) </a:t>
            </a:r>
            <a:r>
              <a:rPr lang="en-US" dirty="0" smtClean="0"/>
              <a:t>&amp; National Trade Register (NHR)</a:t>
            </a:r>
          </a:p>
          <a:p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Key Registry </a:t>
            </a:r>
            <a:r>
              <a:rPr lang="en-US" dirty="0" err="1"/>
              <a:t>Cadastre</a:t>
            </a:r>
            <a:r>
              <a:rPr lang="en-US" dirty="0"/>
              <a:t> (BRK) </a:t>
            </a:r>
            <a:r>
              <a:rPr lang="en-US" dirty="0" smtClean="0"/>
              <a:t>&amp; Key Registry of Persons (BRP)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3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5400"/>
            <a:ext cx="4510087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 txBox="1">
            <a:spLocks/>
          </p:cNvSpPr>
          <p:nvPr/>
        </p:nvSpPr>
        <p:spPr bwMode="auto">
          <a:xfrm>
            <a:off x="395288" y="1700213"/>
            <a:ext cx="39608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93BE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 typeface="Wingdings" panose="05000000000000000000" pitchFamily="2" charset="2"/>
              <a:buChar char="§"/>
              <a:defRPr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endParaRPr lang="en-US" altLang="nl-NL" smtClean="0"/>
          </a:p>
          <a:p>
            <a:pPr algn="ctr">
              <a:buFont typeface="Arial" charset="0"/>
              <a:buNone/>
            </a:pPr>
            <a:endParaRPr lang="nl-NL" altLang="nl-NL" sz="2800" smtClean="0"/>
          </a:p>
          <a:p>
            <a:pPr algn="ctr">
              <a:buFont typeface="Arial" charset="0"/>
              <a:buNone/>
            </a:pPr>
            <a:r>
              <a:rPr lang="nl-NL" altLang="nl-NL" sz="3600" smtClean="0">
                <a:solidFill>
                  <a:srgbClr val="154273"/>
                </a:solidFill>
                <a:latin typeface="Calibri" charset="0"/>
              </a:rPr>
              <a:t>www.pdok.nl</a:t>
            </a:r>
            <a:endParaRPr lang="nl-NL" altLang="nl-NL" sz="3600">
              <a:solidFill>
                <a:srgbClr val="154273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PDOK?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sz="2400" dirty="0" smtClean="0">
                <a:latin typeface="Calibri" charset="0"/>
              </a:rPr>
              <a:t>PDOK </a:t>
            </a:r>
            <a:r>
              <a:rPr lang="nl-NL" altLang="en-US" sz="2400" dirty="0">
                <a:latin typeface="Calibri" charset="0"/>
              </a:rPr>
              <a:t>is a c</a:t>
            </a:r>
            <a:r>
              <a:rPr lang="en-US" altLang="en-US" sz="2400" dirty="0" err="1">
                <a:latin typeface="Calibri" charset="0"/>
              </a:rPr>
              <a:t>entral</a:t>
            </a:r>
            <a:r>
              <a:rPr lang="en-US" altLang="en-US" sz="2400" dirty="0">
                <a:latin typeface="Calibri" charset="0"/>
              </a:rPr>
              <a:t> platform which stores and distributes (nationwide) datasets provided by government organizations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Datasets are distributed via </a:t>
            </a:r>
            <a:r>
              <a:rPr lang="en-US" altLang="en-US" sz="2400" dirty="0" err="1">
                <a:latin typeface="Calibri" charset="0"/>
              </a:rPr>
              <a:t>webservices</a:t>
            </a:r>
            <a:r>
              <a:rPr lang="en-US" altLang="en-US" sz="2400" dirty="0">
                <a:latin typeface="Calibri" charset="0"/>
              </a:rPr>
              <a:t> and via direct downloads. 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 err="1">
                <a:latin typeface="Calibri" charset="0"/>
              </a:rPr>
              <a:t>Webservices</a:t>
            </a:r>
            <a:r>
              <a:rPr lang="en-US" altLang="en-US" sz="2400" dirty="0">
                <a:latin typeface="Calibri" charset="0"/>
              </a:rPr>
              <a:t> contain online view- and </a:t>
            </a:r>
            <a:r>
              <a:rPr lang="en-US" altLang="en-US" sz="2400" dirty="0" err="1">
                <a:latin typeface="Calibri" charset="0"/>
              </a:rPr>
              <a:t>downloadservices</a:t>
            </a:r>
            <a:endParaRPr lang="en-US" altLang="en-US" sz="2400" dirty="0">
              <a:latin typeface="Calibri" charset="0"/>
            </a:endParaRP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Data is free to use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High update frequency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Almost 100% up and running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Data-owners are responsible for the content 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Data-owners decide (if) when and how data is provided via PDOK</a:t>
            </a:r>
            <a:endParaRPr lang="nl-NL" altLang="en-US" sz="2400" dirty="0">
              <a:latin typeface="Calibri" charset="0"/>
            </a:endParaRPr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838200" y="6416392"/>
            <a:ext cx="3905251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5 May 2017 </a:t>
            </a:r>
            <a:r>
              <a:rPr lang="mr-IN" smtClean="0"/>
              <a:t>–</a:t>
            </a:r>
            <a:r>
              <a:rPr lang="en-US" smtClean="0"/>
              <a:t> PCC &amp; Eulis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Cadastral Map in PDOK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71" y="1274915"/>
            <a:ext cx="849630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769691" y="5695951"/>
            <a:ext cx="2747868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1867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National </a:t>
            </a:r>
            <a:r>
              <a:rPr lang="nl-NL" sz="1867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geodetic</a:t>
            </a:r>
            <a:endParaRPr lang="nl-NL" sz="1867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  <a:p>
            <a:pPr algn="ctr" defTabSz="1219170" eaLnBrk="1" hangingPunct="1">
              <a:defRPr/>
            </a:pPr>
            <a:r>
              <a:rPr lang="nl-NL" sz="1867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</a:t>
            </a:r>
            <a:r>
              <a:rPr lang="nl-NL" sz="1867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reference</a:t>
            </a:r>
            <a:r>
              <a:rPr lang="nl-NL" sz="1867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</a:t>
            </a:r>
            <a:r>
              <a:rPr lang="nl-NL" sz="1867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network</a:t>
            </a:r>
            <a:endParaRPr lang="nl-NL" sz="1867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83687" y="5797551"/>
            <a:ext cx="3241593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Topografic</a:t>
            </a: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</a:t>
            </a: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mapping</a:t>
            </a:r>
            <a:endParaRPr lang="nl-NL" sz="2133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38200" y="1682751"/>
            <a:ext cx="2223686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 eaLnBrk="1" hangingPunct="1">
              <a:defRPr/>
            </a:pP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Land </a:t>
            </a: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registry</a:t>
            </a:r>
            <a:endParaRPr lang="nl-NL" sz="2133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707967" y="1714500"/>
            <a:ext cx="2981907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 eaLnBrk="1" hangingPunct="1">
              <a:defRPr/>
            </a:pP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Landconsolidation</a:t>
            </a:r>
            <a:endParaRPr lang="nl-NL" sz="2133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07984" y="1712384"/>
            <a:ext cx="3239990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 eaLnBrk="1" hangingPunct="1">
              <a:defRPr/>
            </a:pP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Cadastral</a:t>
            </a: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</a:t>
            </a: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surveying</a:t>
            </a:r>
            <a:endParaRPr lang="nl-NL" sz="2133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70192" y="3729567"/>
            <a:ext cx="2215670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Key</a:t>
            </a: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registers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813663" y="3577167"/>
            <a:ext cx="2840842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1867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Information node/</a:t>
            </a:r>
          </a:p>
          <a:p>
            <a:pPr algn="ctr" defTabSz="1219170" eaLnBrk="1" hangingPunct="1">
              <a:defRPr/>
            </a:pPr>
            <a:r>
              <a:rPr lang="nl-NL" sz="1867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Egovernment</a:t>
            </a:r>
            <a:r>
              <a:rPr lang="nl-NL" sz="1867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/NSDI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8747045" y="5831417"/>
            <a:ext cx="2993127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Cables</a:t>
            </a: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 &amp; </a:t>
            </a:r>
            <a:r>
              <a:rPr lang="nl-NL" sz="2133" b="1" dirty="0" err="1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pipelines</a:t>
            </a:r>
            <a:endParaRPr lang="nl-NL" sz="2133" b="1" dirty="0">
              <a:solidFill>
                <a:srgbClr val="00295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4378029" y="3729567"/>
            <a:ext cx="342112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19170" eaLnBrk="1" hangingPunct="1">
              <a:defRPr/>
            </a:pPr>
            <a:r>
              <a:rPr lang="nl-NL" sz="2133" b="1" dirty="0">
                <a:solidFill>
                  <a:srgbClr val="0029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PGothic" panose="020B0600070205080204" pitchFamily="34" charset="-128"/>
              </a:rPr>
              <a:t>Information Services</a:t>
            </a:r>
          </a:p>
        </p:txBody>
      </p:sp>
      <p:pic>
        <p:nvPicPr>
          <p:cNvPr id="31755" name="Picture 2" descr="leidin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2" y="4055534"/>
            <a:ext cx="4057649" cy="226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1" descr="rd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2"/>
          <a:stretch>
            <a:fillRect/>
          </a:stretch>
        </p:blipFill>
        <p:spPr bwMode="auto">
          <a:xfrm>
            <a:off x="3996268" y="4212167"/>
            <a:ext cx="4144433" cy="21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7" name="Groep 35"/>
          <p:cNvGrpSpPr>
            <a:grpSpLocks/>
          </p:cNvGrpSpPr>
          <p:nvPr/>
        </p:nvGrpSpPr>
        <p:grpSpPr bwMode="auto">
          <a:xfrm>
            <a:off x="-245533" y="1"/>
            <a:ext cx="12473518" cy="6362927"/>
            <a:chOff x="-12699" y="0"/>
            <a:chExt cx="9182099" cy="4772213"/>
          </a:xfrm>
        </p:grpSpPr>
        <p:pic>
          <p:nvPicPr>
            <p:cNvPr id="31758" name="Picture 6" descr="ma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" y="3151189"/>
              <a:ext cx="3071813" cy="1587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59" name="Groep 34"/>
            <p:cNvGrpSpPr>
              <a:grpSpLocks/>
            </p:cNvGrpSpPr>
            <p:nvPr/>
          </p:nvGrpSpPr>
          <p:grpSpPr bwMode="auto">
            <a:xfrm>
              <a:off x="-12699" y="0"/>
              <a:ext cx="9182099" cy="4772213"/>
              <a:chOff x="-12699" y="0"/>
              <a:chExt cx="9182099" cy="4772213"/>
            </a:xfrm>
          </p:grpSpPr>
          <p:pic>
            <p:nvPicPr>
              <p:cNvPr id="31760" name="Picture 4" descr="land consolidati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31" r="7227"/>
              <a:stretch>
                <a:fillRect/>
              </a:stretch>
            </p:blipFill>
            <p:spPr bwMode="auto">
              <a:xfrm>
                <a:off x="5894388" y="2381"/>
                <a:ext cx="3262312" cy="1706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2" descr="I:\1503_powerpoint presentatie 2.0\images\Fotos tbv vlakken\jwt-20100106-0060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801" r="22803"/>
              <a:stretch>
                <a:fillRect/>
              </a:stretch>
            </p:blipFill>
            <p:spPr bwMode="auto">
              <a:xfrm>
                <a:off x="6130925" y="1641475"/>
                <a:ext cx="3009900" cy="1517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5" descr="Kadaster beeldmerk klei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988" y="0"/>
                <a:ext cx="1511300" cy="147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7" descr="land register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771"/>
              <a:stretch>
                <a:fillRect/>
              </a:stretch>
            </p:blipFill>
            <p:spPr bwMode="auto">
              <a:xfrm>
                <a:off x="0" y="0"/>
                <a:ext cx="3097212" cy="170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3" descr="Key registe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1" y="1633539"/>
                <a:ext cx="3044825" cy="1519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9" descr="info serv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93" r="9908"/>
              <a:stretch>
                <a:fillRect/>
              </a:stretch>
            </p:blipFill>
            <p:spPr bwMode="auto">
              <a:xfrm>
                <a:off x="3038918" y="1579563"/>
                <a:ext cx="3107881" cy="158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8" descr="land surve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2" t="44551" r="2863" b="885"/>
              <a:stretch>
                <a:fillRect/>
              </a:stretch>
            </p:blipFill>
            <p:spPr bwMode="auto">
              <a:xfrm>
                <a:off x="3038918" y="2381"/>
                <a:ext cx="3107881" cy="1639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7" name="Rectangle 23"/>
              <p:cNvSpPr>
                <a:spLocks noChangeArrowheads="1"/>
              </p:cNvSpPr>
              <p:nvPr/>
            </p:nvSpPr>
            <p:spPr bwMode="auto">
              <a:xfrm>
                <a:off x="0" y="4352925"/>
                <a:ext cx="9169400" cy="385127"/>
              </a:xfrm>
              <a:prstGeom prst="rect">
                <a:avLst/>
              </a:prstGeom>
              <a:solidFill>
                <a:schemeClr val="bg1">
                  <a:alpha val="65097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2400">
                  <a:cs typeface="Arial" charset="0"/>
                </a:endParaRPr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3603577" y="4271978"/>
                <a:ext cx="2022781" cy="500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1867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National </a:t>
                </a:r>
                <a:r>
                  <a:rPr lang="nl-NL" sz="1867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geodetic</a:t>
                </a:r>
                <a:endParaRPr lang="nl-NL" sz="1867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  <a:p>
                <a:pPr algn="ctr" defTabSz="1219170" eaLnBrk="1" hangingPunct="1">
                  <a:defRPr/>
                </a:pPr>
                <a:r>
                  <a:rPr lang="nl-NL" sz="1867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</a:t>
                </a:r>
                <a:r>
                  <a:rPr lang="nl-NL" sz="1867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reference</a:t>
                </a:r>
                <a:r>
                  <a:rPr lang="nl-NL" sz="1867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</a:t>
                </a:r>
                <a:r>
                  <a:rPr lang="nl-NL" sz="1867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network</a:t>
                </a:r>
                <a:endParaRPr lang="nl-NL" sz="1867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1769" name="Rectangle 25"/>
              <p:cNvSpPr>
                <a:spLocks noChangeArrowheads="1"/>
              </p:cNvSpPr>
              <p:nvPr/>
            </p:nvSpPr>
            <p:spPr bwMode="auto">
              <a:xfrm>
                <a:off x="-12699" y="2767806"/>
                <a:ext cx="9169400" cy="384971"/>
              </a:xfrm>
              <a:prstGeom prst="rect">
                <a:avLst/>
              </a:prstGeom>
              <a:solidFill>
                <a:schemeClr val="bg1">
                  <a:alpha val="65097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2400">
                  <a:cs typeface="Arial" charset="0"/>
                </a:endParaRPr>
              </a:p>
            </p:txBody>
          </p:sp>
          <p:sp>
            <p:nvSpPr>
              <p:cNvPr id="27" name="Text Box 17"/>
              <p:cNvSpPr txBox="1">
                <a:spLocks noChangeArrowheads="1"/>
              </p:cNvSpPr>
              <p:nvPr/>
            </p:nvSpPr>
            <p:spPr bwMode="auto">
              <a:xfrm>
                <a:off x="318046" y="4348178"/>
                <a:ext cx="2386226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Topografic</a:t>
                </a: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</a:t>
                </a: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mapping</a:t>
                </a:r>
                <a:endParaRPr lang="nl-NL" sz="2133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1771" name="Rectangle 25"/>
              <p:cNvSpPr>
                <a:spLocks noChangeArrowheads="1"/>
              </p:cNvSpPr>
              <p:nvPr/>
            </p:nvSpPr>
            <p:spPr bwMode="auto">
              <a:xfrm>
                <a:off x="-1587" y="1263559"/>
                <a:ext cx="9156700" cy="369980"/>
              </a:xfrm>
              <a:prstGeom prst="rect">
                <a:avLst/>
              </a:prstGeom>
              <a:solidFill>
                <a:schemeClr val="bg1">
                  <a:alpha val="65097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2400">
                  <a:cs typeface="Arial" charset="0"/>
                </a:endParaRPr>
              </a:p>
            </p:txBody>
          </p:sp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637044" y="1262067"/>
                <a:ext cx="1636916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219170" eaLnBrk="1" hangingPunct="1">
                  <a:defRPr/>
                </a:pP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Land </a:t>
                </a: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registry</a:t>
                </a:r>
                <a:endParaRPr lang="nl-NL" sz="2133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6539266" y="1285880"/>
                <a:ext cx="2195064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219170" eaLnBrk="1" hangingPunct="1">
                  <a:defRPr/>
                </a:pP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Landconsolidation</a:t>
                </a:r>
                <a:endParaRPr lang="nl-NL" sz="2133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3463504" y="1284293"/>
                <a:ext cx="2385046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1219170" eaLnBrk="1" hangingPunct="1">
                  <a:defRPr/>
                </a:pP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Cadastral</a:t>
                </a: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</a:t>
                </a: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surveying</a:t>
                </a:r>
                <a:endParaRPr lang="nl-NL" sz="2133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2" name="Text Box 16"/>
              <p:cNvSpPr txBox="1">
                <a:spLocks noChangeArrowheads="1"/>
              </p:cNvSpPr>
              <p:nvPr/>
            </p:nvSpPr>
            <p:spPr bwMode="auto">
              <a:xfrm>
                <a:off x="676176" y="2797185"/>
                <a:ext cx="1631016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Key</a:t>
                </a: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registers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>
                <a:off x="6637327" y="2682885"/>
                <a:ext cx="2091222" cy="500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1867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Information node/</a:t>
                </a:r>
              </a:p>
              <a:p>
                <a:pPr algn="ctr" defTabSz="1219170" eaLnBrk="1" hangingPunct="1">
                  <a:defRPr/>
                </a:pPr>
                <a:r>
                  <a:rPr lang="nl-NL" sz="1867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Egovernment</a:t>
                </a:r>
                <a:r>
                  <a:rPr lang="nl-NL" sz="1867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/NSDI</a:t>
                </a: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6589068" y="4373579"/>
                <a:ext cx="2203323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Cables</a:t>
                </a: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 &amp; </a:t>
                </a:r>
                <a:r>
                  <a:rPr lang="nl-NL" sz="2133" b="1" dirty="0" err="1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pipelines</a:t>
                </a:r>
                <a:endParaRPr lang="nl-NL" sz="2133" b="1" dirty="0">
                  <a:solidFill>
                    <a:srgbClr val="00295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5" name="Text Box 19"/>
              <p:cNvSpPr txBox="1">
                <a:spLocks noChangeArrowheads="1"/>
              </p:cNvSpPr>
              <p:nvPr/>
            </p:nvSpPr>
            <p:spPr bwMode="auto">
              <a:xfrm>
                <a:off x="3315262" y="2797185"/>
                <a:ext cx="2518386" cy="31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1219170" eaLnBrk="1" hangingPunct="1">
                  <a:defRPr/>
                </a:pPr>
                <a:r>
                  <a:rPr lang="nl-NL" sz="2133" b="1" dirty="0">
                    <a:solidFill>
                      <a:srgbClr val="00295D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MS PGothic" panose="020B0600070205080204" pitchFamily="34" charset="-128"/>
                  </a:rPr>
                  <a:t>Information Services</a:t>
                </a:r>
              </a:p>
            </p:txBody>
          </p:sp>
        </p:grpSp>
      </p:grpSp>
      <p:sp>
        <p:nvSpPr>
          <p:cNvPr id="3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28688" y="6443663"/>
            <a:ext cx="3905250" cy="365125"/>
          </a:xfrm>
        </p:spPr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PDOK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1813" indent="-531813" defTabSz="320675" eaLnBrk="1" hangingPunct="1"/>
            <a:r>
              <a:rPr lang="en-US" altLang="en-US" sz="2400" b="1" dirty="0">
                <a:latin typeface="Calibri" charset="0"/>
              </a:rPr>
              <a:t>Partners:</a:t>
            </a:r>
            <a:endParaRPr lang="en-GB" altLang="en-US" sz="2400" b="1" dirty="0">
              <a:latin typeface="Calibri" charset="0"/>
            </a:endParaRPr>
          </a:p>
          <a:p>
            <a:pPr marL="531813" indent="-531813" defTabSz="320675" eaLnBrk="1" hangingPunct="1"/>
            <a:endParaRPr lang="en-GB" altLang="en-US" sz="24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sz="2400" dirty="0">
                <a:latin typeface="Calibri" charset="0"/>
              </a:rPr>
              <a:t>Ministry of Infrastructure &amp; Environment (commissioned</a:t>
            </a:r>
            <a:r>
              <a:rPr lang="nl-NL" altLang="en-US" sz="2400" dirty="0">
                <a:latin typeface="Calibri" charset="0"/>
              </a:rPr>
              <a:t> </a:t>
            </a:r>
            <a:r>
              <a:rPr lang="en-GB" altLang="en-US" sz="2400" dirty="0">
                <a:latin typeface="Calibri" charset="0"/>
              </a:rPr>
              <a:t>by</a:t>
            </a:r>
            <a:r>
              <a:rPr lang="nl-NL" altLang="en-US" sz="2400" dirty="0">
                <a:latin typeface="Calibri" charset="0"/>
              </a:rPr>
              <a:t>)</a:t>
            </a:r>
            <a:r>
              <a:rPr lang="en-GB" altLang="en-US" sz="2400" dirty="0">
                <a:latin typeface="Calibri" charset="0"/>
              </a:rPr>
              <a:t> 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endParaRPr lang="en-GB" altLang="en-US" sz="24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US" altLang="en-US" sz="2400" dirty="0">
                <a:latin typeface="Calibri" charset="0"/>
              </a:rPr>
              <a:t>Department of Waterways and Public Works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endParaRPr lang="en-US" altLang="en-US" sz="24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sz="2400" dirty="0">
                <a:latin typeface="Calibri" charset="0"/>
              </a:rPr>
              <a:t>Ministry of Economic Affairs, Agriculture &amp; Innovation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endParaRPr lang="en-GB" altLang="en-US" sz="24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sz="2400" dirty="0">
                <a:latin typeface="Calibri" charset="0"/>
              </a:rPr>
              <a:t>Cadastre, Land Registry, Mapping Agency of NL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endParaRPr lang="en-GB" altLang="en-US" sz="24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US" altLang="en-US" sz="2400" dirty="0" err="1">
                <a:latin typeface="Calibri" charset="0"/>
              </a:rPr>
              <a:t>Geonovum</a:t>
            </a:r>
            <a:r>
              <a:rPr lang="en-US" altLang="en-US" sz="2400" dirty="0">
                <a:latin typeface="Calibri" charset="0"/>
              </a:rPr>
              <a:t> (NSDI executive committee)</a:t>
            </a:r>
          </a:p>
          <a:p>
            <a:endParaRPr lang="en-US" sz="2400" dirty="0"/>
          </a:p>
        </p:txBody>
      </p:sp>
      <p:pic>
        <p:nvPicPr>
          <p:cNvPr id="6" name="Picture 6" descr="Homepage VRO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84"/>
          <a:stretch>
            <a:fillRect/>
          </a:stretch>
        </p:blipFill>
        <p:spPr bwMode="auto">
          <a:xfrm>
            <a:off x="9408051" y="2160287"/>
            <a:ext cx="8159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Kadaster beeldmerk wimpel RGB 2kle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25" y="4084486"/>
            <a:ext cx="13684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7037913" y="5529265"/>
            <a:ext cx="3462337" cy="647700"/>
            <a:chOff x="3086" y="2978"/>
            <a:chExt cx="2334" cy="500"/>
          </a:xfrm>
        </p:grpSpPr>
        <p:pic>
          <p:nvPicPr>
            <p:cNvPr id="9" name="Picture 20" descr="Home">
              <a:hlinkClick r:id="rId5" tooltip="Home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" y="3022"/>
              <a:ext cx="90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086" y="2978"/>
              <a:ext cx="124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0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PDOK: </a:t>
            </a:r>
            <a:r>
              <a:rPr lang="en-GB" altLang="en-US" dirty="0">
                <a:latin typeface="Calibri" charset="0"/>
              </a:rPr>
              <a:t>A few reasons </a:t>
            </a:r>
            <a:r>
              <a:rPr lang="en-GB" altLang="en-US" u="sng" dirty="0" smtClean="0">
                <a:latin typeface="Calibri" charset="0"/>
              </a:rPr>
              <a:t>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1813" indent="-531813" defTabSz="320675" eaLnBrk="1" hangingPunct="1"/>
            <a:endParaRPr lang="en-GB" altLang="en-US" sz="2000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dirty="0">
                <a:latin typeface="Calibri" charset="0"/>
              </a:rPr>
              <a:t>INSPIRE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dirty="0">
                <a:latin typeface="Calibri" charset="0"/>
              </a:rPr>
              <a:t>Open data</a:t>
            </a:r>
            <a:endParaRPr lang="en-US" altLang="en-US" dirty="0">
              <a:latin typeface="Calibri" charset="0"/>
            </a:endParaRP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dirty="0">
                <a:latin typeface="Calibri" charset="0"/>
              </a:rPr>
              <a:t>E-Government: delivering government information and services to the citizens via web-based technologies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dirty="0" smtClean="0">
                <a:latin typeface="Calibri" charset="0"/>
              </a:rPr>
              <a:t>A </a:t>
            </a:r>
            <a:r>
              <a:rPr lang="en-GB" altLang="en-US" dirty="0">
                <a:latin typeface="Calibri" charset="0"/>
              </a:rPr>
              <a:t>growing demand for geo-information by society</a:t>
            </a:r>
          </a:p>
          <a:p>
            <a:pPr marL="531813" indent="-531813" defTabSz="320675" eaLnBrk="1" hangingPunct="1">
              <a:buFont typeface="Wingdings" charset="2"/>
              <a:buChar char="ü"/>
            </a:pPr>
            <a:r>
              <a:rPr lang="en-GB" altLang="en-US" dirty="0">
                <a:latin typeface="Calibri" charset="0"/>
              </a:rPr>
              <a:t>Working together </a:t>
            </a:r>
            <a:r>
              <a:rPr lang="en-GB" altLang="en-US" dirty="0" smtClean="0">
                <a:latin typeface="Calibri" charset="0"/>
              </a:rPr>
              <a:t>in </a:t>
            </a:r>
            <a:r>
              <a:rPr lang="en-GB" altLang="en-US" dirty="0">
                <a:latin typeface="Calibri" charset="0"/>
              </a:rPr>
              <a:t>more </a:t>
            </a:r>
            <a:r>
              <a:rPr lang="en-GB" altLang="en-US" dirty="0" smtClean="0">
                <a:latin typeface="Calibri" charset="0"/>
              </a:rPr>
              <a:t>efficient way, with more reliable information and to make it </a:t>
            </a:r>
            <a:r>
              <a:rPr lang="en-GB" altLang="en-US" dirty="0">
                <a:latin typeface="Calibri" charset="0"/>
              </a:rPr>
              <a:t>future proof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latin typeface="Calibri" charset="0"/>
              </a:rPr>
              <a:t>Statistics</a:t>
            </a:r>
            <a:r>
              <a:rPr lang="nl-NL" altLang="en-US" dirty="0">
                <a:latin typeface="Calibri" charset="0"/>
              </a:rPr>
              <a:t> PDOK</a:t>
            </a:r>
            <a:r>
              <a:rPr lang="nl-NL" altLang="en-US" dirty="0" smtClean="0">
                <a:latin typeface="Calibri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931515"/>
            <a:ext cx="5770028" cy="5263355"/>
          </a:xfrm>
        </p:spPr>
        <p:txBody>
          <a:bodyPr/>
          <a:lstStyle/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endParaRPr lang="nl-NL" altLang="en-US" dirty="0" smtClean="0">
              <a:latin typeface="Calibri" charset="0"/>
            </a:endParaRP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dirty="0" smtClean="0">
                <a:latin typeface="Calibri" charset="0"/>
              </a:rPr>
              <a:t>350 </a:t>
            </a:r>
            <a:r>
              <a:rPr lang="nl-NL" altLang="en-US" dirty="0" err="1">
                <a:latin typeface="Calibri" charset="0"/>
              </a:rPr>
              <a:t>million</a:t>
            </a:r>
            <a:r>
              <a:rPr lang="nl-NL" altLang="en-US" dirty="0">
                <a:latin typeface="Calibri" charset="0"/>
              </a:rPr>
              <a:t> hits per </a:t>
            </a:r>
            <a:r>
              <a:rPr lang="en-GB" altLang="en-US" dirty="0">
                <a:latin typeface="Calibri" charset="0"/>
              </a:rPr>
              <a:t>month</a:t>
            </a:r>
            <a:r>
              <a:rPr lang="nl-NL" altLang="en-US" dirty="0">
                <a:latin typeface="Calibri" charset="0"/>
              </a:rPr>
              <a:t> (</a:t>
            </a:r>
            <a:r>
              <a:rPr lang="en-GB" altLang="en-US" dirty="0" err="1">
                <a:latin typeface="Calibri" charset="0"/>
              </a:rPr>
              <a:t>webservices</a:t>
            </a:r>
            <a:r>
              <a:rPr lang="en-GB" altLang="en-US" dirty="0">
                <a:latin typeface="Calibri" charset="0"/>
              </a:rPr>
              <a:t>)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dirty="0">
                <a:latin typeface="Calibri" charset="0"/>
              </a:rPr>
              <a:t>105 datasets </a:t>
            </a:r>
            <a:r>
              <a:rPr lang="en-GB" altLang="en-US" dirty="0">
                <a:latin typeface="Calibri" charset="0"/>
              </a:rPr>
              <a:t>available</a:t>
            </a:r>
            <a:r>
              <a:rPr lang="nl-NL" altLang="en-US" dirty="0">
                <a:latin typeface="Calibri" charset="0"/>
              </a:rPr>
              <a:t> april 2017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dirty="0">
                <a:latin typeface="Calibri" charset="0"/>
              </a:rPr>
              <a:t>56 INSPIRE datasets 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dirty="0">
                <a:latin typeface="Calibri" charset="0"/>
              </a:rPr>
              <a:t>289 view- en downloadservices </a:t>
            </a: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r>
              <a:rPr lang="nl-NL" altLang="en-US" dirty="0">
                <a:latin typeface="Calibri" charset="0"/>
              </a:rPr>
              <a:t>450 </a:t>
            </a:r>
            <a:r>
              <a:rPr lang="nl-NL" altLang="en-US" dirty="0" err="1" smtClean="0">
                <a:latin typeface="Calibri" charset="0"/>
              </a:rPr>
              <a:t>governmental</a:t>
            </a:r>
            <a:r>
              <a:rPr lang="nl-NL" altLang="en-US" dirty="0" smtClean="0">
                <a:latin typeface="Calibri" charset="0"/>
              </a:rPr>
              <a:t> </a:t>
            </a:r>
            <a:r>
              <a:rPr lang="nl-NL" altLang="en-US" dirty="0" err="1" smtClean="0">
                <a:latin typeface="Calibri" charset="0"/>
              </a:rPr>
              <a:t>bodies</a:t>
            </a:r>
            <a:r>
              <a:rPr lang="nl-NL" altLang="en-US" dirty="0" smtClean="0">
                <a:latin typeface="Calibri" charset="0"/>
              </a:rPr>
              <a:t> are </a:t>
            </a:r>
            <a:r>
              <a:rPr lang="nl-NL" altLang="en-US" dirty="0" err="1" smtClean="0">
                <a:latin typeface="Calibri" charset="0"/>
              </a:rPr>
              <a:t>registred</a:t>
            </a:r>
            <a:r>
              <a:rPr lang="nl-NL" altLang="en-US" dirty="0" smtClean="0">
                <a:latin typeface="Calibri" charset="0"/>
              </a:rPr>
              <a:t> </a:t>
            </a:r>
            <a:r>
              <a:rPr lang="nl-NL" altLang="en-US" dirty="0">
                <a:latin typeface="Calibri" charset="0"/>
              </a:rPr>
              <a:t>at PDOK </a:t>
            </a:r>
          </a:p>
          <a:p>
            <a:pPr marL="531813" indent="-531813" defTabSz="320675" eaLnBrk="1" hangingPunct="1">
              <a:spcAft>
                <a:spcPts val="1200"/>
              </a:spcAft>
            </a:pPr>
            <a:endParaRPr lang="nl-NL" altLang="en-US" dirty="0">
              <a:latin typeface="Calibri" charset="0"/>
            </a:endParaRPr>
          </a:p>
          <a:p>
            <a:pPr marL="531813" indent="-531813" defTabSz="320675" eaLnBrk="1" hangingPunct="1">
              <a:spcAft>
                <a:spcPts val="1200"/>
              </a:spcAft>
              <a:buFont typeface="Wingdings" charset="2"/>
              <a:buChar char="ü"/>
            </a:pPr>
            <a:endParaRPr lang="nl-NL" altLang="en-US" dirty="0">
              <a:latin typeface="Calibri" charset="0"/>
            </a:endParaRPr>
          </a:p>
          <a:p>
            <a:endParaRPr lang="en-US" dirty="0"/>
          </a:p>
        </p:txBody>
      </p:sp>
      <p:pic>
        <p:nvPicPr>
          <p:cNvPr id="6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4" y="931515"/>
            <a:ext cx="4522528" cy="529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of usage of PDOK</a:t>
            </a:r>
            <a:endParaRPr lang="en-US" dirty="0"/>
          </a:p>
        </p:txBody>
      </p:sp>
      <p:pic>
        <p:nvPicPr>
          <p:cNvPr id="5" name="Afbeelding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5" y="1519238"/>
            <a:ext cx="765492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76201"/>
            <a:ext cx="8688387" cy="976313"/>
          </a:xfrm>
        </p:spPr>
        <p:txBody>
          <a:bodyPr vert="horz" wrap="square" lIns="0" tIns="30174" rIns="0" bIns="0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nl-NL" altLang="nl-NL" dirty="0" err="1"/>
              <a:t>Omnisport</a:t>
            </a:r>
            <a:r>
              <a:rPr lang="nl-NL" altLang="nl-NL" dirty="0"/>
              <a:t> in Apeldoorn, The Netherlands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68413"/>
            <a:ext cx="9142413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1" y="2613025"/>
            <a:ext cx="7904163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602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06" y="818585"/>
            <a:ext cx="6497637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6427" y="188914"/>
            <a:ext cx="11003797" cy="790575"/>
          </a:xfrm>
        </p:spPr>
        <p:txBody>
          <a:bodyPr vert="horz" wrap="square" lIns="0" tIns="30174" rIns="0" bIns="0" numCol="1" anchor="ctr" anchorCtr="0" compatLnSpc="1">
            <a:prstTxWarp prst="textNoShape">
              <a:avLst/>
            </a:prstTxWarp>
          </a:bodyPr>
          <a:lstStyle/>
          <a:p>
            <a:pPr algn="ctr" defTabSz="449263" eaLnBrk="1" hangingPunct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nl-NL" altLang="nl-NL"/>
              <a:t>Cadastral</a:t>
            </a:r>
            <a:r>
              <a:rPr lang="nl-NL" altLang="nl-NL" dirty="0"/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214912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"/>
          <p:cNvGrpSpPr>
            <a:grpSpLocks/>
          </p:cNvGrpSpPr>
          <p:nvPr/>
        </p:nvGrpSpPr>
        <p:grpSpPr bwMode="auto">
          <a:xfrm>
            <a:off x="5808664" y="404813"/>
            <a:ext cx="3786187" cy="3236912"/>
            <a:chOff x="3243" y="304"/>
            <a:chExt cx="2630" cy="2248"/>
          </a:xfrm>
        </p:grpSpPr>
        <p:pic>
          <p:nvPicPr>
            <p:cNvPr id="4097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304"/>
              <a:ext cx="2630" cy="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0973" name="Text Box 3"/>
            <p:cNvSpPr txBox="1">
              <a:spLocks noChangeArrowheads="1"/>
            </p:cNvSpPr>
            <p:nvPr/>
          </p:nvSpPr>
          <p:spPr bwMode="auto">
            <a:xfrm>
              <a:off x="3705" y="2230"/>
              <a:ext cx="853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8649" rIns="81639" bIns="40820"/>
            <a:lstStyle>
              <a:lvl1pPr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74688" indent="-260350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036638" indent="-207963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450975" indent="-206375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66900" indent="-207963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nl-NL" altLang="nl-NL" sz="2400">
                  <a:solidFill>
                    <a:schemeClr val="tx1"/>
                  </a:solidFill>
                  <a:ea typeface="Microsoft YaHei" charset="-122"/>
                </a:rPr>
                <a:t>Bing</a:t>
              </a:r>
            </a:p>
          </p:txBody>
        </p:sp>
      </p:grp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9" y="3657601"/>
            <a:ext cx="3786187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0964" name="Group 7"/>
          <p:cNvGrpSpPr>
            <a:grpSpLocks/>
          </p:cNvGrpSpPr>
          <p:nvPr/>
        </p:nvGrpSpPr>
        <p:grpSpPr bwMode="auto">
          <a:xfrm>
            <a:off x="1774825" y="765175"/>
            <a:ext cx="3786188" cy="3225800"/>
            <a:chOff x="181" y="304"/>
            <a:chExt cx="2629" cy="2240"/>
          </a:xfrm>
        </p:grpSpPr>
        <p:pic>
          <p:nvPicPr>
            <p:cNvPr id="4096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304"/>
              <a:ext cx="2629" cy="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0970" name="Text Box 9"/>
            <p:cNvSpPr txBox="1">
              <a:spLocks noChangeArrowheads="1"/>
            </p:cNvSpPr>
            <p:nvPr/>
          </p:nvSpPr>
          <p:spPr bwMode="auto">
            <a:xfrm>
              <a:off x="825" y="2222"/>
              <a:ext cx="853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8649" rIns="81639" bIns="40820"/>
            <a:lstStyle>
              <a:lvl1pPr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74688" indent="-260350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036638" indent="-207963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450975" indent="-206375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66900" indent="-207963" defTabSz="407988"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  <a:tab pos="814388" algn="l"/>
                  <a:tab pos="1222375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nl-NL" altLang="nl-NL" sz="2400">
                  <a:solidFill>
                    <a:schemeClr val="tx1"/>
                  </a:solidFill>
                  <a:ea typeface="Microsoft YaHei" charset="-122"/>
                </a:rPr>
                <a:t>Google</a:t>
              </a:r>
            </a:p>
          </p:txBody>
        </p:sp>
        <p:sp>
          <p:nvSpPr>
            <p:cNvPr id="40971" name="Text Box 10"/>
            <p:cNvSpPr txBox="1">
              <a:spLocks noChangeArrowheads="1"/>
            </p:cNvSpPr>
            <p:nvPr/>
          </p:nvSpPr>
          <p:spPr bwMode="auto">
            <a:xfrm>
              <a:off x="1134" y="816"/>
              <a:ext cx="540" cy="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106653" rIns="81639" bIns="40820"/>
            <a:lstStyle>
              <a:lvl1pPr defTabSz="407988"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74688" indent="-260350" defTabSz="407988"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036638" indent="-207963" defTabSz="407988"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450975" indent="-206375" defTabSz="407988"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66900" indent="-207963" defTabSz="407988"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7988" algn="l"/>
                </a:tabLst>
                <a:defRPr b="1">
                  <a:solidFill>
                    <a:schemeClr val="folHlink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nl-NL" altLang="nl-NL" sz="8700">
                  <a:solidFill>
                    <a:srgbClr val="000000"/>
                  </a:solidFill>
                  <a:ea typeface="Microsoft YaHei" charset="-122"/>
                </a:rPr>
                <a:t>?</a:t>
              </a:r>
            </a:p>
          </p:txBody>
        </p:sp>
      </p:grpSp>
      <p:grpSp>
        <p:nvGrpSpPr>
          <p:cNvPr id="40965" name="Group 11"/>
          <p:cNvGrpSpPr>
            <a:grpSpLocks/>
          </p:cNvGrpSpPr>
          <p:nvPr/>
        </p:nvGrpSpPr>
        <p:grpSpPr bwMode="auto">
          <a:xfrm>
            <a:off x="6672263" y="908051"/>
            <a:ext cx="3143250" cy="3330575"/>
            <a:chOff x="3810" y="726"/>
            <a:chExt cx="2182" cy="2312"/>
          </a:xfrm>
        </p:grpSpPr>
        <p:sp>
          <p:nvSpPr>
            <p:cNvPr id="40967" name="Oval 12"/>
            <p:cNvSpPr>
              <a:spLocks noChangeArrowheads="1"/>
            </p:cNvSpPr>
            <p:nvPr/>
          </p:nvSpPr>
          <p:spPr bwMode="auto">
            <a:xfrm>
              <a:off x="3810" y="726"/>
              <a:ext cx="362" cy="1042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defTabSz="828675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828675">
                <a:spcBef>
                  <a:spcPct val="20000"/>
                </a:spcBef>
                <a:buFont typeface="Arial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828675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828675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828675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Font typeface="Times New Roman" charset="0"/>
                <a:buNone/>
              </a:pPr>
              <a:endParaRPr lang="nl-NL" altLang="nl-NL" sz="1600">
                <a:ea typeface="Microsoft YaHei" charset="-122"/>
              </a:endParaRPr>
            </a:p>
          </p:txBody>
        </p:sp>
        <p:pic>
          <p:nvPicPr>
            <p:cNvPr id="40968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" y="1860"/>
              <a:ext cx="1593" cy="1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0966" name="Rechthoek 2"/>
          <p:cNvSpPr>
            <a:spLocks noChangeArrowheads="1"/>
          </p:cNvSpPr>
          <p:nvPr/>
        </p:nvSpPr>
        <p:spPr bwMode="auto">
          <a:xfrm>
            <a:off x="6116638" y="6351588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  <a:ea typeface="Microsoft YaHei" charset="-122"/>
              </a:rPr>
              <a:t>PDOK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7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27025"/>
            <a:ext cx="4251325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27025"/>
            <a:ext cx="424815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4" y="3638551"/>
            <a:ext cx="4244975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9177338" y="3389314"/>
            <a:ext cx="12303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8649" rIns="81639" bIns="40820"/>
          <a:lstStyle>
            <a:lvl1pPr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nl-NL" altLang="nl-NL" sz="2400">
                <a:solidFill>
                  <a:schemeClr val="tx1"/>
                </a:solidFill>
                <a:ea typeface="Microsoft YaHei" charset="-122"/>
              </a:rPr>
              <a:t>Google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66876" y="3389314"/>
            <a:ext cx="12287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8649" rIns="81639" bIns="40820"/>
          <a:lstStyle>
            <a:lvl1pPr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07988"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407988" algn="l"/>
                <a:tab pos="814388" algn="l"/>
                <a:tab pos="1222375" algn="l"/>
              </a:tabLst>
              <a:defRPr b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nl-NL" altLang="nl-NL" sz="2400">
                <a:solidFill>
                  <a:schemeClr val="tx1"/>
                </a:solidFill>
                <a:ea typeface="Microsoft YaHei" charset="-122"/>
              </a:rPr>
              <a:t>Bing</a:t>
            </a:r>
          </a:p>
        </p:txBody>
      </p:sp>
      <p:sp>
        <p:nvSpPr>
          <p:cNvPr id="43015" name="Rechthoek 1"/>
          <p:cNvSpPr>
            <a:spLocks noChangeArrowheads="1"/>
          </p:cNvSpPr>
          <p:nvPr/>
        </p:nvSpPr>
        <p:spPr bwMode="auto">
          <a:xfrm>
            <a:off x="8326438" y="6332538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  <a:ea typeface="Microsoft YaHei" charset="-122"/>
              </a:rPr>
              <a:t>PDOK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64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7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PDOK in approach in relation with the distribution of and access to cadastral information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03275" y="1519238"/>
          <a:ext cx="10515600" cy="465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auto">
          <a:xfrm>
            <a:off x="838200" y="6416392"/>
            <a:ext cx="3905251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5 May 2017 </a:t>
            </a:r>
            <a:r>
              <a:rPr lang="mr-IN" smtClean="0"/>
              <a:t>–</a:t>
            </a:r>
            <a:r>
              <a:rPr lang="en-US" smtClean="0"/>
              <a:t> PCC &amp; Eulis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2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PDOK in approach in relation with the distribution of and access to cadastral information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87017"/>
              </p:ext>
            </p:extLst>
          </p:nvPr>
        </p:nvGraphicFramePr>
        <p:xfrm>
          <a:off x="802821" y="1519825"/>
          <a:ext cx="10515600" cy="465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ym typeface="Calibri"/>
              </a:rPr>
              <a:t>Having key </a:t>
            </a:r>
            <a:r>
              <a:rPr lang="en-US" sz="2400" dirty="0" smtClean="0">
                <a:sym typeface="Calibri"/>
              </a:rPr>
              <a:t>registries in </a:t>
            </a:r>
            <a:r>
              <a:rPr lang="en-US" sz="2400" dirty="0">
                <a:sym typeface="Calibri"/>
              </a:rPr>
              <a:t>place made INSPIRE obligations much easier to </a:t>
            </a:r>
            <a:r>
              <a:rPr lang="en-US" sz="2400" dirty="0" smtClean="0">
                <a:sym typeface="Calibri"/>
              </a:rPr>
              <a:t>implement</a:t>
            </a:r>
            <a:endParaRPr lang="en-US"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2400" dirty="0" smtClean="0"/>
          </a:p>
          <a:p>
            <a:r>
              <a:rPr lang="en-US" sz="2400" dirty="0" smtClean="0"/>
              <a:t>Making Key Registry </a:t>
            </a:r>
            <a:r>
              <a:rPr lang="en-US" sz="2400" dirty="0" err="1" smtClean="0"/>
              <a:t>Cadastre</a:t>
            </a:r>
            <a:r>
              <a:rPr lang="en-US" sz="2400" dirty="0" smtClean="0"/>
              <a:t> available in PDOK increased the usage of cadastral information</a:t>
            </a:r>
          </a:p>
          <a:p>
            <a:endParaRPr lang="en-US" sz="2400" dirty="0"/>
          </a:p>
          <a:p>
            <a:r>
              <a:rPr lang="en-US" sz="2400" dirty="0" err="1" smtClean="0"/>
              <a:t>Provinding</a:t>
            </a:r>
            <a:r>
              <a:rPr lang="en-US" sz="2400" dirty="0" smtClean="0"/>
              <a:t> BRK as </a:t>
            </a:r>
            <a:r>
              <a:rPr lang="en-US" sz="2400" dirty="0" err="1" smtClean="0"/>
              <a:t>wfs</a:t>
            </a:r>
            <a:r>
              <a:rPr lang="en-US" sz="2400" dirty="0" smtClean="0"/>
              <a:t> for the whole country was a challenge. The data was made available at provincial level.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Projection of the data can cause some issues when combining BRK with other datasets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838200" y="6416392"/>
            <a:ext cx="3905251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93BE"/>
              </a:buClr>
              <a:buFontTx/>
              <a:buNone/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5 May 2017 </a:t>
            </a:r>
            <a:r>
              <a:rPr lang="mr-IN" smtClean="0"/>
              <a:t>–</a:t>
            </a:r>
            <a:r>
              <a:rPr lang="en-US" smtClean="0"/>
              <a:t> PCC &amp; Eulis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8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:\1503_powerpoint presentatie 2.0\Basis Peter\powerpoint 2.0 basis\1502_Balkjes kadaster.nl RGB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I:\1503_powerpoint presentatie 2.0\images\Kadaster beeldmerk wimpel RGB 2kleu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95" y="1046247"/>
            <a:ext cx="5581651" cy="432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3241" y="2613392"/>
            <a:ext cx="5799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Paula Dijkstra</a:t>
            </a:r>
          </a:p>
          <a:p>
            <a:r>
              <a:rPr lang="en-US" dirty="0">
                <a:solidFill>
                  <a:schemeClr val="tx2"/>
                </a:solidFill>
              </a:rPr>
              <a:t>Kadaster </a:t>
            </a:r>
            <a:r>
              <a:rPr lang="en-US" dirty="0" smtClean="0">
                <a:solidFill>
                  <a:schemeClr val="tx2"/>
                </a:solidFill>
              </a:rPr>
              <a:t>International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Regional Manager </a:t>
            </a:r>
            <a:r>
              <a:rPr lang="nl-NL" dirty="0" smtClean="0">
                <a:solidFill>
                  <a:schemeClr val="tx2"/>
                </a:solidFill>
              </a:rPr>
              <a:t>(Europe)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err="1" smtClean="0">
                <a:solidFill>
                  <a:schemeClr val="tx2"/>
                </a:solidFill>
              </a:rPr>
              <a:t>paula.dijkstra@kadaster.nl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most important datasets for the </a:t>
            </a:r>
            <a:r>
              <a:rPr lang="en-US" dirty="0" err="1" smtClean="0"/>
              <a:t>cadastre</a:t>
            </a:r>
            <a:r>
              <a:rPr lang="en-US" dirty="0" smtClean="0"/>
              <a:t> key register and how are these linked?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BRK, BRP, BRT</a:t>
            </a:r>
          </a:p>
          <a:p>
            <a:r>
              <a:rPr lang="en-US" dirty="0"/>
              <a:t>	</a:t>
            </a:r>
            <a:r>
              <a:rPr lang="en-US" dirty="0" smtClean="0"/>
              <a:t>Linked data</a:t>
            </a:r>
          </a:p>
          <a:p>
            <a:r>
              <a:rPr lang="en-US" dirty="0"/>
              <a:t>	</a:t>
            </a:r>
            <a:r>
              <a:rPr lang="en-US" dirty="0" smtClean="0"/>
              <a:t>API</a:t>
            </a:r>
          </a:p>
          <a:p>
            <a:r>
              <a:rPr lang="en-US" dirty="0"/>
              <a:t>	</a:t>
            </a:r>
            <a:r>
              <a:rPr lang="en-US" dirty="0" err="1" smtClean="0"/>
              <a:t>Monumenten</a:t>
            </a:r>
            <a:endParaRPr lang="en-US" dirty="0" smtClean="0"/>
          </a:p>
          <a:p>
            <a:r>
              <a:rPr lang="en-US" dirty="0"/>
              <a:t>	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/>
              <a:t>What are the next steps for the usage of cadastral information within PDOK?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1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Registers in the Netherlands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52" y="308977"/>
            <a:ext cx="11458702" cy="1210848"/>
          </a:xfrm>
        </p:spPr>
        <p:txBody>
          <a:bodyPr anchor="t">
            <a:normAutofit/>
          </a:bodyPr>
          <a:lstStyle/>
          <a:p>
            <a:r>
              <a:rPr lang="nl-NL" altLang="nl-NL" sz="4000" dirty="0"/>
              <a:t>11 </a:t>
            </a:r>
            <a:r>
              <a:rPr lang="nl-NL" altLang="nl-NL" sz="4000" dirty="0" err="1"/>
              <a:t>Key</a:t>
            </a:r>
            <a:r>
              <a:rPr lang="nl-NL" altLang="nl-NL" sz="4000" dirty="0"/>
              <a:t> Registers in </a:t>
            </a:r>
            <a:r>
              <a:rPr lang="nl-NL" altLang="nl-NL" sz="4000" dirty="0" err="1"/>
              <a:t>the</a:t>
            </a:r>
            <a:r>
              <a:rPr lang="nl-NL" altLang="nl-NL" sz="4000" dirty="0"/>
              <a:t> Netherlands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46754" y="1055995"/>
            <a:ext cx="6055783" cy="4889695"/>
          </a:xfrm>
        </p:spPr>
        <p:txBody>
          <a:bodyPr/>
          <a:lstStyle/>
          <a:p>
            <a:pPr eaLnBrk="1" hangingPunct="1"/>
            <a:r>
              <a:rPr lang="nl-NL" altLang="nl-NL" sz="2400" dirty="0" err="1"/>
              <a:t>What</a:t>
            </a:r>
            <a:r>
              <a:rPr lang="nl-NL" altLang="nl-NL" sz="2400" dirty="0"/>
              <a:t> is a </a:t>
            </a:r>
            <a:r>
              <a:rPr lang="nl-NL" altLang="nl-NL" sz="2400" dirty="0" err="1"/>
              <a:t>key</a:t>
            </a:r>
            <a:r>
              <a:rPr lang="nl-NL" altLang="nl-NL" sz="2400" dirty="0"/>
              <a:t> register?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US" altLang="nl-NL" sz="2400" dirty="0"/>
              <a:t>One entity of the government is responsible 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nl-NL" altLang="nl-NL" sz="2400" dirty="0" err="1"/>
              <a:t>Certified</a:t>
            </a:r>
            <a:r>
              <a:rPr lang="nl-NL" altLang="nl-NL" sz="2400" dirty="0"/>
              <a:t> data 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nl-NL" altLang="nl-NL" sz="2400" dirty="0" err="1"/>
              <a:t>Collected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once</a:t>
            </a:r>
            <a:r>
              <a:rPr lang="nl-NL" altLang="nl-NL" sz="2400" dirty="0"/>
              <a:t> </a:t>
            </a:r>
            <a:br>
              <a:rPr lang="nl-NL" altLang="nl-NL" sz="2400" dirty="0"/>
            </a:br>
            <a:r>
              <a:rPr lang="nl-NL" altLang="nl-NL" sz="2000" dirty="0"/>
              <a:t/>
            </a:r>
            <a:br>
              <a:rPr lang="nl-NL" altLang="nl-NL" sz="2000" dirty="0"/>
            </a:br>
            <a:endParaRPr lang="nl-NL" altLang="nl-NL" sz="2000" dirty="0"/>
          </a:p>
          <a:p>
            <a:pPr eaLnBrk="1" hangingPunct="1"/>
            <a:r>
              <a:rPr lang="nl-NL" altLang="nl-NL" sz="2400" dirty="0" err="1"/>
              <a:t>Why</a:t>
            </a:r>
            <a:r>
              <a:rPr lang="nl-NL" altLang="nl-NL" sz="2400" dirty="0"/>
              <a:t> </a:t>
            </a:r>
            <a:r>
              <a:rPr lang="nl-NL" altLang="nl-NL" sz="2400" dirty="0" err="1"/>
              <a:t>necessary</a:t>
            </a:r>
            <a:r>
              <a:rPr lang="nl-NL" altLang="nl-NL" sz="2400" dirty="0"/>
              <a:t>?</a:t>
            </a:r>
          </a:p>
          <a:p>
            <a:pPr eaLnBrk="1" hangingPunct="1"/>
            <a:r>
              <a:rPr lang="nl-NL" altLang="nl-NL" sz="2400" dirty="0" err="1"/>
              <a:t>Improving</a:t>
            </a:r>
            <a:r>
              <a:rPr lang="nl-NL" altLang="nl-NL" sz="2400" dirty="0"/>
              <a:t> information </a:t>
            </a:r>
            <a:r>
              <a:rPr lang="nl-NL" altLang="nl-NL" sz="2400" dirty="0" err="1"/>
              <a:t>infrastructure</a:t>
            </a:r>
            <a:r>
              <a:rPr lang="nl-NL" altLang="nl-NL" sz="2400" dirty="0"/>
              <a:t> </a:t>
            </a:r>
            <a:r>
              <a:rPr lang="nl-NL" altLang="nl-NL" sz="2400" dirty="0" err="1"/>
              <a:t>government</a:t>
            </a:r>
            <a:r>
              <a:rPr lang="nl-NL" altLang="nl-NL" sz="2000" dirty="0"/>
              <a:t/>
            </a:r>
            <a:br>
              <a:rPr lang="nl-NL" altLang="nl-NL" sz="2000" dirty="0"/>
            </a:br>
            <a:endParaRPr lang="en-US" sz="2400" dirty="0"/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  <p:pic>
        <p:nvPicPr>
          <p:cNvPr id="6" name="Tijdelijke aanduiding voor inhoud 5" descr="PlaatStelselvanBasisregistraties-releaties-statusQ1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" y="1055995"/>
            <a:ext cx="5295864" cy="512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8447">
            <a:off x="-60224" y="2939618"/>
            <a:ext cx="1724883" cy="1437403"/>
          </a:xfrm>
          <a:prstGeom prst="rect">
            <a:avLst/>
          </a:prstGeom>
        </p:spPr>
      </p:pic>
      <p:sp>
        <p:nvSpPr>
          <p:cNvPr id="34099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0567"/>
            <a:ext cx="10515600" cy="73448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nl-NL" altLang="nl-NL" sz="4000" dirty="0" smtClean="0">
                <a:solidFill>
                  <a:schemeClr val="accent1"/>
                </a:solidFill>
                <a:latin typeface="Verdana" charset="0"/>
                <a:cs typeface="Arial" charset="0"/>
              </a:rPr>
              <a:t>Goal: Modern </a:t>
            </a:r>
            <a:r>
              <a:rPr lang="nl-NL" altLang="nl-NL" sz="4000" dirty="0" err="1">
                <a:solidFill>
                  <a:schemeClr val="accent1"/>
                </a:solidFill>
                <a:latin typeface="Verdana" charset="0"/>
                <a:cs typeface="Arial" charset="0"/>
              </a:rPr>
              <a:t>and</a:t>
            </a:r>
            <a:r>
              <a:rPr lang="nl-NL" altLang="nl-NL" sz="4000" dirty="0">
                <a:solidFill>
                  <a:schemeClr val="accent1"/>
                </a:solidFill>
                <a:latin typeface="Verdana" charset="0"/>
                <a:cs typeface="Arial" charset="0"/>
              </a:rPr>
              <a:t> </a:t>
            </a:r>
            <a:r>
              <a:rPr lang="nl-NL" altLang="nl-NL" sz="4000" dirty="0" err="1">
                <a:solidFill>
                  <a:schemeClr val="accent1"/>
                </a:solidFill>
                <a:latin typeface="Verdana" charset="0"/>
                <a:cs typeface="Arial" charset="0"/>
              </a:rPr>
              <a:t>dynamic</a:t>
            </a:r>
            <a:r>
              <a:rPr lang="nl-NL" altLang="nl-NL" sz="4000" dirty="0">
                <a:solidFill>
                  <a:schemeClr val="accent1"/>
                </a:solidFill>
                <a:latin typeface="Verdana" charset="0"/>
                <a:cs typeface="Arial" charset="0"/>
              </a:rPr>
              <a:t> </a:t>
            </a:r>
            <a:r>
              <a:rPr lang="nl-NL" altLang="nl-NL" sz="4000" dirty="0" err="1">
                <a:solidFill>
                  <a:schemeClr val="accent1"/>
                </a:solidFill>
                <a:latin typeface="Verdana" charset="0"/>
                <a:cs typeface="Arial" charset="0"/>
              </a:rPr>
              <a:t>government</a:t>
            </a:r>
            <a:endParaRPr lang="nl-NL" altLang="nl-NL" sz="4000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31747" name="Tijdelijke aanduiding voor inhoud 1"/>
          <p:cNvSpPr>
            <a:spLocks noGrp="1"/>
          </p:cNvSpPr>
          <p:nvPr>
            <p:ph idx="1"/>
          </p:nvPr>
        </p:nvSpPr>
        <p:spPr>
          <a:xfrm>
            <a:off x="802217" y="1519767"/>
            <a:ext cx="10515600" cy="4656667"/>
          </a:xfrm>
        </p:spPr>
        <p:txBody>
          <a:bodyPr/>
          <a:lstStyle/>
          <a:p>
            <a:pPr marL="1219170" lvl="1" indent="-609585">
              <a:buFont typeface="Arial" charset="0"/>
              <a:buChar char="•"/>
            </a:pPr>
            <a:r>
              <a:rPr lang="nl-NL" altLang="nl-NL" sz="3200" dirty="0" smtClean="0">
                <a:latin typeface="Verdana" charset="0"/>
                <a:cs typeface="Arial" charset="0"/>
              </a:rPr>
              <a:t>does </a:t>
            </a:r>
            <a:r>
              <a:rPr lang="nl-NL" altLang="nl-NL" sz="3200" dirty="0" err="1">
                <a:latin typeface="Verdana" charset="0"/>
                <a:cs typeface="Arial" charset="0"/>
              </a:rPr>
              <a:t>not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ask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twice</a:t>
            </a:r>
            <a:r>
              <a:rPr lang="nl-NL" altLang="nl-NL" sz="3200" dirty="0">
                <a:latin typeface="Verdana" charset="0"/>
                <a:cs typeface="Arial" charset="0"/>
              </a:rPr>
              <a:t> (</a:t>
            </a:r>
            <a:r>
              <a:rPr lang="nl-NL" altLang="nl-NL" sz="3200" dirty="0" err="1">
                <a:latin typeface="Verdana" charset="0"/>
                <a:cs typeface="Arial" charset="0"/>
              </a:rPr>
              <a:t>relief</a:t>
            </a:r>
            <a:r>
              <a:rPr lang="nl-NL" altLang="nl-NL" sz="3200" dirty="0">
                <a:latin typeface="Verdana" charset="0"/>
                <a:cs typeface="Arial" charset="0"/>
              </a:rPr>
              <a:t> of </a:t>
            </a:r>
            <a:r>
              <a:rPr lang="nl-NL" altLang="nl-NL" sz="3200" dirty="0" err="1">
                <a:latin typeface="Verdana" charset="0"/>
                <a:cs typeface="Arial" charset="0"/>
              </a:rPr>
              <a:t>administrative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burden</a:t>
            </a:r>
            <a:r>
              <a:rPr lang="nl-NL" altLang="nl-NL" sz="3200" dirty="0">
                <a:latin typeface="Verdana" charset="0"/>
                <a:cs typeface="Arial" charset="0"/>
              </a:rPr>
              <a:t>)</a:t>
            </a:r>
          </a:p>
          <a:p>
            <a:pPr marL="1219170" lvl="1" indent="-609585">
              <a:buFont typeface="Arial" charset="0"/>
              <a:buChar char="•"/>
            </a:pPr>
            <a:r>
              <a:rPr lang="nl-NL" altLang="nl-NL" sz="3200" dirty="0">
                <a:latin typeface="Verdana" charset="0"/>
                <a:cs typeface="Arial" charset="0"/>
              </a:rPr>
              <a:t>is </a:t>
            </a:r>
            <a:r>
              <a:rPr lang="nl-NL" altLang="nl-NL" sz="3200" dirty="0" err="1">
                <a:latin typeface="Verdana" charset="0"/>
                <a:cs typeface="Arial" charset="0"/>
              </a:rPr>
              <a:t>demand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driven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and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 smtClean="0">
                <a:latin typeface="Verdana" charset="0"/>
                <a:cs typeface="Arial" charset="0"/>
              </a:rPr>
              <a:t>pro-active</a:t>
            </a:r>
            <a:r>
              <a:rPr lang="nl-NL" altLang="nl-NL" sz="3200" dirty="0" smtClean="0">
                <a:latin typeface="Verdana" charset="0"/>
                <a:cs typeface="Arial" charset="0"/>
              </a:rPr>
              <a:t> (24 </a:t>
            </a:r>
            <a:r>
              <a:rPr lang="nl-NL" altLang="nl-NL" sz="3200" dirty="0" err="1" smtClean="0">
                <a:latin typeface="Verdana" charset="0"/>
                <a:cs typeface="Arial" charset="0"/>
              </a:rPr>
              <a:t>hrs</a:t>
            </a:r>
            <a:r>
              <a:rPr lang="nl-NL" altLang="nl-NL" sz="3200" dirty="0" smtClean="0">
                <a:latin typeface="Verdana" charset="0"/>
                <a:cs typeface="Arial" charset="0"/>
              </a:rPr>
              <a:t>)</a:t>
            </a:r>
            <a:endParaRPr lang="nl-NL" altLang="nl-NL" sz="3200" dirty="0">
              <a:latin typeface="Verdana" charset="0"/>
              <a:cs typeface="Arial" charset="0"/>
            </a:endParaRPr>
          </a:p>
          <a:p>
            <a:pPr marL="1219170" lvl="1" indent="-609585">
              <a:buFont typeface="Arial" charset="0"/>
              <a:buChar char="•"/>
            </a:pPr>
            <a:r>
              <a:rPr lang="nl-NL" altLang="nl-NL" sz="3200" dirty="0">
                <a:latin typeface="Verdana" charset="0"/>
                <a:cs typeface="Arial" charset="0"/>
              </a:rPr>
              <a:t>is </a:t>
            </a:r>
            <a:r>
              <a:rPr lang="nl-NL" altLang="nl-NL" sz="3200" dirty="0" err="1">
                <a:latin typeface="Verdana" charset="0"/>
                <a:cs typeface="Arial" charset="0"/>
              </a:rPr>
              <a:t>not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fooled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around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with</a:t>
            </a:r>
            <a:r>
              <a:rPr lang="nl-NL" altLang="nl-NL" sz="3200" dirty="0">
                <a:latin typeface="Verdana" charset="0"/>
                <a:cs typeface="Arial" charset="0"/>
              </a:rPr>
              <a:t> (</a:t>
            </a:r>
            <a:r>
              <a:rPr lang="nl-NL" altLang="nl-NL" sz="3200" dirty="0" err="1">
                <a:latin typeface="Verdana" charset="0"/>
                <a:cs typeface="Arial" charset="0"/>
              </a:rPr>
              <a:t>fraud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fighting</a:t>
            </a:r>
            <a:r>
              <a:rPr lang="nl-NL" altLang="nl-NL" sz="3200" dirty="0">
                <a:latin typeface="Verdana" charset="0"/>
                <a:cs typeface="Arial" charset="0"/>
              </a:rPr>
              <a:t>)</a:t>
            </a:r>
          </a:p>
          <a:p>
            <a:pPr marL="1219170" lvl="1" indent="-609585">
              <a:buFont typeface="Arial" charset="0"/>
              <a:buChar char="•"/>
            </a:pPr>
            <a:r>
              <a:rPr lang="nl-NL" altLang="nl-NL" sz="3200" dirty="0">
                <a:latin typeface="Verdana" charset="0"/>
                <a:cs typeface="Arial" charset="0"/>
              </a:rPr>
              <a:t>is well </a:t>
            </a:r>
            <a:r>
              <a:rPr lang="nl-NL" altLang="nl-NL" sz="3200" dirty="0" err="1">
                <a:latin typeface="Verdana" charset="0"/>
                <a:cs typeface="Arial" charset="0"/>
              </a:rPr>
              <a:t>informed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about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its</a:t>
            </a:r>
            <a:r>
              <a:rPr lang="nl-NL" altLang="nl-NL" sz="3200" dirty="0">
                <a:latin typeface="Verdana" charset="0"/>
                <a:cs typeface="Arial" charset="0"/>
              </a:rPr>
              <a:t> targets </a:t>
            </a:r>
            <a:r>
              <a:rPr lang="nl-NL" altLang="nl-NL" sz="3200" dirty="0" smtClean="0">
                <a:latin typeface="Verdana" charset="0"/>
                <a:cs typeface="Arial" charset="0"/>
              </a:rPr>
              <a:t>(monitoring)</a:t>
            </a:r>
            <a:endParaRPr lang="nl-NL" altLang="nl-NL" sz="3200" dirty="0">
              <a:latin typeface="Verdana" charset="0"/>
              <a:cs typeface="Arial" charset="0"/>
            </a:endParaRPr>
          </a:p>
          <a:p>
            <a:pPr marL="1219170" lvl="1" indent="-609585">
              <a:buFont typeface="Arial" charset="0"/>
              <a:buChar char="•"/>
            </a:pPr>
            <a:r>
              <a:rPr lang="nl-NL" altLang="nl-NL" sz="3200" dirty="0">
                <a:latin typeface="Verdana" charset="0"/>
                <a:cs typeface="Arial" charset="0"/>
              </a:rPr>
              <a:t>is </a:t>
            </a:r>
            <a:r>
              <a:rPr lang="nl-NL" altLang="nl-NL" sz="3200" dirty="0" err="1">
                <a:latin typeface="Verdana" charset="0"/>
                <a:cs typeface="Arial" charset="0"/>
              </a:rPr>
              <a:t>properly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organised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and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cost</a:t>
            </a:r>
            <a:r>
              <a:rPr lang="nl-NL" altLang="nl-NL" sz="3200" dirty="0">
                <a:latin typeface="Verdana" charset="0"/>
                <a:cs typeface="Arial" charset="0"/>
              </a:rPr>
              <a:t> </a:t>
            </a:r>
            <a:r>
              <a:rPr lang="nl-NL" altLang="nl-NL" sz="3200" dirty="0" err="1">
                <a:latin typeface="Verdana" charset="0"/>
                <a:cs typeface="Arial" charset="0"/>
              </a:rPr>
              <a:t>effective</a:t>
            </a:r>
            <a:r>
              <a:rPr lang="nl-NL" altLang="nl-NL" sz="3200" dirty="0">
                <a:latin typeface="Verdana" charset="0"/>
                <a:cs typeface="Arial" charset="0"/>
              </a:rPr>
              <a:t> (</a:t>
            </a:r>
            <a:r>
              <a:rPr lang="nl-NL" altLang="nl-NL" sz="3200" dirty="0" err="1">
                <a:latin typeface="Verdana" charset="0"/>
                <a:cs typeface="Arial" charset="0"/>
              </a:rPr>
              <a:t>efficient</a:t>
            </a:r>
            <a:r>
              <a:rPr lang="nl-NL" altLang="nl-NL" sz="3200" dirty="0">
                <a:latin typeface="Verdana" charset="0"/>
                <a:cs typeface="Arial" charset="0"/>
              </a:rPr>
              <a:t>)</a:t>
            </a:r>
            <a:endParaRPr lang="nl-NL" altLang="nl-NL" sz="2400" dirty="0">
              <a:latin typeface="Verdana" charset="0"/>
              <a:cs typeface="Arial" charset="0"/>
            </a:endParaRPr>
          </a:p>
          <a:p>
            <a:pPr algn="l">
              <a:buFont typeface="Wingdings" charset="2"/>
              <a:buNone/>
            </a:pPr>
            <a:endParaRPr lang="nl-NL" altLang="nl-NL" sz="3200" dirty="0">
              <a:latin typeface="Arial" charset="0"/>
              <a:cs typeface="Arial" charset="0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28688" y="6443663"/>
            <a:ext cx="4475162" cy="365125"/>
          </a:xfrm>
        </p:spPr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altLang="nl-NL" sz="3600" dirty="0">
                <a:solidFill>
                  <a:schemeClr val="accent1"/>
                </a:solidFill>
              </a:rPr>
              <a:t>12 </a:t>
            </a:r>
            <a:r>
              <a:rPr lang="nl-NL" altLang="nl-NL" sz="3600" dirty="0" err="1">
                <a:solidFill>
                  <a:schemeClr val="accent1"/>
                </a:solidFill>
              </a:rPr>
              <a:t>Fundamental</a:t>
            </a:r>
            <a:r>
              <a:rPr lang="nl-NL" altLang="nl-NL" sz="3600" dirty="0">
                <a:solidFill>
                  <a:schemeClr val="accent1"/>
                </a:solidFill>
              </a:rPr>
              <a:t> </a:t>
            </a:r>
            <a:r>
              <a:rPr lang="nl-NL" altLang="nl-NL" sz="3600" dirty="0" err="1">
                <a:solidFill>
                  <a:schemeClr val="accent1"/>
                </a:solidFill>
              </a:rPr>
              <a:t>conditions</a:t>
            </a:r>
            <a:r>
              <a:rPr lang="nl-NL" altLang="nl-NL" sz="3600" dirty="0">
                <a:solidFill>
                  <a:schemeClr val="accent1"/>
                </a:solidFill>
              </a:rPr>
              <a:t> of a </a:t>
            </a:r>
            <a:r>
              <a:rPr lang="nl-NL" altLang="nl-NL" sz="3600" dirty="0" err="1">
                <a:solidFill>
                  <a:schemeClr val="accent1"/>
                </a:solidFill>
              </a:rPr>
              <a:t>key</a:t>
            </a:r>
            <a:r>
              <a:rPr lang="nl-NL" altLang="nl-NL" sz="3600" dirty="0">
                <a:solidFill>
                  <a:schemeClr val="accent1"/>
                </a:solidFill>
              </a:rPr>
              <a:t> </a:t>
            </a:r>
            <a:r>
              <a:rPr lang="nl-NL" altLang="nl-NL" sz="3600" dirty="0" smtClean="0">
                <a:solidFill>
                  <a:schemeClr val="accent1"/>
                </a:solidFill>
              </a:rPr>
              <a:t>register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 smtClean="0"/>
              <a:t>Established</a:t>
            </a:r>
            <a:r>
              <a:rPr lang="nl-NL" altLang="nl-NL" sz="2400" dirty="0" smtClean="0"/>
              <a:t> </a:t>
            </a:r>
            <a:r>
              <a:rPr lang="nl-NL" altLang="nl-NL" sz="2400" dirty="0" err="1"/>
              <a:t>by</a:t>
            </a:r>
            <a:r>
              <a:rPr lang="nl-NL" altLang="nl-NL" sz="2400" dirty="0"/>
              <a:t> </a:t>
            </a:r>
            <a:r>
              <a:rPr lang="nl-NL" altLang="nl-NL" sz="2400" dirty="0" err="1"/>
              <a:t>Law</a:t>
            </a: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/>
              <a:t>Obligation</a:t>
            </a:r>
            <a:r>
              <a:rPr lang="nl-NL" altLang="nl-NL" sz="2400" dirty="0"/>
              <a:t> </a:t>
            </a:r>
            <a:r>
              <a:rPr lang="nl-NL" altLang="nl-NL" sz="2400" dirty="0" err="1"/>
              <a:t>to</a:t>
            </a:r>
            <a:r>
              <a:rPr lang="nl-NL" altLang="nl-NL" sz="2400" dirty="0"/>
              <a:t> report </a:t>
            </a:r>
            <a:r>
              <a:rPr lang="nl-NL" altLang="nl-NL" sz="2400" dirty="0" err="1"/>
              <a:t>errors</a:t>
            </a:r>
            <a:r>
              <a:rPr lang="nl-NL" altLang="nl-NL" sz="2400" dirty="0"/>
              <a:t> or </a:t>
            </a:r>
            <a:r>
              <a:rPr lang="nl-NL" altLang="nl-NL" sz="2400" dirty="0" err="1"/>
              <a:t>other</a:t>
            </a:r>
            <a:r>
              <a:rPr lang="nl-NL" altLang="nl-NL" sz="2400" dirty="0"/>
              <a:t> </a:t>
            </a:r>
            <a:r>
              <a:rPr lang="nl-NL" altLang="nl-NL" sz="2400" dirty="0" err="1"/>
              <a:t>irregularities</a:t>
            </a:r>
            <a:r>
              <a:rPr lang="nl-NL" altLang="nl-NL" sz="2400" dirty="0"/>
              <a:t>. </a:t>
            </a:r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/>
              <a:t>Obligation</a:t>
            </a:r>
            <a:r>
              <a:rPr lang="nl-NL" altLang="nl-NL" sz="2400" dirty="0"/>
              <a:t> </a:t>
            </a:r>
            <a:r>
              <a:rPr lang="nl-NL" altLang="nl-NL" sz="2400" dirty="0" err="1"/>
              <a:t>to</a:t>
            </a:r>
            <a:r>
              <a:rPr lang="nl-NL" altLang="nl-NL" sz="2400" dirty="0"/>
              <a:t> </a:t>
            </a:r>
            <a:r>
              <a:rPr lang="nl-NL" altLang="nl-NL" sz="2400" dirty="0" err="1"/>
              <a:t>use</a:t>
            </a: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/>
              <a:t>Liability</a:t>
            </a: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/>
              <a:t>Finance</a:t>
            </a:r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/>
              <a:t>Content well </a:t>
            </a:r>
            <a:r>
              <a:rPr lang="nl-NL" altLang="nl-NL" sz="2400" dirty="0" err="1" smtClean="0"/>
              <a:t>defined</a:t>
            </a:r>
            <a:endParaRPr lang="nl-NL" altLang="nl-NL" sz="2400" dirty="0" smtClean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endParaRPr lang="nl-NL" altLang="nl-NL" sz="2400" dirty="0" smtClean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smtClean="0"/>
              <a:t>Procedures </a:t>
            </a:r>
            <a:r>
              <a:rPr lang="nl-NL" altLang="nl-NL" sz="2400" dirty="0" err="1"/>
              <a:t>and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standards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for</a:t>
            </a:r>
            <a:r>
              <a:rPr lang="nl-NL" altLang="nl-NL" sz="2400" dirty="0"/>
              <a:t> data </a:t>
            </a:r>
            <a:r>
              <a:rPr lang="nl-NL" altLang="nl-NL" sz="2400" dirty="0" err="1"/>
              <a:t>distribution</a:t>
            </a: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/>
              <a:t>Accessibility</a:t>
            </a:r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/>
              <a:t>Quality</a:t>
            </a:r>
            <a:r>
              <a:rPr lang="nl-NL" altLang="nl-NL" sz="2400" dirty="0"/>
              <a:t> Assurance</a:t>
            </a:r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 err="1"/>
              <a:t>Obliged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involvement</a:t>
            </a:r>
            <a:endParaRPr lang="nl-NL" altLang="nl-NL" sz="2400" dirty="0"/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/>
              <a:t>Relations </a:t>
            </a:r>
            <a:r>
              <a:rPr lang="nl-NL" altLang="nl-NL" sz="2400" dirty="0" err="1"/>
              <a:t>between</a:t>
            </a:r>
            <a:r>
              <a:rPr lang="nl-NL" altLang="nl-NL" sz="2400" dirty="0"/>
              <a:t> </a:t>
            </a:r>
            <a:r>
              <a:rPr lang="nl-NL" altLang="nl-NL" sz="2400" dirty="0" err="1"/>
              <a:t>key</a:t>
            </a:r>
            <a:r>
              <a:rPr lang="nl-NL" altLang="nl-NL" sz="2400" dirty="0"/>
              <a:t> registers</a:t>
            </a:r>
          </a:p>
          <a:p>
            <a:pPr marL="742950" indent="-742950" algn="l" eaLnBrk="1" hangingPunct="1">
              <a:buClr>
                <a:schemeClr val="accent1"/>
              </a:buClr>
              <a:buFont typeface="+mj-lt"/>
              <a:buAutoNum type="arabicPeriod"/>
            </a:pPr>
            <a:r>
              <a:rPr lang="nl-NL" altLang="nl-NL" sz="2400" dirty="0"/>
              <a:t>Control </a:t>
            </a:r>
            <a:r>
              <a:rPr lang="nl-NL" altLang="nl-NL" sz="2400" dirty="0" err="1"/>
              <a:t>and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responsibilities</a:t>
            </a:r>
            <a:endParaRPr lang="nl-NL" altLang="nl-NL" sz="2400" dirty="0"/>
          </a:p>
          <a:p>
            <a:pPr marL="742950" indent="-742950" algn="l">
              <a:buClr>
                <a:schemeClr val="accent1"/>
              </a:buClr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06" y="4523874"/>
            <a:ext cx="1746830" cy="178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 descr="data:image/jpeg;base64,/9j/4AAQSkZJRgABAQAAAQABAAD/2wCEAAkGBwgHBgkIBwgKCgkLDRYPDQwMDRsUFRAWIB0iIiAdHx8kKDQsJCYxJx8fLT0tMTU3Ojo6Iys/RD84QzQ5OjcBCgoKDQwNGg8PGjclHyU3Nzc3Nzc3Nzc3Nzc3Nzc3Nzc3Nzc3Nzc3Nzc3Nzc3Nzc3Nzc3Nzc3Nzc3Nzc3Nzc3N//AABEIAHkA4wMBEQACEQEDEQH/xAAbAAEAAQUBAAAAAAAAAAAAAAAABQECAwQGB//EAD0QAAEEAgAEAwUGBAQGAwAAAAEAAgMEBREGEiExE0FRFCJhcYEjMpGhscEzQlLRFTVi4VNydbPw8QcWJf/EABkBAQADAQEAAAAAAAAAAAAAAAACAwQBBf/EACwRAAICAQMDBAEEAgMAAAAAAAABAgMREiExBBNBIjJRYcEjcaHwFJFCYoH/2gAMAwEAAhEDEQA/APcUAQBAEAQBACdICC4l4hgw0PK3Ult43HH6fE/D9VfRS7X9FN1yrX2cvwtdymT4kjlknkexgLphzEMDSOgA7d1qvhXCrGDLROc7c5PRdrzj0AgCAIAgCAIAgCAIAgCAIAgCAIAgCAIAgCAIAgCAIAgIniLMx4fHmZwDpne7FH/Uf7BW01O2WEVXWquOTy+0+zbteNM50s9g8w9Tvtr9l60cRjhcI8yWZPL8nR0ck7D+z4rDxsnuPlb7VIRsF3m1vy9VlnX3M2T48GmNnbxCPPk9CC843lUAQBAEAQBAEAQBAEAQBAEAQBAEAQBAEAQBAEAQBAWvc1jHOcQGgbJPkEB5lkLf+P5ia1OXNoVWkkb/AJAeg+bj0+vwXqwj2a1Fe5nmTl3JuT4RCy2Hy2XT75XuO2ho1y+gHoB2CvUUlgqcm3k6/gOKjDac2SQPyD4w4DWxG3036+v4LF1bm1twa+mUE9+TutLAbQgCAIDXt269OIy2p44mDze7S7GMpP0ojKSjyzmrvHFVj/Dx9aW08nQP3Qfl02fwWqHSS5m8GeXVJbRWToMXansUIp70IqzPBLoi77vU67/DSzzilJqLyi+Em45lszabLG46bI0n0BUcMnkvXAEAQBAEAQBAEAQBAEAQBAEAQBAEBzXHWR9jxPgMdqSy7k3vs3+b+31WnpK9dm/gzdVPTD9zjbo9gwlWp2muEWZj6N7MHy7lbo+uxy8LZGSXogo+XuRHwA7dlcU8HoXAmJNamchO37ayPc2OoZ/v3Xm9XbqlpXCPQ6avC1PlnWLIaggMU9iKvE6WeRscbR1c46AXUm3hHG0lk4zM8bBvNFiGBx7ePJ2+g/uttXR53mzJb1WNoHJzS3snM6WV01l47uPUN/YD8FtShWsLYx+qbyyyGazWcW15Xtce5id1Pw2F1xi+QnJcElRwuQyEjWT2o4C8+6LM3vu+Td7VM7YVrZfwWRrlPlnWYTg6HHW4rb7b5pIzsNDeVu/zWS3q3ZHTg119MoPOTqVkNIQBAEAQBAEAQBAEAQBAEAQBAEAQHn3FvNleK4McD7jQxh+G+rvy1+C9Hp/RS5eTBf67VEgM3cF/KWJ2fw+bljHkGDoP0WmqOmCRRZLVJs0WkA9QDrRIPZTe5X5PUuEW224aJ917nPlJe0O7taewXkdRp7j0nqUalBZJs9FSXERneIKmHj1IfEnI92Jp6/M+gV1VMrHtwVWXRrW5wdixl+J7LnHrEzroHliiHxPb916EVXQvswt2Xv6McjcXjvdH/wClZHnstgb+7vyC6u5P/qv5I/pw+2aNq7YuaZM/3AfciY0Na34Bo6KyMIx4ISlKXJIY/h67aLZJHR0mHs+w/lcfkO6rnfGPG/7FkKJP6Ozw3CNDHzR2HuksWGHYe7oAfXX91hs6mclpWyNkOmjF5e7OjHQLMaAgCAIAgCAIAgCAIAgCAIAgCAIAgKFAeXWrYHEGUuk9WCQM/wCY+4P139F60Y/pRj+x5kpfqSkRlOuJI555f4UDNn/U4nTW/U/kCrZSaaiuWVRWd3wjLha8VnIM9qcGVo/tZ3HyaP79B9VG6TjDK5JVxTks8HqeLv18jSZZqb8I7ABGiNdF5NkJQliR6cJxnHMSD4p4pZjuanScH2+zndxF/c/BX0dM5+qXBTd1ChtHk5AVo4z7bnpZHPk95tdp+1l+Lv6W/Hutur/jV/sx6UvVYa+Qys9yIQBrYKjfuV4hpg+fqfmpQqjF55ZGdjltwjRA2QANkq1kCbxvDGYucr44jXb0IkmPJ0+Xf8lnn1NcfsuhRZL6Oho8CV2SCTIWnTu3stYOUH5nussusb9qNEekS9zOwaABoBYzYXIAgCAIAgCAIAgCAIAgCAIAgCAIAgKHugPGcgSMhb695n7Hr7xXtw9qPHl7mUFmVtN9UH7J8gkPTz1ofTqu6Vq1eRqwtJZC2SR4ii5i6UhoaP5j5LraW7OLfZeTscvl28P4yHDY5wNpseppR/IT3+p6/JYKqu9N2T4NllnagoR5OTgsCufFa3nsb2HydQz4/E/Erc4528GRPG/kwSPdI9z3uLnuO3OcdklSSSWEcbb3ZWMt5/tA4t/091xoIk6ucdj9DHVK0D/+K8eJIfqf2CplRr9zf4LFdp9qJKGxxbkTuJ1kNd12WiMfj0VTj00OcFql1E/k6Lh3FZqtaFjKZAyM5SPBDy7qfUrNdZVJYhHBoqrsTzNnSrMaAgCAIAgCAIAgCAIAgCAIAgCAIAgCAoUB5BnYjDmbrO2pnHr8Tte1S81pnkWrE2d3gsXSsYOjJcqBxYwub44Di0H9vMArzbbJxsaiz0K4RcE2jls2/FVv8ua1thhDo7ME7SHHz5mjXL5notlSta9fD+TJa617eSAe5z3Oc4lz3HZJ7krVhJbGfLe7MtarNacWwRl2htzt6a0epJ6D6qMpqPJKMXLgpPHFGeRkviv/AKm9G/TfU/kuptnHhFalWzaeBWrST/BjCf0XJTjHl4OqLlwjqcHT4ir2ofCx0NeLmHO98bAeXz675ljtnQ08vP8A6aao2prbCO9A6Lzkbyul0FUAQBAEAQBAEAQBAEAQBAEAQBAEAQBAEB59xJivH4zgiI1Hb5HHp5Do79PzXo024ob+DBbXm5L5OrzmSqYrHvM7gC9pbHGzu7y6BY6q5WS2NVk41x3PLo6VmWpNajhea8P8R47Bevrinp8s81Rk1nwTnDfC02UIs2+aGpvY196T5eg+Kz39Sq/THdltNDnu+DLPhstkrElOrUFTHwPLWsJ5Gn/UfNxPqoxurgst5bJOqybwlhGehwe2LJRR2cjVLmEPMDeriAd9j5KM+rzF6Yko9NiSyzvI2RxtDY2NY0dmtGgvPbb3ZtSS4L0OhAEAQBAEAQBAEAQBAEAQBAEAQBAEAQBAEAQEfdpMmv0rp0HVi/ZP9LmkfrpTjJqLj8kJQzJS+DmpqFfN2ZrEkpNESc8l2U65mjsyLyDRvq7zK1KyVSS8/H5ZmcFY2/Hz+DHNxlRpReyYvHh8LPdaXO5WkeutEldXSTk9U3ucfUxj6Yoip+MctKfsnxQNB6NjjH77V66Opc7lT6mx8EnguM5HTNr5cM5H9BO3po/EenxVN3SJLVD/AEWV9Tl6Zmw3hK1JkY5XXWCux3M2aMamI8gSPMdt/BR/yYqGMb/wT/x5OWrO38krA61i8tWqS2pLNW2HBhmO3xvaN9/MEKlqNkHJLDRYtUJJN5TJ5UF4QBAEAQBAEAQBAEAQBAEAQBAEAQBAEAQBAEBoZqJk2NstlaXsDC5zA4t59ddb9DpTrbU00QsWY7nll7K27xd4spbE7WoWdGNA7AD0C9eNUYcHlyslLkrjcVdycnLTrucN6dIRpg+ZSy2MFmTEK5T2RTLY+TGZCSnI8OcwN94DodjfT6pXYrI6kJwcJaSyCMV8jHFcj0GytZLG703oj8F2T1QbiEsTSkehw08xh9xUHR3qY/hxzP5ZGD0B8wvMc67N5bM3qNkPbujNRp5C1k48hlWxQ+C0tgrxu5uUnoXE+Z0uSnCMXCHklGM3LVMnFQXBAEAQBAEAQBAEAQBAEAQBAEAQBAEAQBAEAQGtknNbjrRJAAhf+hUoe5EZ+1nDcN8NMyWAnml9yeZ32Eh/lDf2J2t9/UOuxKPBiqp115fLN7g5t7F5OfD3GtDAwzDXXrvWwfQqvqdFkFZEn06lCTgynH2MZyR5SN4bIzUb2n+br018QnR27uA6qviaK5DhqbNVIMgSyrkJIwZmHfK466fEHWkh1Cqk4coTpdiUuGSnBdm5bxBluzGY+K5rHHXVo6d/PrtVdTGMZ4iW9PKUobnQLOXhAEAQBAEAQBAEAQBAEAQBAEAQBAEAQBAWlwB1sbPYb7oA14cSAR0+KAuQHPZbCWslZsGDLyRQSANfC0bA6dfPp/utFd0YLeO5RZVKT2kb8lBsuI9hpzmANYGRyxnq3l/9dVVGeJ65LJY4enSng1cXhZaE9mzcyD7M8sYZ4rhrkaP/AAKyy1SSSWEiEKnFtt5ZrVOGpTZrTXsnJdgg96KN46b8jvfVSl1Cw1GOMkY0PKcnnBtZnC28hY8Wvk5azHR+G+No2135qNVsYLeOSVlcpPaWCSx1OOhRhqQ/ciaGj4/FVTk5ScmWRiorCNlRJFr3tYNvIA3rZOkBXmQFUBaHtc4tDgS3uAeyAuQBAEAQBAUJQFUAQFHODQSewGygLK88ViFk0Dw+N421zexC61h4ZxPO6Mi4dCAICEdmZIWZHxWNfLBYEUEbB1k5mgtHf1J+gV3aT0488lPcxq+mYpcrkW5FmNiZBJZNZr3u5SGseT1J6/dAHbudrqrg4a29snHZLVpXJnglkkzPh2WwvfUqNc+ZrNEPeeuuvQEN7KLWK8ryySeZ4fj8kfBmBWx1aRratee/LJJzuBDGt3989ep1rz6kq105k/OP7gr7uIrw3kmMFatW6JlthvN4jgxzWFnOzfR3KTsbVNsVGWEW1yco5ZBcEf5xxd/1g/8AZjVZYQmKzGQxHC+LbiIa001zNWK/JMS1ujLL5jt279fkgJKHNZbfEuJzgx9qWjRbYZJBC5kcjXtf7jmFxP8AL69QUBk4fztmCXhmnYgqwUMpiWOriGMtEU7WNcYx1Pulp90f6T1KAwZPjO7XxxtwNrNZeynsOOkljcWtY0EPleAduG2PIA1scvzQGP8A+4ZOLhriW04V57WJbzV7La744bLSwOB5XHfTZadHuEBt5jM8R4rADIWfYRJNYjDjFWklbShcPec4B25COg2NDr6BAW5nLGXgyC8+fGZcPvVmtljiPhODrDADy8x04A779wgK0LObd/8AImYryZCA4yvXrymuYHbDXeJrlPN0dtvU6OxroEBG4zjvIXrdC0z2WWjdvezexR1pPGhjLyxshk3ynqASNAAHv06gOIMlchxnH0mMNalZpPYRZjiPPIPAY4knf3tHQPlodCgO1wXtwxNc5OxDPYLATJDGWNI8uhJO9d+qAh72YuvoOv17DIIpJBHTiMYc6bZ1zHfkevbyWqFUdWhrPyZpWy06k8fBt3Mhf/xkUKZZ0rh8j3t91hJ+8foOg+KhGEe3rl8k5Tlr0ojoMzl5sfVsB8bWusNhDnRdZyX66DfQaVrqrUmvrP7bFasm4p/f5JO9ctjMtpiy2pE9gMDjEHiV38wJ8teiqhGPb1Yz+CyUnr05wY2m1LxNYd7YW1q0LeZnJ097qR89NB38U9KqW27Obux77IwY/MXslZrSVZGmKSQmSERdI4uvVz/6z06D1Up1Rgmn/WRjZKbTRnrX8lkL92Cq9kUEE/J4xZvQAG2j1O97PkNLkowhBN8tElOUpNLwzVy2UszYy5bistr1tuhrgMDnTu7fQb7a+alXXFTUWsvz9EZzbg2nhG2J5YRHjKcjK8dOsw2LD278Ma6AA9N9CTvsoYT9bWcvYmnj0rbCNVuauMwFe34nizWLfhxFsY25nMR29SGn8VN1Rdrj8Ih3JKtP5ZczJZg5OxTc+DbYmyPfye5XB2SO+3HWlxwr0KX9Y12amvolcDas3MPUs2C0yyx8zjrSquUYzcUW1uTimy1mGjGZfk3PcXOaA2I/da7Wub566J3X29A7a16zYq0RBdt2+cvfYLehH3Q0aAC5KeYqPwSUcNv5Iy/FJWlyLasVia3faAwiPTGe7yjbuw11Ksg86c8Irl6W8csyvwbgygatjwJqcXhNdyB7S3QB6H5Lne92VnI7XGHwSVOCSCItlnkneTsveAPwA7BVSab2Rak1yQU3Dd6vlL17B5cURfc19iGWsJm84aG87eo0SAN72Oi4dLmcJwR0MLTjszBuLstsB7wC6ZwB3zfMuJ6IDLNw3HLkczd9oeHZOoyq5vKNRhocAR6/f/JAa+S4RivcL4/Ci7PDJj2w+z3YgBIx0YDeYeWyNg/MoDNk+FatzC0cbXlkpf4c6OSlPCBzQvYNA6PQjWwR5glAW3OH7+UwORxeXy4n9tiMXiRVWx+GD3IGzs/VASOQpXZakUWOv+xzRkfaOhEgeNa05pI/IhAQkPBUMeClxrrj3PsZBuQnnETWh0gka8gNHRoPKAgN9+BmZxO/N1LxibYhZDbrPiD2ytZzcpadgtPvH1QGri+Gr+Hk8DG5uRmL9oMzakldr3MBdzOY1++jSSfIkb7oDLY4Ur2YuIopp5PDzmvFDQAYvsmx+6fP7u0BJYmlaqYxlTIW23JGt5TK2ERbb2A0CfJA9zSr8M1oo4GPnsSiB7TGZHD3WtOw0dO2+/menVXu+TbeOSlUpLGTfbjmCa7MHyc9toa47HuADQ1+Kr1vCXwT0LLfyY24iBsOPhDn8lEgxjY94huhv8drvceZP5OdtbL4LJMQZrLJbFyxLFHMJo4XcumuHbrreh80VmFhIOvLy2ZWYxrL9myJZC2y0CSI65SQNb9ey53HpUccHVD1N55MNDDGiIWMvW3ww/w4XOaGj4HQ2V2dmvfG5GFenybVCiyjXdDGXODnue5ziNkuJJ/VRnNzllk4wUVhEbHwxWbCyGSexKyN4dGHOGmNDublA15+Z7/FWvqJZykV9hY3ZnmwUU16ay6aYCblL4QRyFzRoE9OuvTsoq1qKWOCTqTbeeTLFh4Io8exrpOWjsxgke8da2fxK47ZPV9hVrb6Lv8ADGav/aSh1377gRtvu8vurmt+n6O6Fv8AZt14GV68ULN8sbA0b9ANKLeXlkksLBlXDoQFp+8Fzyd8Fy6cCAIAgCAIAgCAIAgCAIAgCAIAgCAIAgCAIAgCAIAgCA//2Q=="/>
          <p:cNvSpPr>
            <a:spLocks noChangeAspect="1" noChangeArrowheads="1"/>
          </p:cNvSpPr>
          <p:nvPr/>
        </p:nvSpPr>
        <p:spPr bwMode="auto">
          <a:xfrm>
            <a:off x="1680634" y="-548217"/>
            <a:ext cx="2161117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AutoShape 6" descr="data:image/jpeg;base64,/9j/4AAQSkZJRgABAQAAAQABAAD/2wCEAAkGBxISERIQDxMWEBQWFhgVFxYVFBcXGBUXIRsiGBcXHxYYIyggGB4xHBQbIT0hKCotLi4uGCMzODMsNygtLi0BCgoKDg0OGxAQGy4mICYwNTQsLC83NzQsLy8tMiwsLCwsLCwsLCwsLCwsLCwsLCwsLCwsLCwsLCwsLCwsLCwsLP/AABEIAI8AngMBEQACEQEDEQH/xAAbAAEAAwEBAQEAAAAAAAAAAAAABQYHBAMCAf/EAD8QAAEDAgEFDgQEBQUAAAAAAAEAAgMEERIFBiExURMUFTRBU1RhcZGSk7LRByJyoSNSgbEyQnPBwhYkM9Lw/8QAGQEBAAMBAQAAAAAAAAAAAAAAAAMEBQEC/8QALxEAAgEDAwMDBAEDBQAAAAAAAAECAwQREhNRITEzQVKBFDJhcSIjQsGRobHR8P/aAAwDAQACEQMRAD8A3FAEAQBAEAQBAEAQBAEAQBAEAQBAEAQBAEAQBAEAQBAEAQHFlTKkVOzHM7CCbDQSSewL3CnKbxE8TnGCyzopahsjGyRnE1wuCOULzJNPDPSaayig/EerkbUQhj3NAZjABI+bEdOjsC0bKEXBtop3UmpLBfqd12NJ1loJ7lnNdS4uxxTZcgbOKZzwJTawsdZ1C+oFe1Sm4a8dDy6kVLTnqSSjPYQBAEAQBAEAQBAEAQBAEAQBAV/PbJu7UryBd0f4jf0/iHddWLWpoqLhkFeGqBFfDbKWKN9O46WHG36TrH6H91NfU8SUuSO1nlaWRfxM4zF/S/yKmsfG/wBkd39y/RfXVLY4N0foayPEewNus7S5SwuS7nEcme5pU7quuNRJqaTKfq/kH/vyrSuWqVHSv1/2UaK3KmpmmrKNA/UAQBAEAQBAEAQBAEAQBAEB5VFQyMYpHNYNV3EAd5XUm+xxtLufegjaD9wuHTLX3yflHYwOv2xO9v8AFa/nofn/ACjOf9KqfWf9dHNURuheJAIgCW6RfETbuK5ZwlGDTXqLmalJYJLPDOCN9LHBA8Pxhpfb+UDkPXfk6lFbUJKo5SXYkr1U4JJkvmhTNpKLdpiGY/xHE8g1NHd9yoLmTq1dMfToS0I6KeWQZznqqmrY2ku1mIWbYaW30ueeQWVj6anTp5qdyHfnOeIGirNLwQBAEAQBAEAQBAEAQBAEBXs88huqoRuZ+eMlzWnU7RYjqKs2tZU5dezIK9Jzj0KzmjnMac71qrhgNg517xn8pH5f2Vq5ttf84FehW0/xkfHxCroJXwmF4kcGuDi03FtYF9t796WUJxT1LoLmUW1gqSvlQICXFXVVm5UoJfh0NA0DZiceocqg0U6OZkuqdTETSM3MhMpI8Lfme7S9+07BsHUsqvWlVefQ0KVJU0TChJQgCAIAgCAIAgCAIAgCAIAgKvndmuKgGWKzZgP0kGw9fWrVtcun/F9v+CvWo61ldzMpIy0lrgWkGxB0EHYtdNNZRnYa6M+V0HRk+hknkbFE3E49wHKSeQLxOcYR1SPUYOTwjWM3Mgx0keFvzPP8b7aSdg2DqWNWrSqyy+xpU6SguhLqElCAIAgCAIAgCAIAgCAIAgCAIAgKxndmwKkbrFZswH6SDYevrVq2uXTeH2K9ajrWV3M6o8mSyy7gxhx3sQdGHaTsC1JVIxjrb6FCMHJ6fU1XN3IUdJHhb8zzpe/lcdnUOpY9atKrLL7GlSpqmsIl1CShAEAQBAEAQBAEB8veGi7iANpNgi6g8t+xc4zxBetEuDmpcjfsXOM8QTRLgalyN+xc4zxBNEuBqXI37FzjPEE0S4GpcjfsXOM8QTRLgalyN+xc4zxBNEuBqXI37FzjPEE0S4GpcjfsXOM8QTRLg5qXJ5MkgDnPDow51g5wc25tquV1qbWOozHueu/YucZ4guaJcDUuRv2LnGeIJolwd1Lkb9i5xniCaJcDUuRv2LnGeIJolwNS5G/YucZ4gmiXA1Lkb9i5xniCaJcDUuRv2LnGeIJolwNS5G/YucZ4gmiXA1Lk+mVLHGzXtcdgcCVxxa7oZTPVcOkDnwP9jN2D1BWLXyohuPGzJMA2DuW1ky8DANg7kyBgGwdyZAwDYO5MgYBsHcmQMA2DuTIGAbB3JkDANg7kyBgGwdyZAwDYO5MgYBsHcmQMA2DuTIGAbB3JkDANg7kyBgGwdyZAwDYO5MgYBsHcmRgsWYDRv6PR/K/0qteeF/BPbeRGrrGNMgs9+Izdg9QVi18qIbjxsyVbRlhAEAQ6EOBAEAQBAEAQBAEAQBAEAXDpYcwePR/S/wBKr3nhfwTW3kRqyxjTILPfiM3YPUFYtfKiG48bMlW0ZYQ6WzN7I9BLA19TNgkJcCN1a3RfRoPUqNetWjPEF0/RZpU6bjmT6k1S5oZPlvuUjpLa8ModbZqCgld1491/sTK3pPsyk5wUjIaiSKIktaQBc3OrTp7VfoTc4KUinViozaRHqY8BAfiHAgP1DpaMzc34apkzpi8FhAGF1tYJ2dSpXVedNpR9SxQpRmm2V6CEGVrDqMgb12LrK23iOSBLLwTuemQoqQxCEuOMOvidfVa3J1qta1pVM6iavSjTxgratlcIAgC4dLDmDx6P6X+lV7zwv4JrbyI1ZYxpkFnvxGbsHqCsWvlRDceNmSraMsID7hhc9zWMGJziAAOUnUvLkkss6lnojRql7cl0QYyxmfqP5nkaXdg9llxzc1cvt/g0HijT/JWsxhFJUujqGNlxtJBeL/MNJ17blWrvVGmnF4wV7fDliR0MyC05UMGH8MO3Ui2jBa4HZfQvO+/p9Xr2PW0t7HofefmRGxyQugYGNk/Ds0WGO+jvB+y5Z1m4tSfYXFJJpo98+KKCnghijjYJHEXcAMRDRpN+skLzaSnObbfQ7cRjGKSXU7GZLo6CnZJVM3V7rXuMRJIuQBqACj3KtebUHgkUIUo5kc2X8jU01Ia2jbgsC4gCwcAbOBbyEf2XuhWqQqbczxVpwlDXA9fhl/x1P1N/Ypf/AHRO2nZlLpOMM/rN9avy+x/oqR+5fst3xQ/ip+x/9lRsP7i1d+hz5r5GgbTOrqwYmC5a06rA2vblJOheritNz2oHmjTioa5EjSU9BlFkjIYtwkaNBAAI2HRoI6lFKVa3knJ5RJFU6q6LDKDUQlj3MdraS09o0LTTyk0UWsPB8ICw5g8ej+l/pVe88L+Ca28iNWWMaZBZ78Rm7B6grFr5UQ3HjZkq2jLCAvfw8yLoNXINojHqd/Yfqs29rddC+S7a0v72ReclNWVU7pN7yho+VgwnQ33OtTUJUqUMaln1I6sak5ZwQtJI+mqI3PaWOje0lp0G3KO4qeSVSDS9SKOYSTZqleI4t1rtZENu0C7m95cAseOqWKf5NKWI5n+CKzWkFZSxbscT4ZQT9QOJv2d9lNcR2qj09miKi9yCz6FXz7rt0rCNbYg1n63xO+5+yuWkMUv2V7iWan6LFn7RvnghkgaZADchoubEaDYa1Vs5qE2pPBPcxcopo+aSB1PkiVswwOLJPlOgjFoaO3Skpa7lafwcinGg8nh8Mj+HUDlxN/Yr1f8A3ROWnZlRbTvjqIxKx0Z3Vp+ZpbcY9enWOtXtSlB6XnoVcNTWUW74lUsjtxcxjnNaH4i1pIbqOm2rUqNjOKymy1dxbw0d+b1S45MaYWNmexpG5u1OIdpHbbT3KOvHFdqTx+T3Sl/S6I4KTOGs+d0eTw3CLuOFzdGzSBc9QXuVvT7Op/7/AFPKrT9IFJrqkyyPlIwl7i4gcl+RaMI6YpFKUtTbPBejhYcwePR/S/0qveeF/BNbeRGrLGNMgs9+Izdg9QVi18qIbjxsyVbRlhDpYcl54VFPE2GNsZa29i4OJ135CFUqWkJycm2TwuJRjjB1f6/qvyQ+F/8A2Xj6CHLPX1U+CvZUrnTyumkADnaw29tVuXsVqnTUI6UQTk5vLO+rzlnkpxSuw4AGi4BxEDVc3t9lFG2hGetHt1pOGhnnkLL8tJj3INdjtcPBI0ajoI2r1WoRq4ycp1ZU+xHVExe9z3aS4lx7SbqWKSSSPDeXkmMkZ2VNOwRsLXsGoPBOHqBBBt1KCrawqPPZksK84LB4ZazinqrCUgNGkMYLC+3TcleqVvCn1Xc81K0p9zwyRleWmeXwkAkWIIu1w6wvVWlGosSOQqSg8o9MuZakqntfKGtLRhGAEct+UlcpUY0lhCpVc3lnd/rGqMLoHYHgtLC4tOKxFtYNr26lF9JDVqRJ9RPGlnBkbLc1KSYXCx1tcLtP6bVLVowqfcR06sodiVrM+Kt7S0YI78rGm/6Ek2UMbKmnl5ZLK6m1grJN9J0q2VwgLDmDx6P6X+lV7zwv4JrbyI1ZYxpkFnvxGbsHqCsWvlRDceNmSraMsIAgCAIdCHAgCAIAgCHQhwIdCAIAhwLh0sOYPHo/pf6VXvPC/gmtvIjVljGmQWe/EZuweoKxa+VENx42ZKtoywgCAIAgCAIAgCAIAgCAIAgCAIAuHSw5g8ej+l/pVe88L+Ca28iNWWMaZDZ4QOfRysjaXuIFmtBJOkcgU9s0qibIq6bg0jMOA6ro83lu9lrb1P3IztqfDHAdV0eby3eyb1P3IbU+GOA6ro83lu9k3qfuQ2p8McB1XR5vLd7JvU/chtT4Y4DqujzeW72Tep+5DanwxwHVdHm8t3sm9T9yG1PhjgOq6PN5bvZN6n7kNqfDHAdV0eby3eyb1P3IbU+GOA6ro83lu9k3qfuQ2p8McB1XR5vLd7JvU/chtT4Y4DqujzeW72Tep+5DanwxwHVdHm8t3sm9T9yG1PhjgOq6PN5bvZN6n7kNqfDHAdV0eby3eyb1P3IbU+GOA6ro83lu9k3qfuQ2p8McB1XR5vLd7JvU/chtT4Y4DqujzeW72Tep+5DbnwyezJyXPHWMfJDIxoa+7nMIGrRpKr3VWEqTSaJreElNNo0pZRoBAEAQBAEAQBAEAQBAEAQBAEAQBAEAQBAEB//Z"/>
          <p:cNvSpPr>
            <a:spLocks noChangeAspect="1" noChangeArrowheads="1"/>
          </p:cNvSpPr>
          <p:nvPr/>
        </p:nvSpPr>
        <p:spPr bwMode="auto">
          <a:xfrm>
            <a:off x="1678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AutoShape 2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AutoShape 4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AutoShape 6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AutoShape 8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AutoShape 10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919817"/>
            <a:ext cx="5334000" cy="40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AutoShape 12" descr="data:image/jpeg;base64,/9j/4AAQSkZJRgABAQAAAQABAAD/2wCEAAkGBxQTEhITExQVFRQXGBoVFRgXFxgeIRwdHBkWFhYYGhocHCghGhooGxoWIjEiJSktLjAuGB8zODMvNywtLisBCgoKDg0OGxAQGywkHyQsLCwsLCwsLCwsNDQ0LiwsLCwsLCwsLCwsLDQsLCwsLCwsLC8sLCwsLCwsLCwsLCwsLP/AABEIAMIBAwMBIgACEQEDEQH/xAAcAAEAAgIDAQAAAAAAAAAAAAAABgcEBQIDCAH/xABNEAACAQMCAwUDBQwHBAsAAAABAgMABBESIQUGMQcTQVFhInGBFCMyUpEVM0JicnOCoaKxsrMkNVN0g5LBJTRDYxZEdZO0wsPR4fDx/8QAGQEBAAMBAQAAAAAAAAAAAAAAAAECBAMF/8QAKBEBAAMAAgIBAgYDAQAAAAAAAAECEQMSITEyIkFRYZGhsfAjccET/9oADAMBAAIRAxEAPwC8aUpQKUpQKUpQKUpQKUpQKUpQKUpQKUpQKUpQKUpQKUpQKUpQKUpQKUpQKUpQKUpQKUpQKUpQKUpQKUpQKUpQKUpQKUpQKUpQKUpQKUpQKUpQKUpQKUpQKUpQKUpQKUpQKUpQKUpQKUpQKVgcb4xDaxNNO4RB9pPgqjqzHyFUrzV2n3VySluTbQ9BpPzjDzZx9H3LjHmavTjm3pW1ohdvEOKwQDM00UQ/5jqv7zWnfn3hw2+VxH3En9YFVHyPyFLxEmeV2jgyQZOryEbEKW8vFjnfbB3xaNr2Z8NQY7gufFnkkJP7WB8AKvatK+JlWLWn02VrzlYSEBbuDJ6AyKpPuDYrdo4IBBBB6EVXHMfZJbuhNoWhkHRWZmRvQ6ssvvB28jVWWnELvh8zojyQSI2HTPs5/GQ5VsjBBwdiCDUxx1t8ZJvMe4enKVXfI/adHclYLoLFMcBWH0HPgN/oMfIkg+BycVYlcrVms5K8TE+ilKVVJSui+vI4Y2llcJGoyzMcAD/74VTfNnavNKTHZfMx9O8IBdvUA7IPtPu6VelJt6VtaIXLdXccQ1SOiL5uwUfaTWmfnXh4/wCuW/wlU/uNUlyryrc8VmZy7aFOJZ5SzkeOlcnLNg5xnAByeozaVj2UcPRQJFkmPizyuv6oyoq9qUr4mVYtafUJLY8y2cx0xXUDt9VZUJ+zOa2tQHiXZLYSKRGJIT4FZGcfESFsj3EVCOKW/FOCkaJ2a3JAVvpR+itG2e6Pu6+BNRFK2+M/qmbTHuF5TShVZmICqCzE9ABuSfTFdPDuIRToJIZFkjOQGQgg4ODuPWqI472mXd1btbssSBxpkaMMCy+K7scA9D6eVWX2Pf1XD+XL/NeluKa12SL7OQmtKUrkuUrpvLpIkaSRlRFGWZjgAeZNU/zb2sSOWjsR3adO+Zfbb8lTsg94J9BV6Um3pW1oj2uG5uUjGqR1RfNmAH2mtLJzrw8bG8t/hKp/capHlnlq64rMWLsVX75PKWfTnfSuTlm8dIIAHXG2bTsOyfh6KBIsszeLNK6/qjKjFXmlK+5Vi1p9QkdlzPZynTHdW7t9USpn7M5rb1A+I9k3D5FIjWSE+BWRm+0SFsj7KgvF+G8T4KQ0U7m3zhWXdPRXibIjJ6ZHXwOdqiKVt8Z/VM2mPcL1dgASTgDcmsG14zbyQtPHNG0Khi0isCoCjLZPoKo/jHadeXFu0DCJNY0u8asGKnqBliFyNj79sVLez444MCfordI7+iLPC0hP4oUMT6A1M8UxGyiL7PhLjzEzOygwwkLr0TF+80dNbooHdLt1JPrg5A2PC+Ld4QjhVcr3iFHDpImw1xvgagMqCCARqHgQTHOJXLjidx3LxiRbFDpYaiSJZjpGGGlvUhsZGx6H7yx8mEHCksyxQEyDUcsFaCR5NZG2dcseQNgWUbbVWaxi2prSlK5rFdF7dpFG8sjBURSzMfAAZJrvqru3DjZWKG0U/fD3sv5Kn2FPoX3/AMOrUr2nEWnI1XfOfNEl/OZGysa5EMf1V8z+OepPw6AVruCcNa5uIbddjK4TPkOrN8FDH4Vg1P8AsVstfEGkI2ihZh6MxVB+yZK2z9NfDNHmV22FmkMaRRqFRFCKB4ADArIpSsDUVVvbby+GiS9Qe0hEcuPFGOEJ9Qxx+n6VaVarmmw7+zuYfrxOB+VpJU/BsGr0t1tEq2jYeYCKunsl50acfI7hsyoMxOeroOqsfF18+pHqCTSqnIBrK4dfPBLHNGcPGwdfePA+hGQfQmtl6doxnrbJ16rr4zAAknAG5J8Kx+G3qzwxTJ9GRFdfcwBH76hXbJxwwWYhU4e4JQ/mwMy/blV9zmsVa7ONMzkarjtE5ya/mKoSLWM/Nr9cjbvW9/gPAepNRS3gaR0jQZd2CKPNmIVR9pFddS7spsRLxODPSMPKf0V0r+0yn4Vt8Vr4ZvlK9OXeDpaW0VvH0RcE/Wbq7H1Jya2VKVgmdaiui9tEljeKRQ6OCrKehBrvpQebueuV2sLkx7mJ8vCx8V8VP4ynAPvB8cVbnY9/VcP5cv8ANes/tD5c+W2boozMnzkP5QH0fcwyvxB8K6Oy2wkg4dFHMjRuGkJVhgjMjEbe4iu9r9uP83KtcsltfCcbmvtQfte44bexMaHD3B7oY8ExmQ/Z7P6dcaxs46TORqtu0jnNr6Yxxti1jPsAf8Qj/iN5j6o8t+p2hyIWIVRliQFA8STgAe81xqTdm1j33ErVSMhWMp/w1Lqf84Wt/itfDN5mV8cq8EWztYrdceyvtn6znd2+Jz7hgeFbalKwTO+WorqurdJEaORQ6MCrKwyCDsQRXbSoHnPtA5UNhcaVyYJMtCx8vwkJ+suRv4gg9c1Z/YyoPDcEAgyyAg+PTIrec98vC+s5IgB3g+chJ8HUHAz4AjKn0Y1reyfh8sFhomjaN+9c6XGDg4wa72v24/PtyiuWbuLgzx7QzaU/BWSMPoHTCNlWx+UWx0G2AMnhvC1iLNqZ5G2Z20g4ySFUKAqqCTsBv1OTk1n0rjrphSlKhJXnvtZuzJxSceEaxxD3aBIf2navQlebu0Yf7Tvc/wBoP5aY/VXfg+Tly+kcq1ewVPbvm8lhH2mY/wClVVVs9gh3v/8AA/8AXrvy/CXOnyhbdKUrC0lKUoPJ9xFod0H4LMv2Ej/Suusrih+fn/OyfxtWLXosj0F2R3RfhkIPVGkj+Adiv7JFV/223Za+jj8I4V+12Yt+oJU07FFP3OPrM5H2IP3g1XvbAD905fWOMj3acfvzWekf5ZdbfCELqyOwyLN5O/1YNP8AmdD/AOWq3qzewk/0i6/NJ/Ea68vwlSnyhc9KUrC0lKUoFKUoFUn253eq8t4vCOHX8ZHIP6o1q7Kobto/rL/Aj/ikrtwfJz5PSCVP+xOLPEHP1bdz9rxD/wB6gFWL2HH+nTf3dv5kVaOT4y5U+ULvpSlYWkpSlApSlApSlApSlAqgu2KwMfEnfG0yJID6gd0R+wD+lV+1A+1/l03NoJoxmW3y+B1MZx3gHqMK36JHjXXitllOSNhQ9Wj2Dy4mvU+skTf5WkB/iFVdU07IuICLiUYPSZHh+JxIv60x+lWnkjay40+UPQFKUrC0lfHbAJPQbmvtaLnniPyewupM4Pdsq/lP7CftMKmI2cJnHmp5dRLfWJb7TmuNAK3HKfAmvbqK3GdJOqQj8GMY1n08APVhXoTMQyLz7MbAw8MtQerqZT/iMXX9krVeduViVu4JvCSLR8Y2JP6pF+yrqjQKAoGABgAeAGwFRPtP5eN5ZMEGZYj3sYHU4BDoPepOB5hax0v9ey0Wr9OPPNWB2JXOm/dPrwOB71eNh+rVVfg1u+SeJ/J7+1lJwokCt+S4MbE+gDZ+FarxtZhwrOS9M0pSsDUgnF+yixnkllPerJI7SMVZfpMSx2ZSMZNVDzryp8guTCcOpUPG+kDKkkYI8GBBB+B8cV6ZqmO3b/ebX8038YrRw8lptky5clYzVX9yv1R9gqT8g8lDiMzqSI4owDIwUE+0SFVc7ZOGOT0x0qN1cfYQvzN2fHvEH2J/8mu/Jaa12HOkbKW8o8lW3DjIbfWWkCq5dgc6ckbBQB1PQVXnbrY4ubabGzxNGT6xtqHx+cP2Vc9RTtL5fN5ZOqDMsZ76IeZUEMvxUsB64rLS/wBey7Wr9OQ87VOexq408SAP4cMiD3+xJ+5DUGFbPlninyW7t7g9I5AW/JPsyfHQWrXaNiYcInJeoaV8VgQCNwdwa+157UUpSgUr4TisLhPF4LlS9vKkqhipKnOCOo/1HmCCNjQZ1KUoFKUoFKUoKN7TOQ2tXa5t1zbMdTqP+ET12/s/I/g9OmKgVtO0bpIhw6MHQ+TKQyn7QK9XMM7HcVXPNXZPDMTJaMLdzuUIzGT6Abx/DI9K08fN9rONuP7wl/KnMEd9bJPGRk7SL4o4HtKf9D4gg+NbiqEs+X+McMlMkMTnwbusSo48mQe0R64BGTgipPB2oXajE3DJdXmvern9FoiR9pqluLz9PlaL/itSqa7Z+Z1ldbKJsrG2uYjprxhU/RBJPqR4g1z4rznxa7BjtrOaBW2LLHIW+ErKqr78Z8iK13A+ye8lINwy26dTkh3PwU6R7y3wq1KRSdtKLW7eIQbh9jJPIsUKGSRjhVX9/oB4k7CvQfIHKC8PhwcNPJgyuPToi/ijJ95JPoM7ljlW2sU0wJ7RHtyNu7e8+A9Bgelbuq8nL28R6TSmeZKUpXF0Ux2pchtG73lsmYmJaZFG6Hq0ijxQ9T9U5PT6NZHevWlQDmvstt7ktJbn5PKdyAMox8ym2k+q+/BrTx82eLON+P7w2PZrzQt7aqGb+kRAJKPE42WT3MBn35HhUuqgX5H4rYyiWFGLLnElu4b3jScMQfIqRUksu0biUYC3HDpJCNtQjmjPxBRhn3YqtuPZ2q0Xz5Laqlu3Vx8qth4iJifi+37j9lbmbtLvWGIeFTavAsJmH+VYhn7RUPvOV+LX8zTywPrbA1SFYwoHRQrHUFHlgnr1JqeOk1nbIvbYyELq5Owj7xd/nV/gFa/g3Y45wbq4CjxSEZP+dxgf5TVl8vcvW9lGY7dNIJyxJJLHpliev7qnl5KzGQilJidltaUpWZ2U72o8gsrPeWqakbLTxqN1PUyKPFT1IHQ79M4q0GvWlQTmzsxtrotJCfk8x3JUZRj5sm2D6qR65rRx82eLOV+P7w1nZPzujxpZXDaZUGmFmOzqPopn66jbHiAOpzVnV544t2bcQhJ+ZEy/WhYN+ycNn4V38P5l4zagJi6KjYLNA7ftMmr9dLccW81lFbzHiXoCsbiF/HAhkmdY0HVmIA92/j6VTA5w45N7McUgJ2ylqf3upArIsuzriN64kv5mQfjv3j+oVQdCZ9/wqv8A5Z8pW776hy5q5xn4rKLHh6t3T7M26lx4lv7OHzzudgeuk2HyTylHw+HQvtSvgzSY+kR0A8kGTgepPUmszlzly3so+7gTGfpsd2c+bN4+7oPACtvVbX8da+k1r959lKUrmuUpSgUpWk5z1CyuZEd43jieRGRmXDKpIJwdxt0OamI2SW7pUP7OOMyyxz21yxa6tZGjkJ6spJKP7tiM+IUHxrT9p3HJ0eFLeV4kSaKKZkOCzTB2CZ8NKJqI/wCalWik9sV7RmrIpWHNcxwKis5Go6UBLOzHBbC5yznAJ8dgfAV1PdpPDKYpD7OpWKnDIwGSpBGVYbbEZ3quLNjSonyTxkDhdnNcynLqAXkJOWZyACT4k4AHuFbHjLwtJaF7p4GEoaNFkCd8TlRGyEZdcnpU9fOI3w3dK19xxu3R2jeeJXVS7KXXKqMe0wzsNx18658K4tDcqXgkWRQSpKnOCOoPkenWoyU6zaVq5uYbVThp41GooGY4UsM6kDn2S4wcrnOxrYW86uodGV1O4ZSCD7iNjTB2UqIPM68bjj7yQxtZvIYy506u9VdQXpnG3/6akN5xiGIsryKCo1ONzpU5wz4B0LsdzgbGk1RrOpXSl0hTvQ6mPTq1hhp04zq1dMY8axrfjMDuI1kGsrqVTkFlHVk1Aa19VyKjEs+la6545AhcNIBoIWRsEqhOCA7gaUO6/SI6jzrE5g5mitZLaJsl530jY4VdyzE49MAdST5A1OSjW8pWivXhe6s3+VsjjWY4FkAE2tM5ePq+kAsPKtld8SijIV3AYgsFGSxA6tpUE6RkZOMb0xLLpWEnF4DF34mi7n+01rp8jls4G+1Yv/Siz1RL8pi1S6e7Goe1q+hj3+Hn4UyTW3pSsO94pFESHfBA1EAFiF39pgoJVdj7R22NQMylYv3Ri7oTd6ndEBhJqGkg9CGzg5rhacVhkdo0kBkUBihyGCnYNobB0+uMVODNpWFbcWhkMoRwxiIEqgHKk7gMuMg49K6l5gtTD8o7+IQ5I7wuAuQSCMnxyDt6UyTWypWrXmK1MqwCePvX3VNQydtWPfjfHWsSbmqJb35HvqERkdiDgHUiog23JyxJ6DAHXOHWUbDf0pSoSUpSgVpedj/s+9/u8v8AA1bqsLi3C4rmMxTAtGdmUO6gjybSwyPQ1MeJRPpCOb2+5/EbfiKhjDOPk90FGSTjMbADq3sge6PHjWH2g2bR2Nj3mO+kv45ZvH23WYlQfEKMIPxUFWIeGRGNImXWiMrqHZmIKMHQ6mJJIYA7nwrG43y9b3en5QhkCnUo7yQAHcBsKwGrBO/XeukXjwrNfbXcfmiN9YoIw92BM0LMzBYkKhZXIB9skYAXxwd161ruVs/KeNgsGPeJkgYGe4GcDJx0x8KkHEuWrafuTKhZoSTG/eSBhnr7YbUQfIk18j5YtVeWRItDSqFco7rkAaRsrAA42yMH1qvaMz++05OoF2e8SMKcOS6A7mWILZSbhUky4eNwTjvWB9lvLIHVsyTtCHznCf7/ABfwyVtn5TtDbi1MWbcEMsZkkwCCSMHVkDJO2a7bzly3lEIkV27khoszTZVh0bOvJYeZyatN47ajJzGi4jEDx20yAcWkpGR0IcYPv3P2muvlhM8T46gOkE2uMeBaBssPXO9SV+BQGdbkqxmVdCv3kmy/VxqxjzGN6w7zhC263dzawmS5kQkq0jkSsoOgNqYjbOB6bDFR2jM/LP3TiK2nA55+Ex2GjDK6BLlWQxlEmEnfpvrOUBA9ncn6p1VY4FVjwvg3DWVFjg4ik2N0VL6LDY3GTpij3/GC1YvCoXSGJJGLOqgMxOSSB4nA1HzON+tLlUYuP6+h/uD/AM8Vx7MptUd9r+//ACybvs9c+yF/RChQPDC7VIW4FAbgXRVu/C6A/eSfRznTp1adOd8YxSXgcJlaYBklcBZGjd01gdNekgMR0DHceBqO0Zhk6q5Zvk8E6b/Ik4yEb6qxBtbr+bEgUEdCdQ8TVo31pbvLbTSBWlQt8nbJzl1w2nB9oFAT4gAZ8M12/cmHuDb90hhIKlCMggnJznqSd89c79awuBcq2loS1vEEYjTks7EAkEqpdjpXIGwwNhU2tEkRiI8Tmjk4bxd7ZVjgLXBcsWZpZcYkYAnEalgABvnyXbOVxk5fl8n+0X+QakK8n2QM57gfPau9XU+klgQzBNWlWOT7SgGuc/Ktq8MUDRnu4mDx4kkDKy7BhIG15xt18qntCMlqObB/tPgv5y5/kVx5QmJ4lxcSffRJDjP9loPdhfxfpHbxb1rfXHLtu7wyMja4c90RJINGdiQAwGT4nx8a7bzg0UkqzFSsyjQJEZlbSd9DFSNS53w2RnfrVe0Zn5f91OTqE2sOi65hRPvJjVyPASvAzSY8NR2J961gcUjA5atyAAdNu+QPwjLHlvfud/WrGHBoe6eHSdEmoyYZgXLfSLODqJI2JJ6bVizcrWrW62rRkwLjEfeS423A+nkgHcDOBVu8b+iOrc1D+Qr0SScSSQ/Pi7l7xT17vZIdvqaFwPcfOpdGmkADOBtuST8Sdz8a0nFuULO5lE00IMoGNSs6kjybQw1Dw3ztVImPMStOozxqGG3n4LDAAtktzKpAJK97hu6GT1PeM+N+oPlWfz7ERdcIli+/fKhHt1MTKxmB810rUmvOEQSw9w8SGEAAJjAXTjTpxjSRgYIxjG1fLbhEaOsntO6qUVpHZyqnGQpYnGcDJ6nAyTird0dUd5QP+0eNfnYP5NRzhm/Ll54/7yR/3rkVPLrli1knNw0XzpADEM4DgbASIGCyYG3tA9BT/oxa9y9uIgIpCWkVWcaiTk6iGBO/hmneP4/ZHWf5RPmqJVs+CaQBi7ssYGMZBzj31s0/r9v+zh/4g1urvlq3kSGN0ZkhKtEO9l9krsrAh8kgdCelcr7l63mljmkQmSNSisHcZU7lHAYB19GyNzTtGZ/s6y2feDOnI1YzjO+OmceVcq17cFhNyt2U+fEfch8t9AnVjGcdc74zvWwrmuUpSgUpSgUpSgUpSgUpSgUpSgUpSgUpSgUpSgUpSgUpSgUpWDcX5MUj26id1LKqBwoZlYqy6zsCCCD6g0GdSvgrWcU4uYZ7SLRqFw7R6tWNJWN5fo43yEx18amI0bSlKVAUpSgUpSgUpSgUpSgUpSgV03tqssbxv9F1KnGx3GNj4H1rupQVhHdtHHaSOPa4bJ3F62DuhbuQ+OjewRcZ6r+lUg47wt3sXmRP6QJBeqnTJVg4hYfjRqIyOhJJqUtaoRICikSffBge17IQ6vP2QBv4AV3Vebq4r6HiP9JeaJQYeIRaLYkE/OpgFip6Kyu7EDYi3LeNbHjsCWc9ncYJgCGzmG7bMB3L48W1r3eep72pVHaIojUIoEeO7AAwmFKDSPwfZJG3ga5yxKwwwDDIbBGd1IZT7wQCPUU7eTEI5VhYE2Eq+1BMbhjucxt87B7Z3JDsY8nqLd/OtlzFf5uuHQ6gYJJZUmwdi6RM0cL48CdR0+JQA7bVJREoYvgaiApONyFLFQT5As3+Y1iDg1vpdO5j0u5lcaRvISGMh/HyAdXXIFO0bqcQjmXXD92IomcQrZLcIFZgIpSJl0oQfZBEatpG3jjc5zOI2pgn4fLbazLIJFlXW7CRFt3fU4JOcSCMBvxwPECt7zJwgvZXcECjvJo3TJOMsy6AzsdzgY33OAKzOE8OSNVYRLHJoCNjGwH4II/BzvgfZU9vH9/BGIty5CZorC9F0oJCGQqh1TF10vFL84QSGJ/B9krsABitReRYsuJTapO9gvn7ljI5KaZYsAZbpgkeo26YFT+04DbRStNHBEkrZLOqKGOfpbgePj50bgNsUkjMERSRu8kUouHbOdbDGGbODk77CneNMaXjEDSXkqOplia1HdqjLqik1yAtgkFS406X8O6bpjfASOWOXh1lPKpLWzlzLrkWWde5DD2nBYgF2AJxuTjIGM3i3LpluHeW0tbmPSiws7FWjAG6H5tsjUWbUD44xtk7SPlyBrdYJoo5EVi6ow1KhJJAQtkgDOAdvcBsGxBiOyI8ElhavOZoHupklYgjHzTywWxJZiy6sDBO4UKdsiud3BIt1fWsEvdRPbRSJnJWKZ5HiVVA+irhRlVx4kYJqWnhkPdCHuo+6GNKaRpGDlcDGAQcEEdDvT7mxaGQxqVc5cMM6iMYLZzqOw6+QqOxiBcdvmPD+Jo8LWtzDGjusUh0HVkJJEy49ltLZUgfR3HidxfWq2/ELR4mdRJHOboa2YNGiBhKwJPtK5Qauvt4rP5u4KZbK5gt0XvJl05Jxvtu7HJIAGPHwra2NhGmWWJY2YANsM4GcLkfgjJwOm9T2jEZ5Q3hEo77hLRltE0c+WdgZJk7tXV5tIALZwfHGTuMkVr4YVj4FftH824N5goSpGieYIMqQcAYGOlTu35dtECBLaBQj94mI0GltxqG2x3O9cjwK2xKvcRaZSWlGhcOTuS4x7W++/jTvCcaPizxvO0eS7pZl2VyO7RWLASgYyZSVI2IwFO4yM660uGkj5ckclnbDMx6kmylJJ9SamEnBrdnjkaGJnjGmNiikqPJSRkD0rhFwK2URBYIlERJiwijQT1KYHsk+YqO0YnGr574kY7Y6H0/OwLOythkieVVkbI3T2dQ1eG5HSum+g7niFmkGVjnjnWeNSQNKKrJKAPouGYLqGCdYB8KkP3Ni1Sv3SapVCSnSMuoBAVvrAAkYPnXy34bEmdKAezo/RHRQT0UeQ2qItEQYgnCuHseEm4jkcXXdSxiR5pN179iVyWwGIXAfGoE5zkmpHwnhZF206q8MJhRRFqIHe5fW3dq2nOkqCT1IBHTJ7uL8EAtTBaxQBCyloWGmN11BpE2UhNQz7Wk7n4jH4Dy6kUglS2htSM5ETk68gjSwCqukHB8dwOnjabbEoxJaUpXNYpSlApSlApSlApSlApSlApSlApSlApSlApSlApSlAp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1678517" y="-1919817"/>
            <a:ext cx="5334000" cy="40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nl-NL" altLang="nl-NL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65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nl-NL" altLang="nl-NL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registries</a:t>
            </a:r>
            <a:r>
              <a:rPr lang="nl-NL" altLang="nl-NL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nl-NL" altLang="nl-NL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nl-NL" altLang="nl-NL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nl-NL" altLang="nl-NL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nl-NL" altLang="nl-NL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nl-NL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 smtClean="0">
              <a:ea typeface="+mn-ea"/>
            </a:endParaRPr>
          </a:p>
          <a:p>
            <a:pPr marL="457189" indent="-457189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nl-NL" dirty="0">
              <a:ea typeface="+mn-ea"/>
            </a:endParaRPr>
          </a:p>
        </p:txBody>
      </p:sp>
      <p:pic>
        <p:nvPicPr>
          <p:cNvPr id="27661" name="Tijdelijke aanduiding voor inhoud 5" descr="PlaatStelselvanBasisregistraties-releaties-statusQ1-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0967"/>
            <a:ext cx="5698067" cy="515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7452785" y="1174752"/>
            <a:ext cx="3670300" cy="452543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SDI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developments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in the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Netherlands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are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strongly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related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to the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key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registries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of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e-government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policy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(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interrelated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system).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Verdana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Spatial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key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registries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with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 Legal Acts </a:t>
            </a:r>
            <a:r>
              <a:rPr lang="nl-NL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for</a:t>
            </a:r>
            <a:r>
              <a:rPr lang="nl-NL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BRK – Cadastre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BRT - Topography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BGT – Large scale Topography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BAG - Addresses and Buildings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BRO – Soil and Geology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NHR – Chamber of commerce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WOZ - Real estate value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latin typeface="Verdan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</a:rPr>
              <a:t>Non-spatial registries, like population, car license plates, income.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>
                  <a:lumMod val="65000"/>
                  <a:lumOff val="35000"/>
                </a:prstClr>
              </a:solidFill>
              <a:latin typeface="Verdana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of Key Registers &amp; Kadaster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218" y="1519825"/>
            <a:ext cx="7677509" cy="465714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nl-NL" dirty="0"/>
              <a:t>Kadaster: information ‘hub’ in system key registers:</a:t>
            </a:r>
            <a:br>
              <a:rPr lang="en-US" altLang="nl-NL" dirty="0"/>
            </a:br>
            <a:endParaRPr lang="en-US" altLang="nl-NL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nl-NL" dirty="0"/>
              <a:t>Key register cadaster (BRK)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nl-NL" dirty="0"/>
              <a:t>Key register topography (BRT)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nl-NL" dirty="0"/>
              <a:t>Distributor information building and addresses (BAG)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nl-NL" dirty="0"/>
              <a:t>Distributor large scale base map (BGT)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nl-NL" dirty="0"/>
              <a:t>Distributor information property values (WOZ)</a:t>
            </a:r>
            <a:endParaRPr lang="nl-NL" altLang="nl-NL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54" y="2572045"/>
            <a:ext cx="3175000" cy="255270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5 May 2017 </a:t>
            </a:r>
            <a:r>
              <a:rPr lang="mr-IN" dirty="0" smtClean="0"/>
              <a:t>–</a:t>
            </a:r>
            <a:r>
              <a:rPr lang="en-US" dirty="0" smtClean="0"/>
              <a:t> PCC &amp; </a:t>
            </a:r>
            <a:r>
              <a:rPr lang="en-US" dirty="0" err="1" smtClean="0"/>
              <a:t>Eulis</a:t>
            </a:r>
            <a:r>
              <a:rPr lang="en-US" dirty="0" smtClean="0"/>
              <a:t> Malta: PDOK &amp; BRK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SjabloonV0504">
  <a:themeElements>
    <a:clrScheme name="Kadaster test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3BE"/>
      </a:accent1>
      <a:accent2>
        <a:srgbClr val="004079"/>
      </a:accent2>
      <a:accent3>
        <a:srgbClr val="FF7400"/>
      </a:accent3>
      <a:accent4>
        <a:srgbClr val="079600"/>
      </a:accent4>
      <a:accent5>
        <a:srgbClr val="922997"/>
      </a:accent5>
      <a:accent6>
        <a:srgbClr val="F4EE00"/>
      </a:accent6>
      <a:hlink>
        <a:srgbClr val="0000FF"/>
      </a:hlink>
      <a:folHlink>
        <a:srgbClr val="0093BE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jabloon V0504.potx [Alleen-lezen]" id="{4C03605F-7A54-4F9A-9860-E5F3BC40E5D8}" vid="{FBD5520E-9EB9-4964-868E-5E71C1D3F5B2}"/>
    </a:ext>
  </a:extLst>
</a:theme>
</file>

<file path=ppt/theme/theme2.xml><?xml version="1.0" encoding="utf-8"?>
<a:theme xmlns:a="http://schemas.openxmlformats.org/drawingml/2006/main" name="Hoofdstuk dia">
  <a:themeElements>
    <a:clrScheme name="Kadaster test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3BE"/>
      </a:accent1>
      <a:accent2>
        <a:srgbClr val="004079"/>
      </a:accent2>
      <a:accent3>
        <a:srgbClr val="FF7400"/>
      </a:accent3>
      <a:accent4>
        <a:srgbClr val="079600"/>
      </a:accent4>
      <a:accent5>
        <a:srgbClr val="922997"/>
      </a:accent5>
      <a:accent6>
        <a:srgbClr val="F4EE00"/>
      </a:accent6>
      <a:hlink>
        <a:srgbClr val="0000FF"/>
      </a:hlink>
      <a:folHlink>
        <a:srgbClr val="0093BE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jabloon V0504.potx [Alleen-lezen]" id="{4C03605F-7A54-4F9A-9860-E5F3BC40E5D8}" vid="{28D26CF3-9FFD-42BD-A0E2-E6E65E12687F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PPTSjabloonV0504</Template>
  <TotalTime>4062</TotalTime>
  <Words>1050</Words>
  <Application>Microsoft Macintosh PowerPoint</Application>
  <PresentationFormat>Widescreen</PresentationFormat>
  <Paragraphs>232</Paragraphs>
  <Slides>32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FreeSans</vt:lpstr>
      <vt:lpstr>Microsoft YaHei</vt:lpstr>
      <vt:lpstr>MS PGothic</vt:lpstr>
      <vt:lpstr>Segoe UI</vt:lpstr>
      <vt:lpstr>Times New Roman</vt:lpstr>
      <vt:lpstr>Arial</vt:lpstr>
      <vt:lpstr>Calibri</vt:lpstr>
      <vt:lpstr>Verdana</vt:lpstr>
      <vt:lpstr>Wingdings</vt:lpstr>
      <vt:lpstr>PPTSjabloonV0504</vt:lpstr>
      <vt:lpstr>Hoofdstuk dia</vt:lpstr>
      <vt:lpstr>PDOK in approach in relation with the distribution of and access to cadastral information</vt:lpstr>
      <vt:lpstr>PowerPoint Presentation</vt:lpstr>
      <vt:lpstr>PDOK in approach in relation with the distribution of and access to cadastral information</vt:lpstr>
      <vt:lpstr>Key Registers in the Netherlands</vt:lpstr>
      <vt:lpstr>11 Key Registers in the Netherlands</vt:lpstr>
      <vt:lpstr>Goal: Modern and dynamic government</vt:lpstr>
      <vt:lpstr>12 Fundamental conditions of a key register</vt:lpstr>
      <vt:lpstr>Key registries as national data facilities </vt:lpstr>
      <vt:lpstr>System of Key Registers &amp; Kadaster</vt:lpstr>
      <vt:lpstr>     Example</vt:lpstr>
      <vt:lpstr>Key register cadaster (BRK)</vt:lpstr>
      <vt:lpstr>Key register cadaster (BRK)</vt:lpstr>
      <vt:lpstr>Authentic data in key register cadaster</vt:lpstr>
      <vt:lpstr>Availability BRK as Open Data</vt:lpstr>
      <vt:lpstr>BRK – Linked with other key registries</vt:lpstr>
      <vt:lpstr>PDOK</vt:lpstr>
      <vt:lpstr>PowerPoint Presentation</vt:lpstr>
      <vt:lpstr>What is PDOK?</vt:lpstr>
      <vt:lpstr>Cadastral Map in PDOK</vt:lpstr>
      <vt:lpstr>PDOK Partners</vt:lpstr>
      <vt:lpstr>PDOK: A few reasons why</vt:lpstr>
      <vt:lpstr>Statistics PDOK:</vt:lpstr>
      <vt:lpstr>Increase of usage of PDOK</vt:lpstr>
      <vt:lpstr>Omnisport in Apeldoorn, The Netherlands</vt:lpstr>
      <vt:lpstr>Cadastral map</vt:lpstr>
      <vt:lpstr>PowerPoint Presentation</vt:lpstr>
      <vt:lpstr>PowerPoint Presentation</vt:lpstr>
      <vt:lpstr>In conclusion</vt:lpstr>
      <vt:lpstr>PDOK in approach in relation with the distribution of and access to cadastral information</vt:lpstr>
      <vt:lpstr>Points of attention</vt:lpstr>
      <vt:lpstr>PowerPoint Presentation</vt:lpstr>
      <vt:lpstr>PowerPoint Presentation</vt:lpstr>
    </vt:vector>
  </TitlesOfParts>
  <Manager>kadaster International</Manager>
  <Company>Kadaster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foreign delegation</dc:title>
  <dc:creator>Kees de Zeeuw</dc:creator>
  <cp:lastModifiedBy>Chrit Lemmen</cp:lastModifiedBy>
  <cp:revision>215</cp:revision>
  <dcterms:created xsi:type="dcterms:W3CDTF">2010-08-20T07:45:37Z</dcterms:created>
  <dcterms:modified xsi:type="dcterms:W3CDTF">2017-05-05T08:01:29Z</dcterms:modified>
  <cp:category>General information on Kadaster</cp:category>
</cp:coreProperties>
</file>