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8" r:id="rId2"/>
    <p:sldId id="309" r:id="rId3"/>
    <p:sldId id="310" r:id="rId4"/>
    <p:sldId id="315" r:id="rId5"/>
    <p:sldId id="332" r:id="rId6"/>
    <p:sldId id="314" r:id="rId7"/>
    <p:sldId id="316" r:id="rId8"/>
    <p:sldId id="317" r:id="rId9"/>
    <p:sldId id="333" r:id="rId10"/>
    <p:sldId id="325" r:id="rId11"/>
    <p:sldId id="336" r:id="rId12"/>
    <p:sldId id="337" r:id="rId13"/>
    <p:sldId id="320" r:id="rId14"/>
    <p:sldId id="321" r:id="rId15"/>
    <p:sldId id="290" r:id="rId16"/>
    <p:sldId id="338" r:id="rId17"/>
    <p:sldId id="335" r:id="rId18"/>
  </p:sldIdLst>
  <p:sldSz cx="9144000" cy="6858000" type="screen4x3"/>
  <p:notesSz cx="6794500" cy="99314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>
          <p15:clr>
            <a:srgbClr val="A4A3A4"/>
          </p15:clr>
        </p15:guide>
        <p15:guide id="2" orient="horz" pos="3702">
          <p15:clr>
            <a:srgbClr val="A4A3A4"/>
          </p15:clr>
        </p15:guide>
        <p15:guide id="3" pos="385">
          <p15:clr>
            <a:srgbClr val="A4A3A4"/>
          </p15:clr>
        </p15:guide>
        <p15:guide id="4" pos="53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66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44" autoAdjust="0"/>
  </p:normalViewPr>
  <p:slideViewPr>
    <p:cSldViewPr>
      <p:cViewPr varScale="1">
        <p:scale>
          <a:sx n="64" d="100"/>
          <a:sy n="64" d="100"/>
        </p:scale>
        <p:origin x="1482" y="66"/>
      </p:cViewPr>
      <p:guideLst>
        <p:guide orient="horz" pos="618"/>
        <p:guide orient="horz" pos="3702"/>
        <p:guide pos="385"/>
        <p:guide pos="53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302B4-9E28-44B4-8D52-C28E176475FF}" type="datetimeFigureOut">
              <a:rPr lang="sv-SE" smtClean="0"/>
              <a:t>2014-11-21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09D89-B022-481B-9528-6CEC76E72B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6916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ADB851A-1569-4976-9666-D5596C38A0F4}" type="datetimeFigureOut">
              <a:rPr lang="sv-SE"/>
              <a:pPr>
                <a:defRPr/>
              </a:pPr>
              <a:t>2014-11-21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87CA6A8-A43D-4833-A25E-EF4D7BE2ED7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6592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My </a:t>
            </a:r>
            <a:r>
              <a:rPr lang="sv-SE" dirty="0" err="1" smtClean="0"/>
              <a:t>name</a:t>
            </a:r>
            <a:r>
              <a:rPr lang="sv-SE" dirty="0" smtClean="0"/>
              <a:t> is ….</a:t>
            </a:r>
          </a:p>
          <a:p>
            <a:r>
              <a:rPr lang="sv-SE" dirty="0" err="1" smtClean="0"/>
              <a:t>Work</a:t>
            </a:r>
            <a:r>
              <a:rPr lang="sv-SE" dirty="0" smtClean="0"/>
              <a:t> as a business </a:t>
            </a:r>
            <a:r>
              <a:rPr lang="sv-SE" dirty="0" err="1" smtClean="0"/>
              <a:t>developer</a:t>
            </a:r>
            <a:r>
              <a:rPr lang="sv-SE" baseline="0" dirty="0" smtClean="0"/>
              <a:t> at Lantmäteriet, the Swedish </a:t>
            </a:r>
            <a:r>
              <a:rPr lang="sv-SE" baseline="0" dirty="0" err="1" smtClean="0"/>
              <a:t>mapping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cadastral</a:t>
            </a:r>
            <a:r>
              <a:rPr lang="sv-SE" baseline="0" dirty="0" smtClean="0"/>
              <a:t> and land </a:t>
            </a:r>
            <a:r>
              <a:rPr lang="sv-SE" baseline="0" dirty="0" err="1" smtClean="0"/>
              <a:t>registration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authority</a:t>
            </a:r>
            <a:r>
              <a:rPr lang="sv-SE" baseline="0" dirty="0" smtClean="0"/>
              <a:t>.</a:t>
            </a:r>
          </a:p>
          <a:p>
            <a:endParaRPr lang="sv-SE" baseline="0" dirty="0" smtClean="0"/>
          </a:p>
          <a:p>
            <a:r>
              <a:rPr lang="sv-SE" baseline="0" dirty="0" smtClean="0"/>
              <a:t>Informationsförsörjning = </a:t>
            </a:r>
            <a:r>
              <a:rPr lang="sv-SE" baseline="0" dirty="0" err="1" smtClean="0"/>
              <a:t>Geographic</a:t>
            </a:r>
            <a:r>
              <a:rPr lang="sv-SE" baseline="0" dirty="0" smtClean="0"/>
              <a:t> and Land information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7CA6A8-A43D-4833-A25E-EF4D7BE2ED70}" type="slidenum">
              <a:rPr lang="sv-SE" smtClean="0"/>
              <a:pPr>
                <a:defRPr/>
              </a:pPr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9254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In </a:t>
            </a:r>
            <a:r>
              <a:rPr lang="sv-SE" dirty="0" err="1" smtClean="0"/>
              <a:t>sweden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have</a:t>
            </a:r>
            <a:r>
              <a:rPr lang="sv-SE" dirty="0" smtClean="0"/>
              <a:t> an </a:t>
            </a:r>
            <a:r>
              <a:rPr lang="sv-SE" dirty="0" err="1" smtClean="0"/>
              <a:t>swedish</a:t>
            </a:r>
            <a:r>
              <a:rPr lang="sv-SE" dirty="0" smtClean="0"/>
              <a:t> standard for </a:t>
            </a:r>
            <a:r>
              <a:rPr lang="sv-SE" dirty="0" err="1" smtClean="0"/>
              <a:t>locational</a:t>
            </a:r>
            <a:r>
              <a:rPr lang="sv-SE" dirty="0" smtClean="0"/>
              <a:t> </a:t>
            </a:r>
            <a:r>
              <a:rPr lang="sv-SE" dirty="0" err="1" smtClean="0"/>
              <a:t>address</a:t>
            </a:r>
            <a:r>
              <a:rPr lang="sv-SE" dirty="0" smtClean="0"/>
              <a:t>.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sv-SE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sv-SE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sv-SE" dirty="0" smtClean="0"/>
              <a:t> Syftar till att vara ett stöd dels för arbete med </a:t>
            </a:r>
            <a:r>
              <a:rPr lang="sv-SE" dirty="0" err="1" smtClean="0"/>
              <a:t>adressättning</a:t>
            </a:r>
            <a:r>
              <a:rPr lang="sv-SE" dirty="0" smtClean="0"/>
              <a:t> och fastställande av belägenhetsadresser, dels för utbyte av data om belägenhetsadresser.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sv-SE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sv-SE" dirty="0" smtClean="0"/>
              <a:t> Standarden anger hur belägenhetsadresser byggs upp och registreras.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sv-SE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sv-SE" dirty="0" smtClean="0"/>
              <a:t> En belägenhetsadress anger var en geografisk plats är belägen. Anger platsen och pekar därigenom ut en företeelse som är belägen på platsen.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sv-SE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sv-SE" dirty="0" smtClean="0"/>
              <a:t> Nödvändigt att belägenhetsadressen är unik, bara förekommer en gång inom kommunen. Ska </a:t>
            </a:r>
            <a:r>
              <a:rPr lang="sv-SE" b="1" dirty="0" smtClean="0"/>
              <a:t>entydigt</a:t>
            </a:r>
            <a:r>
              <a:rPr lang="sv-SE" dirty="0" smtClean="0"/>
              <a:t> peka ut en enda plats.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360760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2338" y="774700"/>
            <a:ext cx="4951412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5934" y="4724312"/>
            <a:ext cx="4982633" cy="448982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 dirty="0" smtClean="0"/>
          </a:p>
          <a:p>
            <a:pPr>
              <a:spcBef>
                <a:spcPct val="0"/>
              </a:spcBef>
            </a:pPr>
            <a:r>
              <a:rPr lang="sv-SE" dirty="0" err="1" smtClean="0"/>
              <a:t>According</a:t>
            </a:r>
            <a:r>
              <a:rPr lang="sv-SE" dirty="0" smtClean="0"/>
              <a:t> to the standard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chose </a:t>
            </a:r>
            <a:r>
              <a:rPr lang="sv-SE" dirty="0" err="1" smtClean="0"/>
              <a:t>between</a:t>
            </a:r>
            <a:r>
              <a:rPr lang="sv-SE" dirty="0" smtClean="0"/>
              <a:t> </a:t>
            </a:r>
            <a:r>
              <a:rPr lang="sv-SE" dirty="0" err="1" smtClean="0"/>
              <a:t>streetname</a:t>
            </a:r>
            <a:r>
              <a:rPr lang="sv-SE" dirty="0" smtClean="0"/>
              <a:t> or area/</a:t>
            </a:r>
            <a:r>
              <a:rPr lang="sv-SE" dirty="0" err="1" smtClean="0"/>
              <a:t>villagename</a:t>
            </a:r>
            <a:r>
              <a:rPr lang="sv-SE" dirty="0" smtClean="0"/>
              <a:t>. To </a:t>
            </a:r>
            <a:r>
              <a:rPr lang="sv-SE" dirty="0" err="1" smtClean="0"/>
              <a:t>these</a:t>
            </a:r>
            <a:r>
              <a:rPr lang="sv-SE" dirty="0" smtClean="0"/>
              <a:t> </a:t>
            </a:r>
            <a:r>
              <a:rPr lang="sv-SE" dirty="0" err="1" smtClean="0"/>
              <a:t>types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adresses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link</a:t>
            </a:r>
            <a:r>
              <a:rPr lang="sv-SE" dirty="0" smtClean="0"/>
              <a:t> an </a:t>
            </a:r>
            <a:r>
              <a:rPr lang="sv-SE" dirty="0" err="1" smtClean="0"/>
              <a:t>adressplace</a:t>
            </a:r>
            <a:endParaRPr lang="sv-SE" dirty="0" smtClean="0"/>
          </a:p>
          <a:p>
            <a:pPr>
              <a:spcBef>
                <a:spcPct val="0"/>
              </a:spcBef>
            </a:pPr>
            <a:endParaRPr lang="sv-SE" dirty="0" smtClean="0"/>
          </a:p>
          <a:p>
            <a:pPr>
              <a:spcBef>
                <a:spcPct val="0"/>
              </a:spcBef>
            </a:pPr>
            <a:r>
              <a:rPr lang="sv-SE" dirty="0" smtClean="0"/>
              <a:t>Exempel Backa 1</a:t>
            </a:r>
            <a:r>
              <a:rPr lang="sv-SE" baseline="0" dirty="0" smtClean="0"/>
              <a:t> = Gullspångs kommun,  By + adressplats</a:t>
            </a:r>
          </a:p>
          <a:p>
            <a:pPr>
              <a:spcBef>
                <a:spcPct val="0"/>
              </a:spcBef>
            </a:pPr>
            <a:r>
              <a:rPr lang="sv-SE" baseline="0" dirty="0" smtClean="0"/>
              <a:t>Exempel </a:t>
            </a:r>
            <a:r>
              <a:rPr lang="sv-SE" baseline="0" dirty="0" err="1" smtClean="0"/>
              <a:t>Bommedal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Gäddnäs</a:t>
            </a:r>
            <a:r>
              <a:rPr lang="sv-SE" baseline="0" dirty="0" smtClean="0"/>
              <a:t> 3 = Linköpings kommun By + Gård + adressplats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830414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dirty="0" smtClean="0">
                <a:effectLst/>
              </a:rPr>
              <a:t>In Sweden you can choose between four different ways to indicate the location of an address.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- Entrance to the building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- Entrance</a:t>
            </a:r>
            <a:r>
              <a:rPr lang="en-US" baseline="0" dirty="0" smtClean="0">
                <a:effectLst/>
              </a:rPr>
              <a:t> to </a:t>
            </a:r>
            <a:r>
              <a:rPr lang="en-US" baseline="0" dirty="0" smtClean="0">
                <a:effectLst/>
              </a:rPr>
              <a:t>the property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- Building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- Plot Location</a:t>
            </a:r>
            <a:endParaRPr lang="sv-SE" dirty="0" smtClean="0"/>
          </a:p>
          <a:p>
            <a:pPr>
              <a:spcBef>
                <a:spcPct val="0"/>
              </a:spcBef>
            </a:pPr>
            <a:endParaRPr lang="sv-SE" dirty="0" smtClean="0"/>
          </a:p>
          <a:p>
            <a:pPr>
              <a:spcBef>
                <a:spcPct val="0"/>
              </a:spcBef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2239549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Linguistics</a:t>
            </a:r>
            <a:r>
              <a:rPr lang="sv-SE" baseline="0" dirty="0" smtClean="0"/>
              <a:t> = språkvetenskap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EF9069-5DD4-43E9-B581-7DA592FDA194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554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9350" y="712788"/>
            <a:ext cx="4560888" cy="34210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9750"/>
            <a:ext cx="5029200" cy="41338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dirty="0" smtClean="0"/>
              <a:t>En beskrivning över hur adresserna ”flödar” mellan myndigheterna</a:t>
            </a:r>
          </a:p>
          <a:p>
            <a:pPr eaLnBrk="1" hangingPunct="1">
              <a:spcBef>
                <a:spcPct val="0"/>
              </a:spcBef>
            </a:pPr>
            <a:endParaRPr lang="sv-SE" dirty="0" smtClean="0"/>
          </a:p>
          <a:p>
            <a:pPr eaLnBrk="1" hangingPunct="1">
              <a:spcBef>
                <a:spcPct val="0"/>
              </a:spcBef>
            </a:pPr>
            <a:r>
              <a:rPr lang="sv-SE" dirty="0" err="1" smtClean="0"/>
              <a:t>First</a:t>
            </a:r>
            <a:r>
              <a:rPr lang="sv-SE" baseline="0" dirty="0" smtClean="0"/>
              <a:t> – </a:t>
            </a:r>
            <a:r>
              <a:rPr lang="sv-SE" baseline="0" dirty="0" err="1" smtClean="0"/>
              <a:t>descision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registration</a:t>
            </a:r>
            <a:r>
              <a:rPr lang="sv-SE" baseline="0" dirty="0" smtClean="0"/>
              <a:t> by the </a:t>
            </a:r>
            <a:r>
              <a:rPr lang="sv-SE" baseline="0" dirty="0" err="1" smtClean="0"/>
              <a:t>muncipality</a:t>
            </a:r>
            <a:r>
              <a:rPr lang="sv-SE" baseline="0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sv-SE" baseline="0" dirty="0" smtClean="0"/>
              <a:t/>
            </a:r>
            <a:br>
              <a:rPr lang="sv-SE" baseline="0" dirty="0" smtClean="0"/>
            </a:br>
            <a:r>
              <a:rPr lang="sv-SE" baseline="0" dirty="0" err="1" smtClean="0"/>
              <a:t>Then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address</a:t>
            </a:r>
            <a:r>
              <a:rPr lang="sv-SE" baseline="0" dirty="0" smtClean="0"/>
              <a:t> gets </a:t>
            </a:r>
            <a:r>
              <a:rPr lang="sv-SE" baseline="0" dirty="0" err="1" smtClean="0"/>
              <a:t>into</a:t>
            </a:r>
            <a:r>
              <a:rPr lang="sv-SE" baseline="0" dirty="0" smtClean="0"/>
              <a:t> the national </a:t>
            </a:r>
            <a:r>
              <a:rPr lang="sv-SE" baseline="0" dirty="0" err="1" smtClean="0"/>
              <a:t>addressregister</a:t>
            </a:r>
            <a:r>
              <a:rPr lang="sv-SE" baseline="0" dirty="0" smtClean="0"/>
              <a:t>. Lantmäteriet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responsibility</a:t>
            </a:r>
            <a:r>
              <a:rPr lang="sv-SE" baseline="0" dirty="0" smtClean="0"/>
              <a:t> for the </a:t>
            </a:r>
            <a:r>
              <a:rPr lang="sv-SE" baseline="0" dirty="0" err="1" smtClean="0"/>
              <a:t>maintenance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register.</a:t>
            </a:r>
            <a:endParaRPr lang="sv-SE" baseline="0" dirty="0" smtClean="0"/>
          </a:p>
          <a:p>
            <a:pPr eaLnBrk="1" hangingPunct="1">
              <a:spcBef>
                <a:spcPct val="0"/>
              </a:spcBef>
            </a:pPr>
            <a:endParaRPr lang="sv-SE" dirty="0" smtClean="0"/>
          </a:p>
          <a:p>
            <a:pPr eaLnBrk="1" hangingPunct="1">
              <a:spcBef>
                <a:spcPct val="0"/>
              </a:spcBef>
            </a:pPr>
            <a:r>
              <a:rPr lang="sv-SE" dirty="0" smtClean="0"/>
              <a:t>The </a:t>
            </a:r>
            <a:r>
              <a:rPr lang="sv-SE" dirty="0" err="1" smtClean="0"/>
              <a:t>swedish</a:t>
            </a:r>
            <a:r>
              <a:rPr lang="sv-SE" baseline="0" dirty="0" smtClean="0"/>
              <a:t> post </a:t>
            </a:r>
            <a:r>
              <a:rPr lang="sv-SE" baseline="0" dirty="0" err="1" smtClean="0"/>
              <a:t>decides</a:t>
            </a:r>
            <a:r>
              <a:rPr lang="sv-SE" baseline="0" dirty="0" smtClean="0"/>
              <a:t> the postal </a:t>
            </a:r>
            <a:r>
              <a:rPr lang="sv-SE" baseline="0" dirty="0" err="1" smtClean="0"/>
              <a:t>code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finally</a:t>
            </a:r>
            <a:r>
              <a:rPr lang="sv-SE" baseline="0" dirty="0" smtClean="0"/>
              <a:t> -  </a:t>
            </a:r>
            <a:r>
              <a:rPr lang="sv-SE" baseline="0" dirty="0" err="1" smtClean="0"/>
              <a:t>one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most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important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users</a:t>
            </a:r>
            <a:r>
              <a:rPr lang="sv-SE" baseline="0" dirty="0" smtClean="0"/>
              <a:t> – The Tax Agency –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use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addresses</a:t>
            </a:r>
            <a:r>
              <a:rPr lang="sv-SE" baseline="0" dirty="0" smtClean="0"/>
              <a:t> for the population register.</a:t>
            </a:r>
          </a:p>
          <a:p>
            <a:pPr eaLnBrk="1" hangingPunct="1">
              <a:spcBef>
                <a:spcPct val="0"/>
              </a:spcBef>
            </a:pPr>
            <a:endParaRPr lang="sv-SE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effectLst/>
              </a:rPr>
              <a:t>From the point when the municipality registers the address until a person can begin using the address, it takes about a week.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0723589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7CA6A8-A43D-4833-A25E-EF4D7BE2ED70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7209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Grazie</a:t>
            </a:r>
            <a:endParaRPr lang="sv-SE" dirty="0" smtClean="0"/>
          </a:p>
          <a:p>
            <a:r>
              <a:rPr lang="sv-SE" dirty="0" smtClean="0"/>
              <a:t>Tack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7CA6A8-A43D-4833-A25E-EF4D7BE2ED70}" type="slidenum">
              <a:rPr lang="sv-SE" smtClean="0"/>
              <a:pPr>
                <a:defRPr/>
              </a:pPr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0444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Agenda</a:t>
            </a:r>
          </a:p>
          <a:p>
            <a:endParaRPr lang="sv-SE" dirty="0" smtClean="0"/>
          </a:p>
          <a:p>
            <a:r>
              <a:rPr lang="sv-SE" dirty="0" smtClean="0"/>
              <a:t>I </a:t>
            </a:r>
            <a:r>
              <a:rPr lang="sv-SE" dirty="0" err="1" smtClean="0"/>
              <a:t>will</a:t>
            </a:r>
            <a:r>
              <a:rPr lang="sv-SE" dirty="0" smtClean="0"/>
              <a:t> talk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about</a:t>
            </a:r>
            <a:r>
              <a:rPr lang="sv-SE" baseline="0" dirty="0" smtClean="0"/>
              <a:t> the Swedish </a:t>
            </a:r>
            <a:r>
              <a:rPr lang="sv-SE" baseline="0" dirty="0" err="1" smtClean="0"/>
              <a:t>Addressregister</a:t>
            </a:r>
            <a:r>
              <a:rPr lang="sv-SE" baseline="0" dirty="0" smtClean="0"/>
              <a:t> and the </a:t>
            </a:r>
            <a:r>
              <a:rPr lang="sv-SE" baseline="0" dirty="0" err="1" smtClean="0"/>
              <a:t>laws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regulations</a:t>
            </a:r>
            <a:r>
              <a:rPr lang="sv-SE" baseline="0" dirty="0" smtClean="0"/>
              <a:t> and standards </a:t>
            </a:r>
            <a:r>
              <a:rPr lang="sv-SE" baseline="0" dirty="0" err="1" smtClean="0"/>
              <a:t>around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this</a:t>
            </a:r>
            <a:r>
              <a:rPr lang="sv-SE" baseline="0" dirty="0" smtClean="0"/>
              <a:t>.</a:t>
            </a:r>
          </a:p>
          <a:p>
            <a:endParaRPr lang="sv-SE" baseline="0" dirty="0" smtClean="0"/>
          </a:p>
          <a:p>
            <a:r>
              <a:rPr lang="sv-SE" baseline="0" dirty="0" smtClean="0"/>
              <a:t>And </a:t>
            </a:r>
            <a:r>
              <a:rPr lang="sv-SE" baseline="0" dirty="0" err="1" smtClean="0"/>
              <a:t>finally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little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about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cooperation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collaboration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with</a:t>
            </a:r>
            <a:r>
              <a:rPr lang="sv-SE" baseline="0" dirty="0" smtClean="0"/>
              <a:t> the </a:t>
            </a:r>
            <a:r>
              <a:rPr lang="sv-SE" baseline="0" dirty="0" err="1" smtClean="0"/>
              <a:t>swedish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municipalities</a:t>
            </a:r>
            <a:r>
              <a:rPr lang="sv-SE" baseline="0" dirty="0" smtClean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EF9069-5DD4-43E9-B581-7DA592FDA194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4498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But</a:t>
            </a:r>
            <a:r>
              <a:rPr lang="sv-SE" dirty="0" smtClean="0"/>
              <a:t> </a:t>
            </a:r>
            <a:r>
              <a:rPr lang="sv-SE" dirty="0" err="1" smtClean="0"/>
              <a:t>first</a:t>
            </a:r>
            <a:r>
              <a:rPr lang="sv-SE" dirty="0" smtClean="0"/>
              <a:t>! </a:t>
            </a:r>
            <a:r>
              <a:rPr lang="sv-SE" dirty="0" err="1" smtClean="0"/>
              <a:t>Some</a:t>
            </a:r>
            <a:r>
              <a:rPr lang="sv-SE" dirty="0" smtClean="0"/>
              <a:t> </a:t>
            </a:r>
            <a:r>
              <a:rPr lang="sv-SE" dirty="0" err="1" smtClean="0"/>
              <a:t>figures</a:t>
            </a:r>
            <a:r>
              <a:rPr lang="sv-SE" dirty="0" smtClean="0"/>
              <a:t> </a:t>
            </a:r>
            <a:r>
              <a:rPr lang="sv-SE" dirty="0" err="1" smtClean="0"/>
              <a:t>about</a:t>
            </a:r>
            <a:r>
              <a:rPr lang="sv-SE" dirty="0" smtClean="0"/>
              <a:t> Sweden !!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7CA6A8-A43D-4833-A25E-EF4D7BE2ED70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392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Some</a:t>
            </a:r>
            <a:r>
              <a:rPr lang="sv-SE" dirty="0" smtClean="0"/>
              <a:t> </a:t>
            </a:r>
            <a:r>
              <a:rPr lang="sv-SE" dirty="0" err="1" smtClean="0"/>
              <a:t>history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about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how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have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built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up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our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addressregister</a:t>
            </a:r>
            <a:r>
              <a:rPr lang="sv-SE" baseline="0" dirty="0" smtClean="0"/>
              <a:t>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7CA6A8-A43D-4833-A25E-EF4D7BE2ED70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2458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Our</a:t>
            </a:r>
            <a:r>
              <a:rPr lang="sv-SE" dirty="0" smtClean="0"/>
              <a:t> Real Property Register </a:t>
            </a:r>
            <a:r>
              <a:rPr lang="sv-SE" dirty="0" err="1" smtClean="0"/>
              <a:t>content</a:t>
            </a:r>
            <a:r>
              <a:rPr lang="sv-SE" baseline="0" dirty="0" smtClean="0"/>
              <a:t> </a:t>
            </a:r>
            <a:r>
              <a:rPr lang="sv-SE" dirty="0" smtClean="0"/>
              <a:t>different</a:t>
            </a:r>
            <a:r>
              <a:rPr lang="sv-SE" baseline="0" dirty="0" smtClean="0"/>
              <a:t> parts,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addresses</a:t>
            </a:r>
            <a:r>
              <a:rPr lang="sv-SE" baseline="0" dirty="0" smtClean="0"/>
              <a:t> is </a:t>
            </a:r>
            <a:r>
              <a:rPr lang="sv-SE" baseline="0" dirty="0" err="1" smtClean="0"/>
              <a:t>one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</a:t>
            </a:r>
            <a:r>
              <a:rPr lang="sv-SE" baseline="0" dirty="0" err="1" smtClean="0"/>
              <a:t>them</a:t>
            </a:r>
            <a:r>
              <a:rPr lang="sv-SE" baseline="0" dirty="0" smtClean="0"/>
              <a:t>. </a:t>
            </a:r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r>
              <a:rPr lang="sv-SE" dirty="0" smtClean="0"/>
              <a:t>Disignations</a:t>
            </a:r>
            <a:r>
              <a:rPr lang="sv-SE" baseline="0" dirty="0" smtClean="0"/>
              <a:t> – Beteckningar</a:t>
            </a:r>
          </a:p>
          <a:p>
            <a:r>
              <a:rPr lang="sv-SE" baseline="0" dirty="0" smtClean="0"/>
              <a:t>General </a:t>
            </a:r>
            <a:r>
              <a:rPr lang="sv-SE" baseline="0" dirty="0" err="1" smtClean="0"/>
              <a:t>section</a:t>
            </a:r>
            <a:r>
              <a:rPr lang="sv-SE" baseline="0" dirty="0" smtClean="0"/>
              <a:t> – Allmänna delen</a:t>
            </a:r>
          </a:p>
          <a:p>
            <a:r>
              <a:rPr lang="sv-SE" baseline="0" dirty="0" smtClean="0"/>
              <a:t>Land register </a:t>
            </a:r>
            <a:r>
              <a:rPr lang="sv-SE" baseline="0" dirty="0" err="1" smtClean="0"/>
              <a:t>section</a:t>
            </a:r>
            <a:r>
              <a:rPr lang="sv-SE" baseline="0" dirty="0" smtClean="0"/>
              <a:t> – Inskrivningsdel</a:t>
            </a:r>
          </a:p>
          <a:p>
            <a:r>
              <a:rPr lang="sv-SE" baseline="0" dirty="0" smtClean="0"/>
              <a:t>Adress </a:t>
            </a:r>
            <a:r>
              <a:rPr lang="sv-SE" baseline="0" dirty="0" err="1" smtClean="0"/>
              <a:t>section</a:t>
            </a:r>
            <a:r>
              <a:rPr lang="sv-SE" baseline="0" dirty="0" smtClean="0"/>
              <a:t> – Adressdelen</a:t>
            </a:r>
          </a:p>
          <a:p>
            <a:r>
              <a:rPr lang="sv-SE" baseline="0" dirty="0" err="1" smtClean="0"/>
              <a:t>Building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section</a:t>
            </a:r>
            <a:r>
              <a:rPr lang="sv-SE" baseline="0" dirty="0" smtClean="0"/>
              <a:t> – Byggnadsdelen</a:t>
            </a:r>
          </a:p>
          <a:p>
            <a:r>
              <a:rPr lang="sv-SE" baseline="0" dirty="0" smtClean="0"/>
              <a:t>Tax </a:t>
            </a:r>
            <a:r>
              <a:rPr lang="sv-SE" baseline="0" dirty="0" err="1" smtClean="0"/>
              <a:t>assessment</a:t>
            </a:r>
            <a:r>
              <a:rPr lang="sv-SE" baseline="0" dirty="0" smtClean="0"/>
              <a:t> data </a:t>
            </a:r>
            <a:r>
              <a:rPr lang="sv-SE" baseline="0" dirty="0" err="1" smtClean="0"/>
              <a:t>section</a:t>
            </a:r>
            <a:r>
              <a:rPr lang="sv-SE" baseline="0" dirty="0" smtClean="0"/>
              <a:t> – Taxeringsuppgiftsdelen</a:t>
            </a:r>
          </a:p>
          <a:p>
            <a:endParaRPr lang="sv-SE" baseline="0" dirty="0" smtClean="0"/>
          </a:p>
          <a:p>
            <a:r>
              <a:rPr lang="sv-SE" baseline="0" dirty="0" smtClean="0"/>
              <a:t>Property </a:t>
            </a:r>
            <a:r>
              <a:rPr lang="sv-SE" baseline="0" dirty="0" err="1" smtClean="0"/>
              <a:t>units</a:t>
            </a:r>
            <a:r>
              <a:rPr lang="sv-SE" baseline="0" dirty="0" smtClean="0"/>
              <a:t> and joint </a:t>
            </a:r>
            <a:r>
              <a:rPr lang="sv-SE" baseline="0" dirty="0" err="1" smtClean="0"/>
              <a:t>property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units</a:t>
            </a:r>
            <a:r>
              <a:rPr lang="sv-SE" baseline="0" dirty="0" smtClean="0"/>
              <a:t> – Fastigheter och samfälligheter</a:t>
            </a:r>
          </a:p>
          <a:p>
            <a:r>
              <a:rPr lang="sv-SE" baseline="0" dirty="0" err="1" smtClean="0"/>
              <a:t>Coordinates</a:t>
            </a:r>
            <a:r>
              <a:rPr lang="sv-SE" baseline="0" dirty="0" smtClean="0"/>
              <a:t> – koordinater</a:t>
            </a:r>
          </a:p>
          <a:p>
            <a:r>
              <a:rPr lang="sv-SE" baseline="0" dirty="0" smtClean="0"/>
              <a:t>Plans and </a:t>
            </a:r>
            <a:r>
              <a:rPr lang="sv-SE" baseline="0" dirty="0" err="1" smtClean="0"/>
              <a:t>regulations</a:t>
            </a:r>
            <a:r>
              <a:rPr lang="sv-SE" baseline="0" dirty="0" smtClean="0"/>
              <a:t> – Planer och bestämmelser</a:t>
            </a:r>
          </a:p>
          <a:p>
            <a:r>
              <a:rPr lang="sv-SE" baseline="0" dirty="0" smtClean="0"/>
              <a:t>Joint </a:t>
            </a:r>
            <a:r>
              <a:rPr lang="sv-SE" baseline="0" dirty="0" err="1" smtClean="0"/>
              <a:t>facilities</a:t>
            </a:r>
            <a:r>
              <a:rPr lang="sv-SE" baseline="0" dirty="0" smtClean="0"/>
              <a:t> – Gemensamhetsanläggningar</a:t>
            </a:r>
          </a:p>
          <a:p>
            <a:r>
              <a:rPr lang="sv-SE" baseline="0" dirty="0" smtClean="0"/>
              <a:t>Digital index </a:t>
            </a:r>
            <a:r>
              <a:rPr lang="sv-SE" baseline="0" dirty="0" err="1" smtClean="0"/>
              <a:t>map</a:t>
            </a:r>
            <a:r>
              <a:rPr lang="sv-SE" baseline="0" dirty="0" smtClean="0"/>
              <a:t> – Digital registerkarta</a:t>
            </a:r>
          </a:p>
          <a:p>
            <a:endParaRPr lang="sv-SE" baseline="0" dirty="0" smtClean="0"/>
          </a:p>
          <a:p>
            <a:r>
              <a:rPr lang="sv-SE" baseline="0" dirty="0" err="1" smtClean="0"/>
              <a:t>Mortgage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certificates</a:t>
            </a:r>
            <a:r>
              <a:rPr lang="sv-SE" baseline="0" dirty="0" smtClean="0"/>
              <a:t> register – </a:t>
            </a:r>
            <a:r>
              <a:rPr lang="sv-SE" baseline="0" dirty="0" err="1" smtClean="0"/>
              <a:t>Pantbrevsregistret</a:t>
            </a:r>
            <a:endParaRPr lang="sv-SE" baseline="0" dirty="0" smtClean="0"/>
          </a:p>
          <a:p>
            <a:r>
              <a:rPr lang="sv-SE" baseline="0" dirty="0" smtClean="0"/>
              <a:t>Property </a:t>
            </a:r>
            <a:r>
              <a:rPr lang="sv-SE" baseline="0" dirty="0" err="1" smtClean="0"/>
              <a:t>price</a:t>
            </a:r>
            <a:r>
              <a:rPr lang="sv-SE" baseline="0" dirty="0" smtClean="0"/>
              <a:t> register – Fastighetsprisregistret</a:t>
            </a:r>
          </a:p>
          <a:p>
            <a:r>
              <a:rPr lang="sv-SE" baseline="0" dirty="0" smtClean="0"/>
              <a:t>Register </a:t>
            </a:r>
            <a:r>
              <a:rPr lang="sv-SE" baseline="0" dirty="0" err="1" smtClean="0"/>
              <a:t>of</a:t>
            </a:r>
            <a:r>
              <a:rPr lang="sv-SE" baseline="0" dirty="0" smtClean="0"/>
              <a:t> joint </a:t>
            </a:r>
            <a:r>
              <a:rPr lang="sv-SE" baseline="0" dirty="0" err="1" smtClean="0"/>
              <a:t>property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managment</a:t>
            </a:r>
            <a:r>
              <a:rPr lang="sv-SE" baseline="0" dirty="0" smtClean="0"/>
              <a:t> associations – Samfällighetsregistret</a:t>
            </a:r>
          </a:p>
          <a:p>
            <a:r>
              <a:rPr lang="sv-SE" baseline="0" dirty="0" smtClean="0"/>
              <a:t>Apartment register – Lägenhetsregistret</a:t>
            </a:r>
          </a:p>
          <a:p>
            <a:endParaRPr lang="sv-SE" baseline="0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7CA6A8-A43D-4833-A25E-EF4D7BE2ED70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061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dirty="0" smtClean="0"/>
              <a:t>An </a:t>
            </a:r>
            <a:r>
              <a:rPr lang="sv-SE" dirty="0" err="1" smtClean="0"/>
              <a:t>address</a:t>
            </a:r>
            <a:r>
              <a:rPr lang="sv-SE" dirty="0" smtClean="0"/>
              <a:t> </a:t>
            </a:r>
            <a:r>
              <a:rPr lang="sv-SE" dirty="0" err="1" smtClean="0"/>
              <a:t>consists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following</a:t>
            </a:r>
            <a:r>
              <a:rPr lang="sv-SE" dirty="0" smtClean="0"/>
              <a:t> </a:t>
            </a:r>
            <a:r>
              <a:rPr lang="sv-SE" dirty="0" err="1" smtClean="0"/>
              <a:t>components</a:t>
            </a:r>
            <a:r>
              <a:rPr lang="sv-SE" dirty="0" smtClean="0"/>
              <a:t>:</a:t>
            </a:r>
          </a:p>
          <a:p>
            <a:pPr eaLnBrk="1" hangingPunct="1">
              <a:spcBef>
                <a:spcPct val="0"/>
              </a:spcBef>
            </a:pPr>
            <a:endParaRPr lang="sv-SE" dirty="0" smtClean="0"/>
          </a:p>
        </p:txBody>
      </p:sp>
      <p:sp>
        <p:nvSpPr>
          <p:cNvPr id="2457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F21E09-7792-4CC0-8A9A-A151BBA90F88}" type="slidenum">
              <a:rPr lang="sv-S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2539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1100" y="712788"/>
            <a:ext cx="4556125" cy="3417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2975" y="4344988"/>
            <a:ext cx="5030788" cy="41306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363719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effectLst/>
              </a:rPr>
              <a:t>Example of collaboration are the agreements that are about addresses, buildings and apartments that Lantmäteriet has with all municipalities.</a:t>
            </a:r>
            <a:endParaRPr lang="en-US" altLang="sv-SE" dirty="0" smtClean="0">
              <a:effectLst/>
            </a:endParaRPr>
          </a:p>
          <a:p>
            <a:pPr>
              <a:spcBef>
                <a:spcPct val="0"/>
              </a:spcBef>
            </a:pPr>
            <a:endParaRPr lang="sv-SE" altLang="sv-SE" dirty="0" smtClean="0"/>
          </a:p>
          <a:p>
            <a:pPr>
              <a:spcBef>
                <a:spcPct val="0"/>
              </a:spcBef>
            </a:pPr>
            <a:r>
              <a:rPr lang="en-US" dirty="0" smtClean="0">
                <a:effectLst/>
              </a:rPr>
              <a:t>Mainly affected are the three levels of quality, completeness and timeliness.</a:t>
            </a:r>
          </a:p>
          <a:p>
            <a:pPr>
              <a:spcBef>
                <a:spcPct val="0"/>
              </a:spcBef>
            </a:pPr>
            <a:endParaRPr lang="en-US" dirty="0" smtClean="0">
              <a:effectLst/>
            </a:endParaRPr>
          </a:p>
          <a:p>
            <a:pPr eaLnBrk="1" hangingPunct="1">
              <a:spcBef>
                <a:spcPct val="0"/>
              </a:spcBef>
            </a:pPr>
            <a:r>
              <a:rPr lang="sv-SE" dirty="0" err="1" smtClean="0"/>
              <a:t>Inhabitants</a:t>
            </a:r>
            <a:r>
              <a:rPr lang="sv-SE" dirty="0" smtClean="0"/>
              <a:t> = invånare</a:t>
            </a:r>
          </a:p>
          <a:p>
            <a:pPr eaLnBrk="1" hangingPunct="1">
              <a:spcBef>
                <a:spcPct val="0"/>
              </a:spcBef>
            </a:pPr>
            <a:r>
              <a:rPr lang="sv-SE" dirty="0" smtClean="0"/>
              <a:t>Revenue = inkomst/intäkt</a:t>
            </a:r>
          </a:p>
          <a:p>
            <a:pPr>
              <a:spcBef>
                <a:spcPct val="0"/>
              </a:spcBef>
            </a:pPr>
            <a:endParaRPr lang="sv-SE" dirty="0" smtClean="0"/>
          </a:p>
          <a:p>
            <a:pPr>
              <a:spcBef>
                <a:spcPct val="0"/>
              </a:spcBef>
            </a:pPr>
            <a:r>
              <a:rPr lang="sv-SE" dirty="0" smtClean="0"/>
              <a:t>37 Mkr utbetalades för</a:t>
            </a:r>
            <a:r>
              <a:rPr lang="sv-SE" baseline="0" dirty="0" smtClean="0"/>
              <a:t> 2014. </a:t>
            </a:r>
            <a:endParaRPr lang="sv-SE" dirty="0" smtClean="0"/>
          </a:p>
        </p:txBody>
      </p:sp>
      <p:sp>
        <p:nvSpPr>
          <p:cNvPr id="52228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42AA6E-B91C-4C00-8FBA-38A0095BAD0C}" type="slidenum">
              <a:rPr lang="sv-SE" sz="1200">
                <a:latin typeface="Calibri" pitchFamily="34" charset="0"/>
              </a:rPr>
              <a:pPr algn="r"/>
              <a:t>8</a:t>
            </a:fld>
            <a:endParaRPr lang="sv-SE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811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Röd = nivå 3</a:t>
            </a:r>
          </a:p>
          <a:p>
            <a:r>
              <a:rPr lang="sv-SE" dirty="0" smtClean="0"/>
              <a:t>Orange = nivå 2</a:t>
            </a:r>
          </a:p>
          <a:p>
            <a:r>
              <a:rPr lang="sv-SE" dirty="0" smtClean="0"/>
              <a:t>Gul = nivå 1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F45D8-55A4-41EB-86F0-E9C43030921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653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187" y="2094805"/>
            <a:ext cx="7921625" cy="1046163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11560" y="3152775"/>
            <a:ext cx="7920880" cy="1752600"/>
          </a:xfrm>
        </p:spPr>
        <p:txBody>
          <a:bodyPr/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ext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851275" cy="6858000"/>
          </a:xfrm>
        </p:spPr>
        <p:txBody>
          <a:bodyPr rtlCol="0">
            <a:noAutofit/>
          </a:bodyPr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11960" y="980727"/>
            <a:ext cx="4320853" cy="86394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11638" y="1916113"/>
            <a:ext cx="4321175" cy="39608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med text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851275" cy="3384000"/>
          </a:xfrm>
        </p:spPr>
        <p:txBody>
          <a:bodyPr rtlCol="0">
            <a:noAutofit/>
          </a:bodyPr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11960" y="980727"/>
            <a:ext cx="4320853" cy="86394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11638" y="1916113"/>
            <a:ext cx="4321175" cy="39608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3474000"/>
            <a:ext cx="3851275" cy="3384000"/>
          </a:xfrm>
        </p:spPr>
        <p:txBody>
          <a:bodyPr rtlCol="0">
            <a:noAutofit/>
          </a:bodyPr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med text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510" y="980727"/>
            <a:ext cx="4320853" cy="86394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1188" y="1916113"/>
            <a:ext cx="4321175" cy="39608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292725" y="0"/>
            <a:ext cx="3851275" cy="3384000"/>
          </a:xfrm>
        </p:spPr>
        <p:txBody>
          <a:bodyPr rtlCol="0">
            <a:noAutofit/>
          </a:bodyPr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11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292725" y="3474000"/>
            <a:ext cx="3851275" cy="3384000"/>
          </a:xfrm>
        </p:spPr>
        <p:txBody>
          <a:bodyPr rtlCol="0">
            <a:noAutofit/>
          </a:bodyPr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text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882" y="980727"/>
            <a:ext cx="4320853" cy="86394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5292725" y="0"/>
            <a:ext cx="3851275" cy="6858000"/>
          </a:xfrm>
        </p:spPr>
        <p:txBody>
          <a:bodyPr rtlCol="0">
            <a:noAutofit/>
          </a:bodyPr>
          <a:lstStyle/>
          <a:p>
            <a:pPr lvl="0"/>
            <a:r>
              <a:rPr lang="sv-SE" noProof="0" smtClean="0"/>
              <a:t>Klicka på ikonen för att lägga till en bild</a:t>
            </a:r>
            <a:endParaRPr lang="sv-SE" noProof="0"/>
          </a:p>
        </p:txBody>
      </p:sp>
      <p:sp>
        <p:nvSpPr>
          <p:cNvPr id="11" name="Platshållare för innehåll 3"/>
          <p:cNvSpPr>
            <a:spLocks noGrp="1"/>
          </p:cNvSpPr>
          <p:nvPr>
            <p:ph sz="half" idx="2"/>
          </p:nvPr>
        </p:nvSpPr>
        <p:spPr>
          <a:xfrm>
            <a:off x="611188" y="1916113"/>
            <a:ext cx="4321175" cy="396081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FG_Bildobjekt 6"/>
          <p:cNvPicPr>
            <a:picLocks noChangeAspect="1"/>
          </p:cNvPicPr>
          <p:nvPr/>
        </p:nvPicPr>
        <p:blipFill>
          <a:blip r:embed="rId10"/>
          <a:srcRect b="33720"/>
          <a:stretch>
            <a:fillRect/>
          </a:stretch>
        </p:blipFill>
        <p:spPr bwMode="auto">
          <a:xfrm>
            <a:off x="0" y="6011863"/>
            <a:ext cx="914400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FG_Bildobjekt 7" descr="LM_logo_cmyk.eps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42163" y="6357938"/>
            <a:ext cx="161448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611188" y="981075"/>
            <a:ext cx="79216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434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611188" y="1916113"/>
            <a:ext cx="792162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339975" y="6356350"/>
            <a:ext cx="1439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642D4B8-7302-4446-AE8C-4EC630F4CF24}" type="datetimeFigureOut">
              <a:rPr lang="sv-SE"/>
              <a:pPr>
                <a:defRPr/>
              </a:pPr>
              <a:t>2014-11-21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779838" y="6356350"/>
            <a:ext cx="3240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79388" y="6356350"/>
            <a:ext cx="936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D72F044-052B-490F-B095-590A81D550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txStyles>
    <p:titleStyle>
      <a:lvl1pPr algn="l" rtl="0" fontAlgn="base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Verdana" pitchFamily="34" charset="0"/>
        </a:defRPr>
      </a:lvl9pPr>
    </p:titleStyle>
    <p:bodyStyle>
      <a:lvl1pPr marL="180975" indent="-180975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268288" algn="l" rtl="0" fontAlgn="base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30238" indent="-173038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801688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82663" indent="-180975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ulrika.roos@lm.se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2816"/>
            <a:ext cx="2664296" cy="2871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63" y="2059065"/>
            <a:ext cx="2787897" cy="2088232"/>
          </a:xfrm>
          <a:prstGeom prst="rect">
            <a:avLst/>
          </a:prstGeom>
        </p:spPr>
      </p:pic>
      <p:sp>
        <p:nvSpPr>
          <p:cNvPr id="11265" name="Rubrik 1"/>
          <p:cNvSpPr>
            <a:spLocks noGrp="1"/>
          </p:cNvSpPr>
          <p:nvPr>
            <p:ph type="ctrTitle"/>
          </p:nvPr>
        </p:nvSpPr>
        <p:spPr>
          <a:xfrm>
            <a:off x="657398" y="459408"/>
            <a:ext cx="7921625" cy="1046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2800" dirty="0" smtClean="0"/>
              <a:t>Addresses in Sweden </a:t>
            </a:r>
            <a:br>
              <a:rPr lang="en-GB" sz="2800" dirty="0" smtClean="0"/>
            </a:br>
            <a:r>
              <a:rPr lang="en-GB" sz="2200" dirty="0" smtClean="0"/>
              <a:t>Update process and collaboration with the</a:t>
            </a:r>
            <a:br>
              <a:rPr lang="en-GB" sz="2200" dirty="0" smtClean="0"/>
            </a:br>
            <a:r>
              <a:rPr lang="en-GB" sz="2200" dirty="0" smtClean="0"/>
              <a:t>Swedish municipalities</a:t>
            </a:r>
            <a:endParaRPr lang="sv-SE" sz="2200" dirty="0" smtClean="0"/>
          </a:p>
        </p:txBody>
      </p:sp>
      <p:pic>
        <p:nvPicPr>
          <p:cNvPr id="11266" name="Picture 6" descr="Namnskyl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560" y="2347097"/>
            <a:ext cx="3062287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ruta 1"/>
          <p:cNvSpPr txBox="1"/>
          <p:nvPr/>
        </p:nvSpPr>
        <p:spPr>
          <a:xfrm>
            <a:off x="3294318" y="5229200"/>
            <a:ext cx="3322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dirty="0" smtClean="0">
                <a:latin typeface="+mn-lt"/>
              </a:rPr>
              <a:t>Ulrika Roos, Lantmäteriet, Sweden</a:t>
            </a:r>
            <a:endParaRPr lang="sv-SE" sz="1400" dirty="0">
              <a:latin typeface="+mn-lt"/>
            </a:endParaRPr>
          </a:p>
          <a:p>
            <a:pPr algn="ctr"/>
            <a:r>
              <a:rPr lang="sv-SE" sz="1050" dirty="0" smtClean="0">
                <a:latin typeface="+mn-lt"/>
                <a:hlinkClick r:id="rId6"/>
              </a:rPr>
              <a:t>ulrika.roos@lm.se</a:t>
            </a:r>
            <a:r>
              <a:rPr lang="sv-SE" sz="1400" dirty="0" smtClean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55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/>
          </p:cNvSpPr>
          <p:nvPr>
            <p:ph type="body" idx="1"/>
          </p:nvPr>
        </p:nvSpPr>
        <p:spPr>
          <a:xfrm>
            <a:off x="611188" y="1772791"/>
            <a:ext cx="7921625" cy="424849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sz="1900" dirty="0" smtClean="0"/>
              <a:t>The standard is </a:t>
            </a:r>
            <a:r>
              <a:rPr lang="sv-SE" sz="1900" dirty="0" err="1" smtClean="0"/>
              <a:t>used</a:t>
            </a:r>
            <a:r>
              <a:rPr lang="sv-SE" sz="1900" dirty="0" smtClean="0"/>
              <a:t> </a:t>
            </a:r>
            <a:r>
              <a:rPr lang="sv-SE" sz="1900" dirty="0" err="1" smtClean="0"/>
              <a:t>to</a:t>
            </a:r>
            <a:r>
              <a:rPr lang="sv-SE" sz="1900" dirty="0" smtClean="0"/>
              <a:t> support the </a:t>
            </a:r>
            <a:r>
              <a:rPr lang="sv-SE" sz="1900" dirty="0" err="1" smtClean="0"/>
              <a:t>work</a:t>
            </a:r>
            <a:r>
              <a:rPr lang="sv-SE" sz="1900" dirty="0" smtClean="0"/>
              <a:t> </a:t>
            </a:r>
            <a:r>
              <a:rPr lang="sv-SE" sz="1900" dirty="0" err="1" smtClean="0"/>
              <a:t>with</a:t>
            </a:r>
            <a:r>
              <a:rPr lang="sv-SE" sz="1900" dirty="0" smtClean="0"/>
              <a:t> </a:t>
            </a:r>
            <a:r>
              <a:rPr lang="sv-SE" sz="1900" dirty="0" err="1" smtClean="0"/>
              <a:t>deciding</a:t>
            </a:r>
            <a:r>
              <a:rPr lang="sv-SE" sz="1900" dirty="0" smtClean="0"/>
              <a:t> </a:t>
            </a:r>
            <a:r>
              <a:rPr lang="sv-SE" sz="1900" dirty="0" err="1" smtClean="0"/>
              <a:t>addresses</a:t>
            </a:r>
            <a:r>
              <a:rPr lang="sv-SE" sz="1900" dirty="0" smtClean="0"/>
              <a:t> and for </a:t>
            </a:r>
            <a:r>
              <a:rPr lang="sv-SE" sz="1900" dirty="0" err="1" smtClean="0"/>
              <a:t>exchange</a:t>
            </a:r>
            <a:r>
              <a:rPr lang="sv-SE" sz="1900" dirty="0" smtClean="0"/>
              <a:t> </a:t>
            </a:r>
            <a:r>
              <a:rPr lang="sv-SE" sz="1900" dirty="0" err="1" smtClean="0"/>
              <a:t>of</a:t>
            </a:r>
            <a:r>
              <a:rPr lang="sv-SE" sz="1900" dirty="0" smtClean="0"/>
              <a:t> data.</a:t>
            </a:r>
            <a:br>
              <a:rPr lang="sv-SE" sz="1900" dirty="0" smtClean="0"/>
            </a:br>
            <a:endParaRPr lang="sv-SE" sz="1900" dirty="0" smtClean="0"/>
          </a:p>
          <a:p>
            <a:pPr eaLnBrk="1" hangingPunct="1">
              <a:lnSpc>
                <a:spcPct val="90000"/>
              </a:lnSpc>
            </a:pPr>
            <a:r>
              <a:rPr lang="sv-SE" sz="1900" dirty="0" smtClean="0"/>
              <a:t>The standard </a:t>
            </a:r>
            <a:r>
              <a:rPr lang="sv-SE" sz="1900" dirty="0" err="1" smtClean="0"/>
              <a:t>indicates</a:t>
            </a:r>
            <a:r>
              <a:rPr lang="sv-SE" sz="1900" dirty="0" smtClean="0"/>
              <a:t> </a:t>
            </a:r>
            <a:r>
              <a:rPr lang="sv-SE" sz="1900" dirty="0" err="1" smtClean="0"/>
              <a:t>how</a:t>
            </a:r>
            <a:r>
              <a:rPr lang="sv-SE" sz="1900" dirty="0" smtClean="0"/>
              <a:t> the </a:t>
            </a:r>
            <a:r>
              <a:rPr lang="sv-SE" sz="1900" dirty="0" err="1" smtClean="0"/>
              <a:t>locational</a:t>
            </a:r>
            <a:r>
              <a:rPr lang="sv-SE" sz="1900" dirty="0" smtClean="0"/>
              <a:t> </a:t>
            </a:r>
            <a:r>
              <a:rPr lang="sv-SE" sz="1900" dirty="0" err="1" smtClean="0"/>
              <a:t>address</a:t>
            </a:r>
            <a:r>
              <a:rPr lang="sv-SE" sz="1900" dirty="0" smtClean="0"/>
              <a:t> </a:t>
            </a:r>
            <a:r>
              <a:rPr lang="sv-SE" sz="1900" dirty="0" err="1" smtClean="0"/>
              <a:t>would</a:t>
            </a:r>
            <a:r>
              <a:rPr lang="sv-SE" sz="1900" dirty="0" smtClean="0"/>
              <a:t> look like and </a:t>
            </a:r>
            <a:r>
              <a:rPr lang="sv-SE" sz="1900" dirty="0" err="1" smtClean="0"/>
              <a:t>how</a:t>
            </a:r>
            <a:r>
              <a:rPr lang="sv-SE" sz="1900" dirty="0" smtClean="0"/>
              <a:t> </a:t>
            </a:r>
            <a:r>
              <a:rPr lang="sv-SE" sz="1900" dirty="0" err="1" smtClean="0"/>
              <a:t>to</a:t>
            </a:r>
            <a:r>
              <a:rPr lang="sv-SE" sz="1900" dirty="0" smtClean="0"/>
              <a:t> register. </a:t>
            </a:r>
            <a:br>
              <a:rPr lang="sv-SE" sz="1900" dirty="0" smtClean="0"/>
            </a:br>
            <a:endParaRPr lang="sv-SE" sz="1900" dirty="0" smtClean="0"/>
          </a:p>
          <a:p>
            <a:pPr eaLnBrk="1" hangingPunct="1">
              <a:lnSpc>
                <a:spcPct val="90000"/>
              </a:lnSpc>
            </a:pPr>
            <a:r>
              <a:rPr lang="sv-SE" sz="1900" dirty="0" smtClean="0"/>
              <a:t>A </a:t>
            </a:r>
            <a:r>
              <a:rPr lang="sv-SE" sz="1900" dirty="0" err="1" smtClean="0"/>
              <a:t>locational</a:t>
            </a:r>
            <a:r>
              <a:rPr lang="sv-SE" sz="1900" dirty="0" smtClean="0"/>
              <a:t> </a:t>
            </a:r>
            <a:r>
              <a:rPr lang="sv-SE" sz="1900" dirty="0" err="1" smtClean="0"/>
              <a:t>address</a:t>
            </a:r>
            <a:r>
              <a:rPr lang="sv-SE" sz="1900" dirty="0" smtClean="0"/>
              <a:t> </a:t>
            </a:r>
            <a:r>
              <a:rPr lang="sv-SE" sz="1900" dirty="0" err="1" smtClean="0"/>
              <a:t>indicates</a:t>
            </a:r>
            <a:r>
              <a:rPr lang="sv-SE" sz="1900" dirty="0" smtClean="0"/>
              <a:t> </a:t>
            </a:r>
            <a:r>
              <a:rPr lang="sv-SE" sz="1900" dirty="0" err="1" smtClean="0"/>
              <a:t>were</a:t>
            </a:r>
            <a:r>
              <a:rPr lang="sv-SE" sz="1900" dirty="0" smtClean="0"/>
              <a:t> a </a:t>
            </a:r>
            <a:r>
              <a:rPr lang="sv-SE" sz="1900" dirty="0" err="1" smtClean="0"/>
              <a:t>geographic</a:t>
            </a:r>
            <a:r>
              <a:rPr lang="sv-SE" sz="1900" dirty="0" smtClean="0"/>
              <a:t> </a:t>
            </a:r>
            <a:r>
              <a:rPr lang="sv-SE" sz="1900" dirty="0" err="1" smtClean="0"/>
              <a:t>location</a:t>
            </a:r>
            <a:r>
              <a:rPr lang="sv-SE" sz="1900" dirty="0" smtClean="0"/>
              <a:t> is </a:t>
            </a:r>
            <a:r>
              <a:rPr lang="sv-SE" sz="1900" dirty="0" err="1" smtClean="0"/>
              <a:t>placed</a:t>
            </a:r>
            <a:r>
              <a:rPr lang="sv-SE" sz="1900" dirty="0" smtClean="0"/>
              <a:t>. </a:t>
            </a:r>
            <a:br>
              <a:rPr lang="sv-SE" sz="1900" dirty="0" smtClean="0"/>
            </a:br>
            <a:r>
              <a:rPr lang="sv-SE" sz="1400" dirty="0" err="1" smtClean="0"/>
              <a:t>Indicates</a:t>
            </a:r>
            <a:r>
              <a:rPr lang="sv-SE" sz="1400" dirty="0" smtClean="0"/>
              <a:t> the </a:t>
            </a:r>
            <a:r>
              <a:rPr lang="sv-SE" sz="1400" dirty="0" err="1" smtClean="0"/>
              <a:t>place</a:t>
            </a:r>
            <a:r>
              <a:rPr lang="sv-SE" sz="1400" dirty="0" smtClean="0"/>
              <a:t> and </a:t>
            </a:r>
            <a:r>
              <a:rPr lang="sv-SE" sz="1400" dirty="0" err="1" smtClean="0"/>
              <a:t>points</a:t>
            </a:r>
            <a:r>
              <a:rPr lang="sv-SE" sz="1400" dirty="0" smtClean="0"/>
              <a:t> </a:t>
            </a:r>
            <a:r>
              <a:rPr lang="sv-SE" sz="1400" dirty="0" err="1" smtClean="0"/>
              <a:t>out</a:t>
            </a:r>
            <a:r>
              <a:rPr lang="sv-SE" sz="1400" dirty="0" smtClean="0"/>
              <a:t> a </a:t>
            </a:r>
            <a:r>
              <a:rPr lang="sv-SE" sz="1400" dirty="0" err="1" smtClean="0"/>
              <a:t>fact</a:t>
            </a:r>
            <a:r>
              <a:rPr lang="sv-SE" sz="1400" dirty="0" smtClean="0"/>
              <a:t> </a:t>
            </a:r>
            <a:r>
              <a:rPr lang="sv-SE" sz="1400" dirty="0" err="1" smtClean="0"/>
              <a:t>that</a:t>
            </a:r>
            <a:r>
              <a:rPr lang="sv-SE" sz="1400" dirty="0" smtClean="0"/>
              <a:t> is </a:t>
            </a:r>
            <a:r>
              <a:rPr lang="sv-SE" sz="1400" dirty="0" err="1" smtClean="0"/>
              <a:t>situated</a:t>
            </a:r>
            <a:r>
              <a:rPr lang="sv-SE" sz="1400" dirty="0" smtClean="0"/>
              <a:t> at the </a:t>
            </a:r>
            <a:r>
              <a:rPr lang="sv-SE" sz="1400" dirty="0" err="1" smtClean="0"/>
              <a:t>specific</a:t>
            </a:r>
            <a:r>
              <a:rPr lang="sv-SE" sz="1400" dirty="0" smtClean="0"/>
              <a:t> </a:t>
            </a:r>
            <a:r>
              <a:rPr lang="sv-SE" sz="1400" dirty="0" err="1" smtClean="0"/>
              <a:t>place</a:t>
            </a:r>
            <a:r>
              <a:rPr lang="sv-SE" sz="1400" dirty="0" smtClean="0"/>
              <a:t>.</a:t>
            </a:r>
            <a:br>
              <a:rPr lang="sv-SE" sz="1400" dirty="0" smtClean="0"/>
            </a:br>
            <a:endParaRPr lang="sv-SE" dirty="0" smtClean="0"/>
          </a:p>
          <a:p>
            <a:pPr eaLnBrk="1" hangingPunct="1">
              <a:lnSpc>
                <a:spcPct val="90000"/>
              </a:lnSpc>
            </a:pPr>
            <a:r>
              <a:rPr lang="sv-SE" sz="1900" dirty="0" err="1" smtClean="0"/>
              <a:t>It´s</a:t>
            </a:r>
            <a:r>
              <a:rPr lang="sv-SE" sz="1900" dirty="0" smtClean="0"/>
              <a:t> </a:t>
            </a:r>
            <a:r>
              <a:rPr lang="sv-SE" sz="1900" dirty="0" err="1" smtClean="0"/>
              <a:t>necessary</a:t>
            </a:r>
            <a:r>
              <a:rPr lang="sv-SE" sz="1900" dirty="0" smtClean="0"/>
              <a:t> </a:t>
            </a:r>
            <a:r>
              <a:rPr lang="sv-SE" sz="1900" dirty="0" err="1" smtClean="0"/>
              <a:t>that</a:t>
            </a:r>
            <a:r>
              <a:rPr lang="sv-SE" sz="1900" dirty="0" smtClean="0"/>
              <a:t> the </a:t>
            </a:r>
            <a:r>
              <a:rPr lang="sv-SE" sz="1900" dirty="0" err="1" smtClean="0"/>
              <a:t>locational</a:t>
            </a:r>
            <a:r>
              <a:rPr lang="sv-SE" sz="1900" dirty="0" smtClean="0"/>
              <a:t> </a:t>
            </a:r>
            <a:r>
              <a:rPr lang="sv-SE" sz="1900" dirty="0" err="1" smtClean="0"/>
              <a:t>address</a:t>
            </a:r>
            <a:r>
              <a:rPr lang="sv-SE" sz="1900" dirty="0" smtClean="0"/>
              <a:t> is </a:t>
            </a:r>
            <a:r>
              <a:rPr lang="sv-SE" sz="1900" dirty="0" err="1" smtClean="0"/>
              <a:t>unique</a:t>
            </a:r>
            <a:r>
              <a:rPr lang="sv-SE" sz="1900" dirty="0" smtClean="0"/>
              <a:t> and </a:t>
            </a:r>
            <a:r>
              <a:rPr lang="sv-SE" sz="1900" dirty="0" err="1" smtClean="0"/>
              <a:t>only</a:t>
            </a:r>
            <a:r>
              <a:rPr lang="sv-SE" sz="1900" dirty="0" smtClean="0"/>
              <a:t> </a:t>
            </a:r>
            <a:r>
              <a:rPr lang="sv-SE" sz="1900" dirty="0" err="1" smtClean="0"/>
              <a:t>occurs</a:t>
            </a:r>
            <a:r>
              <a:rPr lang="sv-SE" sz="1900" dirty="0" smtClean="0"/>
              <a:t> </a:t>
            </a:r>
            <a:r>
              <a:rPr lang="sv-SE" sz="1900" dirty="0" err="1" smtClean="0"/>
              <a:t>once</a:t>
            </a:r>
            <a:r>
              <a:rPr lang="sv-SE" sz="1900" dirty="0" smtClean="0"/>
              <a:t> in the </a:t>
            </a:r>
            <a:r>
              <a:rPr lang="sv-SE" sz="1900" dirty="0" err="1" smtClean="0"/>
              <a:t>municipality</a:t>
            </a:r>
            <a:r>
              <a:rPr lang="sv-SE" sz="1900" dirty="0" smtClean="0"/>
              <a:t>. </a:t>
            </a:r>
            <a:r>
              <a:rPr lang="sv-SE" sz="1900" dirty="0" err="1" smtClean="0"/>
              <a:t>This</a:t>
            </a:r>
            <a:r>
              <a:rPr lang="sv-SE" sz="1900" dirty="0" smtClean="0"/>
              <a:t> </a:t>
            </a:r>
            <a:r>
              <a:rPr lang="sv-SE" sz="1900" dirty="0" err="1" smtClean="0"/>
              <a:t>address</a:t>
            </a:r>
            <a:r>
              <a:rPr lang="sv-SE" sz="1900" dirty="0" smtClean="0"/>
              <a:t> </a:t>
            </a:r>
            <a:r>
              <a:rPr lang="sv-SE" sz="1900" dirty="0" err="1" smtClean="0"/>
              <a:t>should</a:t>
            </a:r>
            <a:r>
              <a:rPr lang="sv-SE" sz="1900" dirty="0" smtClean="0"/>
              <a:t> </a:t>
            </a:r>
            <a:r>
              <a:rPr lang="sv-SE" sz="1900" dirty="0" err="1" smtClean="0"/>
              <a:t>point</a:t>
            </a:r>
            <a:r>
              <a:rPr lang="sv-SE" sz="1900" dirty="0" smtClean="0"/>
              <a:t> </a:t>
            </a:r>
            <a:r>
              <a:rPr lang="sv-SE" sz="1900" dirty="0" err="1" smtClean="0"/>
              <a:t>out</a:t>
            </a:r>
            <a:r>
              <a:rPr lang="sv-SE" sz="1900" dirty="0" smtClean="0"/>
              <a:t> </a:t>
            </a:r>
            <a:r>
              <a:rPr lang="sv-SE" sz="1900" dirty="0" err="1" smtClean="0"/>
              <a:t>only</a:t>
            </a:r>
            <a:r>
              <a:rPr lang="sv-SE" sz="1900" dirty="0" smtClean="0"/>
              <a:t> </a:t>
            </a:r>
            <a:r>
              <a:rPr lang="sv-SE" sz="1900" dirty="0" err="1" smtClean="0"/>
              <a:t>one</a:t>
            </a:r>
            <a:r>
              <a:rPr lang="sv-SE" sz="1900" dirty="0" smtClean="0"/>
              <a:t> </a:t>
            </a:r>
            <a:r>
              <a:rPr lang="sv-SE" sz="1900" dirty="0" err="1" smtClean="0"/>
              <a:t>place</a:t>
            </a:r>
            <a:r>
              <a:rPr lang="sv-SE" sz="1900" dirty="0" smtClean="0"/>
              <a:t>. </a:t>
            </a:r>
          </a:p>
          <a:p>
            <a:pPr eaLnBrk="1" hangingPunct="1">
              <a:lnSpc>
                <a:spcPct val="90000"/>
              </a:lnSpc>
            </a:pPr>
            <a:endParaRPr lang="sv-SE" sz="1900" dirty="0" smtClean="0"/>
          </a:p>
        </p:txBody>
      </p:sp>
      <p:sp>
        <p:nvSpPr>
          <p:cNvPr id="27650" name="Text Box 4"/>
          <p:cNvSpPr>
            <a:spLocks noGrp="1" noChangeArrowheads="1"/>
          </p:cNvSpPr>
          <p:nvPr>
            <p:ph type="title"/>
          </p:nvPr>
        </p:nvSpPr>
        <p:spPr>
          <a:xfrm>
            <a:off x="610815" y="476672"/>
            <a:ext cx="7921625" cy="863600"/>
          </a:xfrm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 typeface="Wingdings" pitchFamily="2" charset="2"/>
              <a:buNone/>
            </a:pPr>
            <a:r>
              <a:rPr lang="sv-SE" dirty="0" err="1" smtClean="0"/>
              <a:t>Locational</a:t>
            </a:r>
            <a:r>
              <a:rPr lang="sv-SE" dirty="0" smtClean="0"/>
              <a:t> </a:t>
            </a:r>
            <a:r>
              <a:rPr lang="sv-SE" dirty="0" err="1" smtClean="0"/>
              <a:t>Address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The Swedish </a:t>
            </a:r>
            <a:r>
              <a:rPr lang="sv-SE" dirty="0" err="1" smtClean="0"/>
              <a:t>Address</a:t>
            </a:r>
            <a:r>
              <a:rPr lang="sv-SE" dirty="0" smtClean="0"/>
              <a:t> Standard</a:t>
            </a:r>
          </a:p>
        </p:txBody>
      </p:sp>
    </p:spTree>
    <p:extLst>
      <p:ext uri="{BB962C8B-B14F-4D97-AF65-F5344CB8AC3E}">
        <p14:creationId xmlns:p14="http://schemas.microsoft.com/office/powerpoint/2010/main" val="284722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"/>
          <p:cNvSpPr txBox="1">
            <a:spLocks noChangeArrowheads="1"/>
          </p:cNvSpPr>
          <p:nvPr/>
        </p:nvSpPr>
        <p:spPr bwMode="auto">
          <a:xfrm>
            <a:off x="4932040" y="1174111"/>
            <a:ext cx="5111750" cy="519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800" b="1" dirty="0" err="1">
                <a:latin typeface="Verdana" pitchFamily="34" charset="0"/>
                <a:ea typeface="ＭＳ Ｐゴシック"/>
                <a:cs typeface="ＭＳ Ｐゴシック"/>
              </a:rPr>
              <a:t>Types</a:t>
            </a:r>
            <a:r>
              <a:rPr lang="sv-SE" sz="2800" b="1" dirty="0">
                <a:latin typeface="Verdana" pitchFamily="34" charset="0"/>
                <a:ea typeface="ＭＳ Ｐゴシック"/>
                <a:cs typeface="ＭＳ Ｐゴシック"/>
              </a:rPr>
              <a:t> </a:t>
            </a:r>
            <a:r>
              <a:rPr lang="sv-SE" sz="2800" b="1" dirty="0" err="1">
                <a:latin typeface="Verdana" pitchFamily="34" charset="0"/>
                <a:ea typeface="ＭＳ Ｐゴシック"/>
                <a:cs typeface="ＭＳ Ｐゴシック"/>
              </a:rPr>
              <a:t>of</a:t>
            </a:r>
            <a:r>
              <a:rPr lang="sv-SE" sz="2800" b="1" dirty="0">
                <a:latin typeface="Verdana" pitchFamily="34" charset="0"/>
                <a:ea typeface="ＭＳ Ｐゴシック"/>
                <a:cs typeface="ＭＳ Ｐゴシック"/>
              </a:rPr>
              <a:t> </a:t>
            </a:r>
            <a:r>
              <a:rPr lang="sv-SE" sz="2800" b="1" dirty="0" err="1">
                <a:latin typeface="Verdana" pitchFamily="34" charset="0"/>
                <a:ea typeface="ＭＳ Ｐゴシック"/>
                <a:cs typeface="ＭＳ Ｐゴシック"/>
              </a:rPr>
              <a:t>addresses</a:t>
            </a:r>
            <a:endParaRPr lang="sv-SE" sz="2800" dirty="0">
              <a:latin typeface="Verdana" pitchFamily="34" charset="0"/>
              <a:ea typeface="ＭＳ Ｐゴシック"/>
              <a:cs typeface="ＭＳ Ｐゴシック"/>
            </a:endParaRPr>
          </a:p>
        </p:txBody>
      </p:sp>
      <p:grpSp>
        <p:nvGrpSpPr>
          <p:cNvPr id="6" name="Grupp 5"/>
          <p:cNvGrpSpPr/>
          <p:nvPr/>
        </p:nvGrpSpPr>
        <p:grpSpPr>
          <a:xfrm>
            <a:off x="175012" y="109786"/>
            <a:ext cx="4370135" cy="2925522"/>
            <a:chOff x="175012" y="109786"/>
            <a:chExt cx="4370135" cy="2925522"/>
          </a:xfrm>
        </p:grpSpPr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5012" y="109786"/>
              <a:ext cx="4370135" cy="2925522"/>
            </a:xfrm>
            <a:prstGeom prst="rect">
              <a:avLst/>
            </a:prstGeom>
          </p:spPr>
        </p:pic>
        <p:sp>
          <p:nvSpPr>
            <p:cNvPr id="47106" name="Rectangle 3"/>
            <p:cNvSpPr>
              <a:spLocks noChangeArrowheads="1"/>
            </p:cNvSpPr>
            <p:nvPr/>
          </p:nvSpPr>
          <p:spPr bwMode="auto">
            <a:xfrm>
              <a:off x="2555776" y="1340768"/>
              <a:ext cx="186461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sv-SE" sz="2000" b="1" dirty="0" err="1" smtClean="0">
                  <a:latin typeface="Verdana" pitchFamily="34" charset="0"/>
                </a:rPr>
                <a:t>Streetname</a:t>
              </a:r>
              <a:endParaRPr lang="sv-SE" sz="2000" b="1" dirty="0">
                <a:latin typeface="Verdana" pitchFamily="34" charset="0"/>
              </a:endParaRPr>
            </a:p>
          </p:txBody>
        </p:sp>
      </p:grpSp>
      <p:grpSp>
        <p:nvGrpSpPr>
          <p:cNvPr id="7" name="Grupp 6"/>
          <p:cNvGrpSpPr/>
          <p:nvPr/>
        </p:nvGrpSpPr>
        <p:grpSpPr>
          <a:xfrm>
            <a:off x="175012" y="3206799"/>
            <a:ext cx="4390366" cy="3239334"/>
            <a:chOff x="175012" y="3206799"/>
            <a:chExt cx="4390366" cy="3239334"/>
          </a:xfrm>
        </p:grpSpPr>
        <p:pic>
          <p:nvPicPr>
            <p:cNvPr id="4" name="Bildobjekt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5012" y="3206799"/>
              <a:ext cx="4390366" cy="3239334"/>
            </a:xfrm>
            <a:prstGeom prst="rect">
              <a:avLst/>
            </a:prstGeom>
          </p:spPr>
        </p:pic>
        <p:sp>
          <p:nvSpPr>
            <p:cNvPr id="47110" name="Rectangle 7"/>
            <p:cNvSpPr>
              <a:spLocks noChangeArrowheads="1"/>
            </p:cNvSpPr>
            <p:nvPr/>
          </p:nvSpPr>
          <p:spPr bwMode="auto">
            <a:xfrm>
              <a:off x="1619672" y="4687966"/>
              <a:ext cx="217239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sv-SE" sz="2000" b="1" dirty="0" smtClean="0">
                  <a:latin typeface="Verdana" pitchFamily="34" charset="0"/>
                </a:rPr>
                <a:t>Area </a:t>
              </a:r>
              <a:r>
                <a:rPr lang="sv-SE" sz="2000" b="1" dirty="0">
                  <a:latin typeface="Verdana" pitchFamily="34" charset="0"/>
                </a:rPr>
                <a:t>(</a:t>
              </a:r>
              <a:r>
                <a:rPr lang="sv-SE" sz="2000" b="1" dirty="0" err="1">
                  <a:latin typeface="Verdana" pitchFamily="34" charset="0"/>
                </a:rPr>
                <a:t>village</a:t>
              </a:r>
              <a:r>
                <a:rPr lang="sv-SE" sz="2000" b="1" dirty="0" smtClean="0">
                  <a:latin typeface="Verdana" pitchFamily="34" charset="0"/>
                </a:rPr>
                <a:t>)</a:t>
              </a:r>
              <a:endParaRPr lang="sv-SE" sz="2000" b="1" dirty="0">
                <a:latin typeface="Verdana" pitchFamily="34" charset="0"/>
              </a:endParaRPr>
            </a:p>
          </p:txBody>
        </p:sp>
      </p:grpSp>
      <p:grpSp>
        <p:nvGrpSpPr>
          <p:cNvPr id="8" name="Grupp 7"/>
          <p:cNvGrpSpPr/>
          <p:nvPr/>
        </p:nvGrpSpPr>
        <p:grpSpPr>
          <a:xfrm>
            <a:off x="4255901" y="2946561"/>
            <a:ext cx="4805536" cy="3031881"/>
            <a:chOff x="4255901" y="2946561"/>
            <a:chExt cx="4805536" cy="3031881"/>
          </a:xfrm>
        </p:grpSpPr>
        <p:pic>
          <p:nvPicPr>
            <p:cNvPr id="3" name="Bildobjekt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6016" y="2946561"/>
              <a:ext cx="4345421" cy="3031881"/>
            </a:xfrm>
            <a:prstGeom prst="rect">
              <a:avLst/>
            </a:prstGeom>
          </p:spPr>
        </p:pic>
        <p:sp>
          <p:nvSpPr>
            <p:cNvPr id="47176" name="Rectangle 7"/>
            <p:cNvSpPr>
              <a:spLocks noChangeArrowheads="1"/>
            </p:cNvSpPr>
            <p:nvPr/>
          </p:nvSpPr>
          <p:spPr bwMode="auto">
            <a:xfrm>
              <a:off x="6804248" y="3068960"/>
              <a:ext cx="21526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sv-SE" sz="2000" b="1" dirty="0">
                  <a:latin typeface="Verdana" pitchFamily="34" charset="0"/>
                </a:rPr>
                <a:t>Area (</a:t>
              </a:r>
              <a:r>
                <a:rPr lang="sv-SE" sz="2000" b="1" dirty="0" err="1">
                  <a:latin typeface="Verdana" pitchFamily="34" charset="0"/>
                </a:rPr>
                <a:t>village</a:t>
              </a:r>
              <a:r>
                <a:rPr lang="sv-SE" sz="2000" b="1" dirty="0">
                  <a:latin typeface="Verdana" pitchFamily="34" charset="0"/>
                </a:rPr>
                <a:t>)</a:t>
              </a:r>
            </a:p>
          </p:txBody>
        </p:sp>
        <p:sp>
          <p:nvSpPr>
            <p:cNvPr id="5" name="Rektangel 4"/>
            <p:cNvSpPr/>
            <p:nvPr/>
          </p:nvSpPr>
          <p:spPr>
            <a:xfrm>
              <a:off x="4255901" y="4564856"/>
              <a:ext cx="11095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800" b="1" dirty="0">
                  <a:latin typeface="Verdana" pitchFamily="34" charset="0"/>
                </a:rPr>
                <a:t>or 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2799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2"/>
          <p:cNvSpPr txBox="1">
            <a:spLocks noChangeArrowheads="1"/>
          </p:cNvSpPr>
          <p:nvPr/>
        </p:nvSpPr>
        <p:spPr bwMode="auto">
          <a:xfrm>
            <a:off x="1331640" y="260648"/>
            <a:ext cx="6048375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v-SE" sz="3200" b="1" dirty="0" err="1" smtClean="0">
                <a:latin typeface="Verdana" pitchFamily="34" charset="0"/>
                <a:ea typeface="ＭＳ Ｐゴシック"/>
                <a:cs typeface="ＭＳ Ｐゴシック"/>
              </a:rPr>
              <a:t>Location</a:t>
            </a:r>
            <a:endParaRPr lang="sv-SE" sz="3200" dirty="0">
              <a:latin typeface="Verdana" pitchFamily="34" charset="0"/>
              <a:ea typeface="ＭＳ Ｐゴシック"/>
              <a:cs typeface="ＭＳ Ｐゴシック"/>
            </a:endParaRPr>
          </a:p>
        </p:txBody>
      </p:sp>
      <p:grpSp>
        <p:nvGrpSpPr>
          <p:cNvPr id="19" name="Grupp 18"/>
          <p:cNvGrpSpPr/>
          <p:nvPr/>
        </p:nvGrpSpPr>
        <p:grpSpPr>
          <a:xfrm>
            <a:off x="467544" y="964156"/>
            <a:ext cx="3599218" cy="3116978"/>
            <a:chOff x="467544" y="964156"/>
            <a:chExt cx="3599218" cy="3116978"/>
          </a:xfrm>
        </p:grpSpPr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2195736" y="1206274"/>
              <a:ext cx="187102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sv-SE" dirty="0" err="1" smtClean="0">
                  <a:latin typeface="+mn-lt"/>
                </a:rPr>
                <a:t>Entrances</a:t>
              </a:r>
              <a:r>
                <a:rPr lang="sv-SE" dirty="0" smtClean="0">
                  <a:latin typeface="+mn-lt"/>
                </a:rPr>
                <a:t> </a:t>
              </a:r>
            </a:p>
            <a:p>
              <a:pPr algn="ctr"/>
              <a:r>
                <a:rPr lang="sv-SE" dirty="0" smtClean="0">
                  <a:latin typeface="+mn-lt"/>
                </a:rPr>
                <a:t>to the </a:t>
              </a:r>
              <a:r>
                <a:rPr lang="sv-SE" dirty="0" err="1" smtClean="0">
                  <a:latin typeface="+mn-lt"/>
                </a:rPr>
                <a:t>building</a:t>
              </a:r>
              <a:endParaRPr lang="sv-SE" dirty="0">
                <a:latin typeface="+mn-lt"/>
              </a:endParaRPr>
            </a:p>
          </p:txBody>
        </p:sp>
        <p:pic>
          <p:nvPicPr>
            <p:cNvPr id="9" name="Bildobjekt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544" y="964156"/>
              <a:ext cx="1592788" cy="2223063"/>
            </a:xfrm>
            <a:prstGeom prst="rect">
              <a:avLst/>
            </a:prstGeom>
          </p:spPr>
        </p:pic>
        <p:sp>
          <p:nvSpPr>
            <p:cNvPr id="10" name="textruta 9"/>
            <p:cNvSpPr txBox="1"/>
            <p:nvPr/>
          </p:nvSpPr>
          <p:spPr>
            <a:xfrm>
              <a:off x="1507120" y="2633353"/>
              <a:ext cx="38031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900" dirty="0" smtClean="0">
                  <a:latin typeface="Calibri" panose="020F0502020204030204" pitchFamily="34" charset="0"/>
                </a:rPr>
                <a:t>18A</a:t>
              </a:r>
              <a:endParaRPr lang="sv-SE" sz="900" dirty="0">
                <a:latin typeface="Calibri" panose="020F0502020204030204" pitchFamily="34" charset="0"/>
              </a:endParaRPr>
            </a:p>
          </p:txBody>
        </p:sp>
        <p:cxnSp>
          <p:nvCxnSpPr>
            <p:cNvPr id="11" name="Rak pil 10"/>
            <p:cNvCxnSpPr/>
            <p:nvPr/>
          </p:nvCxnSpPr>
          <p:spPr>
            <a:xfrm flipH="1">
              <a:off x="1382112" y="1756279"/>
              <a:ext cx="752535" cy="23404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Bildobjekt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13050" y="1997979"/>
              <a:ext cx="1543390" cy="2083155"/>
            </a:xfrm>
            <a:prstGeom prst="rect">
              <a:avLst/>
            </a:prstGeom>
          </p:spPr>
        </p:pic>
        <p:cxnSp>
          <p:nvCxnSpPr>
            <p:cNvPr id="14" name="Rak pil 13"/>
            <p:cNvCxnSpPr/>
            <p:nvPr/>
          </p:nvCxnSpPr>
          <p:spPr>
            <a:xfrm>
              <a:off x="2497046" y="1852601"/>
              <a:ext cx="145901" cy="9642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pil 11"/>
            <p:cNvCxnSpPr/>
            <p:nvPr/>
          </p:nvCxnSpPr>
          <p:spPr>
            <a:xfrm flipH="1">
              <a:off x="1568969" y="1804449"/>
              <a:ext cx="741220" cy="37175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 19"/>
          <p:cNvGrpSpPr/>
          <p:nvPr/>
        </p:nvGrpSpPr>
        <p:grpSpPr>
          <a:xfrm>
            <a:off x="4581299" y="1280637"/>
            <a:ext cx="4515988" cy="3636259"/>
            <a:chOff x="4581299" y="1280637"/>
            <a:chExt cx="4515988" cy="3636259"/>
          </a:xfrm>
        </p:grpSpPr>
        <p:pic>
          <p:nvPicPr>
            <p:cNvPr id="4" name="Bildobjekt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32240" y="2708920"/>
              <a:ext cx="1890713" cy="2207976"/>
            </a:xfrm>
            <a:prstGeom prst="rect">
              <a:avLst/>
            </a:prstGeom>
          </p:spPr>
        </p:pic>
        <p:pic>
          <p:nvPicPr>
            <p:cNvPr id="3" name="Bildobjekt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81299" y="1280637"/>
              <a:ext cx="2587591" cy="2710809"/>
            </a:xfrm>
            <a:prstGeom prst="rect">
              <a:avLst/>
            </a:prstGeom>
          </p:spPr>
        </p:pic>
        <p:sp>
          <p:nvSpPr>
            <p:cNvPr id="5" name="textruta 4"/>
            <p:cNvSpPr txBox="1"/>
            <p:nvPr/>
          </p:nvSpPr>
          <p:spPr>
            <a:xfrm>
              <a:off x="7124503" y="1916832"/>
              <a:ext cx="19727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dirty="0" err="1" smtClean="0">
                  <a:latin typeface="+mn-lt"/>
                </a:rPr>
                <a:t>Entrance</a:t>
              </a:r>
              <a:r>
                <a:rPr lang="sv-SE" dirty="0" smtClean="0">
                  <a:latin typeface="+mn-lt"/>
                </a:rPr>
                <a:t> to the</a:t>
              </a:r>
            </a:p>
            <a:p>
              <a:pPr algn="ctr"/>
              <a:r>
                <a:rPr lang="sv-SE" dirty="0" err="1" smtClean="0">
                  <a:latin typeface="+mn-lt"/>
                </a:rPr>
                <a:t>property</a:t>
              </a:r>
              <a:endParaRPr lang="sv-SE" dirty="0">
                <a:latin typeface="+mn-lt"/>
              </a:endParaRPr>
            </a:p>
          </p:txBody>
        </p:sp>
        <p:cxnSp>
          <p:nvCxnSpPr>
            <p:cNvPr id="16" name="Rak pil 15"/>
            <p:cNvCxnSpPr/>
            <p:nvPr/>
          </p:nvCxnSpPr>
          <p:spPr>
            <a:xfrm flipH="1" flipV="1">
              <a:off x="6156176" y="2276872"/>
              <a:ext cx="1368152" cy="216024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p 20"/>
          <p:cNvGrpSpPr/>
          <p:nvPr/>
        </p:nvGrpSpPr>
        <p:grpSpPr>
          <a:xfrm>
            <a:off x="4581299" y="4627641"/>
            <a:ext cx="3489948" cy="1351968"/>
            <a:chOff x="3655835" y="4653136"/>
            <a:chExt cx="3489948" cy="1351968"/>
          </a:xfrm>
        </p:grpSpPr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55835" y="4653136"/>
              <a:ext cx="1681204" cy="1351968"/>
            </a:xfrm>
            <a:prstGeom prst="rect">
              <a:avLst/>
            </a:prstGeom>
          </p:spPr>
        </p:pic>
        <p:sp>
          <p:nvSpPr>
            <p:cNvPr id="6" name="textruta 5"/>
            <p:cNvSpPr txBox="1"/>
            <p:nvPr/>
          </p:nvSpPr>
          <p:spPr>
            <a:xfrm>
              <a:off x="5362923" y="5085184"/>
              <a:ext cx="1782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dirty="0" err="1" smtClean="0">
                  <a:latin typeface="+mn-lt"/>
                </a:rPr>
                <a:t>Building</a:t>
              </a:r>
              <a:r>
                <a:rPr lang="sv-SE" dirty="0" smtClean="0">
                  <a:latin typeface="+mn-lt"/>
                </a:rPr>
                <a:t> </a:t>
              </a:r>
              <a:r>
                <a:rPr lang="sv-SE" dirty="0" err="1" smtClean="0">
                  <a:latin typeface="+mn-lt"/>
                </a:rPr>
                <a:t>point</a:t>
              </a:r>
              <a:endParaRPr lang="sv-SE" dirty="0">
                <a:latin typeface="+mn-lt"/>
              </a:endParaRPr>
            </a:p>
          </p:txBody>
        </p:sp>
        <p:cxnSp>
          <p:nvCxnSpPr>
            <p:cNvPr id="18" name="Rak pil 17"/>
            <p:cNvCxnSpPr/>
            <p:nvPr/>
          </p:nvCxnSpPr>
          <p:spPr>
            <a:xfrm flipH="1">
              <a:off x="4496437" y="5517232"/>
              <a:ext cx="1659739" cy="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Rak pil 14"/>
          <p:cNvCxnSpPr>
            <a:stCxn id="5" idx="2"/>
          </p:cNvCxnSpPr>
          <p:nvPr/>
        </p:nvCxnSpPr>
        <p:spPr>
          <a:xfrm flipH="1">
            <a:off x="8100392" y="2563163"/>
            <a:ext cx="10503" cy="624056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025" y="4146245"/>
            <a:ext cx="2580234" cy="2395506"/>
          </a:xfrm>
          <a:prstGeom prst="rect">
            <a:avLst/>
          </a:prstGeom>
        </p:spPr>
      </p:pic>
      <p:sp>
        <p:nvSpPr>
          <p:cNvPr id="22" name="textruta 21"/>
          <p:cNvSpPr txBox="1"/>
          <p:nvPr/>
        </p:nvSpPr>
        <p:spPr>
          <a:xfrm>
            <a:off x="2642947" y="5429021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 err="1" smtClean="0">
                <a:latin typeface="+mn-lt"/>
              </a:rPr>
              <a:t>Plot</a:t>
            </a:r>
            <a:r>
              <a:rPr lang="sv-SE" dirty="0" smtClean="0">
                <a:latin typeface="+mn-lt"/>
              </a:rPr>
              <a:t> </a:t>
            </a:r>
            <a:r>
              <a:rPr lang="sv-SE" dirty="0" err="1" smtClean="0">
                <a:latin typeface="+mn-lt"/>
              </a:rPr>
              <a:t>location</a:t>
            </a:r>
            <a:endParaRPr lang="sv-SE" dirty="0">
              <a:latin typeface="+mn-lt"/>
            </a:endParaRPr>
          </a:p>
        </p:txBody>
      </p:sp>
      <p:cxnSp>
        <p:nvCxnSpPr>
          <p:cNvPr id="25" name="Kurva 24"/>
          <p:cNvCxnSpPr/>
          <p:nvPr/>
        </p:nvCxnSpPr>
        <p:spPr>
          <a:xfrm rot="5400000" flipH="1">
            <a:off x="2576386" y="4977285"/>
            <a:ext cx="137105" cy="1505030"/>
          </a:xfrm>
          <a:prstGeom prst="curvedConnector4">
            <a:avLst>
              <a:gd name="adj1" fmla="val -41687"/>
              <a:gd name="adj2" fmla="val 65873"/>
            </a:avLst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2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>
          <a:xfrm>
            <a:off x="1547813" y="260350"/>
            <a:ext cx="6264275" cy="519113"/>
          </a:xfrm>
        </p:spPr>
        <p:txBody>
          <a:bodyPr/>
          <a:lstStyle/>
          <a:p>
            <a:pPr eaLnBrk="1" hangingPunct="1"/>
            <a:r>
              <a:rPr lang="sv-SE" sz="3000" dirty="0" err="1" smtClean="0"/>
              <a:t>How</a:t>
            </a:r>
            <a:r>
              <a:rPr lang="sv-SE" sz="3000" dirty="0" smtClean="0"/>
              <a:t> to </a:t>
            </a:r>
            <a:r>
              <a:rPr lang="sv-SE" sz="3000" dirty="0" err="1" smtClean="0"/>
              <a:t>establish</a:t>
            </a:r>
            <a:r>
              <a:rPr lang="sv-SE" sz="3000" dirty="0" smtClean="0"/>
              <a:t> an </a:t>
            </a:r>
            <a:r>
              <a:rPr lang="sv-SE" sz="3000" dirty="0" err="1" smtClean="0"/>
              <a:t>address</a:t>
            </a:r>
            <a:endParaRPr lang="sv-SE" sz="3000" dirty="0" smtClean="0"/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64500" cy="4727575"/>
          </a:xfrm>
        </p:spPr>
        <p:txBody>
          <a:bodyPr/>
          <a:lstStyle/>
          <a:p>
            <a:pPr marL="88900" indent="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268288" algn="l"/>
              </a:tabLst>
            </a:pPr>
            <a:r>
              <a:rPr lang="sv-SE" sz="2000" dirty="0" smtClean="0"/>
              <a:t> The </a:t>
            </a:r>
            <a:r>
              <a:rPr lang="sv-SE" sz="2000" dirty="0" err="1" smtClean="0"/>
              <a:t>municipality</a:t>
            </a:r>
            <a:r>
              <a:rPr lang="sv-SE" sz="2000" dirty="0" smtClean="0"/>
              <a:t> has the over-all </a:t>
            </a:r>
            <a:r>
              <a:rPr lang="sv-SE" sz="2000" dirty="0" err="1" smtClean="0"/>
              <a:t>responsibility</a:t>
            </a:r>
            <a:r>
              <a:rPr lang="sv-SE" sz="2000" dirty="0" smtClean="0"/>
              <a:t/>
            </a:r>
            <a:br>
              <a:rPr lang="sv-SE" sz="2000" dirty="0" smtClean="0"/>
            </a:br>
            <a:endParaRPr lang="sv-SE" sz="2000" dirty="0" smtClean="0"/>
          </a:p>
          <a:p>
            <a:pPr marL="88900" indent="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sv-SE" sz="2000" dirty="0" smtClean="0"/>
              <a:t> </a:t>
            </a:r>
            <a:r>
              <a:rPr lang="sv-SE" sz="2000" dirty="0" err="1" smtClean="0"/>
              <a:t>Names</a:t>
            </a:r>
            <a:r>
              <a:rPr lang="sv-SE" sz="2000" dirty="0" smtClean="0"/>
              <a:t> </a:t>
            </a:r>
            <a:r>
              <a:rPr lang="sv-SE" sz="2000" dirty="0" err="1" smtClean="0"/>
              <a:t>are</a:t>
            </a:r>
            <a:r>
              <a:rPr lang="sv-SE" sz="2000" dirty="0" smtClean="0"/>
              <a:t> </a:t>
            </a:r>
            <a:r>
              <a:rPr lang="sv-SE" sz="2000" dirty="0" err="1" smtClean="0"/>
              <a:t>often</a:t>
            </a:r>
            <a:r>
              <a:rPr lang="sv-SE" sz="2000" dirty="0" smtClean="0"/>
              <a:t> </a:t>
            </a:r>
            <a:r>
              <a:rPr lang="sv-SE" sz="2000" dirty="0" err="1" smtClean="0"/>
              <a:t>decided</a:t>
            </a:r>
            <a:r>
              <a:rPr lang="sv-SE" sz="2000" dirty="0" smtClean="0"/>
              <a:t> by a </a:t>
            </a:r>
            <a:r>
              <a:rPr lang="sv-SE" sz="2000" dirty="0" err="1" smtClean="0"/>
              <a:t>committee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politicians</a:t>
            </a:r>
            <a:r>
              <a:rPr lang="sv-SE" sz="2000" dirty="0" smtClean="0"/>
              <a:t>, 	the </a:t>
            </a:r>
            <a:r>
              <a:rPr lang="sv-SE" sz="2000" dirty="0" err="1" smtClean="0"/>
              <a:t>numbering</a:t>
            </a:r>
            <a:r>
              <a:rPr lang="sv-SE" sz="2000" dirty="0" smtClean="0"/>
              <a:t> is </a:t>
            </a:r>
            <a:r>
              <a:rPr lang="sv-SE" sz="2000" dirty="0" err="1" smtClean="0"/>
              <a:t>normally</a:t>
            </a:r>
            <a:r>
              <a:rPr lang="sv-SE" sz="2000" dirty="0" smtClean="0"/>
              <a:t> delegated to an </a:t>
            </a:r>
            <a:r>
              <a:rPr lang="sv-SE" sz="2000" dirty="0" err="1" smtClean="0"/>
              <a:t>official</a:t>
            </a:r>
            <a:r>
              <a:rPr lang="sv-SE" sz="2000" dirty="0" smtClean="0"/>
              <a:t>.</a:t>
            </a:r>
            <a:br>
              <a:rPr lang="sv-SE" sz="2000" dirty="0" smtClean="0"/>
            </a:br>
            <a:endParaRPr lang="sv-SE" sz="2000" dirty="0" smtClean="0"/>
          </a:p>
          <a:p>
            <a:pPr marL="88900" indent="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sv-SE" sz="2000" dirty="0"/>
              <a:t>	</a:t>
            </a:r>
            <a:r>
              <a:rPr lang="sv-SE" sz="2000" dirty="0" err="1" smtClean="0"/>
              <a:t>Large</a:t>
            </a:r>
            <a:r>
              <a:rPr lang="sv-SE" sz="2000" dirty="0" smtClean="0"/>
              <a:t> </a:t>
            </a:r>
            <a:r>
              <a:rPr lang="sv-SE" sz="2000" dirty="0"/>
              <a:t>expansive </a:t>
            </a:r>
            <a:r>
              <a:rPr lang="sv-SE" sz="2000" dirty="0" err="1" smtClean="0"/>
              <a:t>municipalities</a:t>
            </a:r>
            <a:r>
              <a:rPr lang="sv-SE" sz="2000" dirty="0" smtClean="0"/>
              <a:t> </a:t>
            </a:r>
            <a:r>
              <a:rPr lang="sv-SE" sz="2000" dirty="0" err="1"/>
              <a:t>sometimes</a:t>
            </a:r>
            <a:r>
              <a:rPr lang="sv-SE" sz="2000" dirty="0"/>
              <a:t> </a:t>
            </a:r>
            <a:r>
              <a:rPr lang="sv-SE" sz="2000" dirty="0" err="1"/>
              <a:t>have</a:t>
            </a:r>
            <a:r>
              <a:rPr lang="sv-SE" sz="2000" dirty="0"/>
              <a:t> a </a:t>
            </a:r>
            <a:r>
              <a:rPr lang="sv-SE" sz="2000" dirty="0" smtClean="0"/>
              <a:t>	preparation board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smtClean="0"/>
              <a:t>experts and specialists </a:t>
            </a:r>
            <a:r>
              <a:rPr lang="sv-SE" sz="2000" dirty="0"/>
              <a:t>in </a:t>
            </a:r>
            <a:r>
              <a:rPr lang="sv-SE" sz="2000" dirty="0" smtClean="0"/>
              <a:t>	</a:t>
            </a:r>
            <a:r>
              <a:rPr lang="sv-SE" sz="2000" dirty="0" err="1" smtClean="0"/>
              <a:t>placenames</a:t>
            </a:r>
            <a:r>
              <a:rPr lang="sv-SE" sz="2000" dirty="0" smtClean="0"/>
              <a:t>, </a:t>
            </a:r>
            <a:r>
              <a:rPr lang="sv-SE" sz="2000" dirty="0" err="1" smtClean="0"/>
              <a:t>history</a:t>
            </a:r>
            <a:r>
              <a:rPr lang="sv-SE" sz="2000" dirty="0" smtClean="0"/>
              <a:t> </a:t>
            </a:r>
            <a:r>
              <a:rPr lang="sv-SE" sz="2000" dirty="0"/>
              <a:t>or </a:t>
            </a:r>
            <a:r>
              <a:rPr lang="sv-SE" sz="2000" dirty="0" err="1"/>
              <a:t>linguistics</a:t>
            </a:r>
            <a:r>
              <a:rPr lang="sv-SE" sz="2000" dirty="0"/>
              <a:t>. </a:t>
            </a:r>
            <a:r>
              <a:rPr lang="sv-SE" sz="2000" dirty="0" err="1" smtClean="0"/>
              <a:t>This</a:t>
            </a:r>
            <a:r>
              <a:rPr lang="sv-SE" sz="2000" dirty="0" smtClean="0"/>
              <a:t> </a:t>
            </a:r>
            <a:r>
              <a:rPr lang="sv-SE" sz="2000" dirty="0"/>
              <a:t>board </a:t>
            </a:r>
            <a:r>
              <a:rPr lang="sv-SE" sz="2000" dirty="0" err="1"/>
              <a:t>proposing</a:t>
            </a:r>
            <a:r>
              <a:rPr lang="sv-SE" sz="2000" dirty="0"/>
              <a:t> </a:t>
            </a:r>
            <a:r>
              <a:rPr lang="sv-SE" sz="2000" dirty="0" smtClean="0"/>
              <a:t>	proper </a:t>
            </a:r>
            <a:r>
              <a:rPr lang="sv-SE" sz="2000" dirty="0" err="1" smtClean="0"/>
              <a:t>addressnames</a:t>
            </a:r>
            <a:endParaRPr lang="sv-SE" sz="2000" dirty="0" smtClean="0"/>
          </a:p>
          <a:p>
            <a:pPr marL="88900" indent="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268288" algn="l"/>
              </a:tabLst>
            </a:pPr>
            <a:endParaRPr lang="sv-SE" sz="2000" dirty="0"/>
          </a:p>
          <a:p>
            <a:pPr marL="88900" indent="0" eaLnBrk="1" hangingPunct="1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357188" algn="l"/>
              </a:tabLst>
            </a:pPr>
            <a:r>
              <a:rPr lang="sv-SE" sz="2000" dirty="0" smtClean="0"/>
              <a:t>	</a:t>
            </a:r>
            <a:r>
              <a:rPr lang="sv-SE" sz="2000" dirty="0" err="1" smtClean="0"/>
              <a:t>You</a:t>
            </a:r>
            <a:r>
              <a:rPr lang="sv-SE" sz="2000" dirty="0" smtClean="0"/>
              <a:t> </a:t>
            </a:r>
            <a:r>
              <a:rPr lang="sv-SE" sz="2000" dirty="0" err="1" smtClean="0"/>
              <a:t>can´t</a:t>
            </a:r>
            <a:r>
              <a:rPr lang="sv-SE" sz="2000" dirty="0" smtClean="0"/>
              <a:t> </a:t>
            </a:r>
            <a:r>
              <a:rPr lang="sv-SE" sz="2000" dirty="0" err="1" smtClean="0"/>
              <a:t>appeal</a:t>
            </a:r>
            <a:r>
              <a:rPr lang="sv-SE" sz="2000" dirty="0" smtClean="0"/>
              <a:t> the </a:t>
            </a:r>
            <a:r>
              <a:rPr lang="sv-SE" sz="2000" dirty="0" err="1" smtClean="0"/>
              <a:t>name</a:t>
            </a:r>
            <a:r>
              <a:rPr lang="sv-SE" sz="2000" dirty="0" smtClean="0"/>
              <a:t> and </a:t>
            </a:r>
            <a:r>
              <a:rPr lang="sv-SE" sz="2000" dirty="0" err="1" smtClean="0"/>
              <a:t>number</a:t>
            </a:r>
            <a:r>
              <a:rPr lang="sv-SE" sz="2000" dirty="0" smtClean="0"/>
              <a:t> in an </a:t>
            </a:r>
            <a:r>
              <a:rPr lang="sv-SE" sz="2000" dirty="0" err="1" smtClean="0"/>
              <a:t>address</a:t>
            </a:r>
            <a:r>
              <a:rPr lang="sv-SE" sz="2000" dirty="0" smtClean="0"/>
              <a:t> </a:t>
            </a:r>
            <a:br>
              <a:rPr lang="sv-SE" sz="2000" dirty="0" smtClean="0"/>
            </a:br>
            <a:r>
              <a:rPr lang="sv-SE" sz="2000" dirty="0" smtClean="0"/>
              <a:t>	</a:t>
            </a:r>
            <a:r>
              <a:rPr lang="sv-SE" sz="1600" dirty="0" smtClean="0"/>
              <a:t>(</a:t>
            </a:r>
            <a:r>
              <a:rPr lang="sv-SE" sz="1600" dirty="0" err="1" smtClean="0"/>
              <a:t>but</a:t>
            </a:r>
            <a:r>
              <a:rPr lang="sv-SE" sz="1600" dirty="0" smtClean="0"/>
              <a:t> </a:t>
            </a:r>
            <a:r>
              <a:rPr lang="sv-SE" sz="1600" dirty="0" err="1" smtClean="0"/>
              <a:t>if</a:t>
            </a:r>
            <a:r>
              <a:rPr lang="sv-SE" sz="1600" dirty="0" smtClean="0"/>
              <a:t> </a:t>
            </a:r>
            <a:r>
              <a:rPr lang="sv-SE" sz="1600" dirty="0" err="1" smtClean="0"/>
              <a:t>you</a:t>
            </a:r>
            <a:r>
              <a:rPr lang="sv-SE" sz="1600" dirty="0" smtClean="0"/>
              <a:t> </a:t>
            </a:r>
            <a:r>
              <a:rPr lang="sv-SE" sz="1600" dirty="0" err="1" smtClean="0"/>
              <a:t>produce</a:t>
            </a:r>
            <a:r>
              <a:rPr lang="sv-SE" sz="1600" dirty="0" smtClean="0"/>
              <a:t> </a:t>
            </a:r>
            <a:r>
              <a:rPr lang="sv-SE" sz="1600" dirty="0" err="1" smtClean="0"/>
              <a:t>good</a:t>
            </a:r>
            <a:r>
              <a:rPr lang="sv-SE" sz="1600" dirty="0" smtClean="0"/>
              <a:t> </a:t>
            </a:r>
            <a:r>
              <a:rPr lang="sv-SE" sz="1600" dirty="0" err="1" smtClean="0"/>
              <a:t>reasons</a:t>
            </a:r>
            <a:r>
              <a:rPr lang="sv-SE" sz="1600" dirty="0" smtClean="0"/>
              <a:t> </a:t>
            </a:r>
            <a:r>
              <a:rPr lang="sv-SE" sz="1600" dirty="0" err="1" smtClean="0"/>
              <a:t>that</a:t>
            </a:r>
            <a:r>
              <a:rPr lang="sv-SE" sz="1600" dirty="0" smtClean="0"/>
              <a:t> the </a:t>
            </a:r>
            <a:r>
              <a:rPr lang="sv-SE" sz="1600" dirty="0" err="1" smtClean="0"/>
              <a:t>municipality</a:t>
            </a:r>
            <a:r>
              <a:rPr lang="sv-SE" sz="1600" dirty="0" smtClean="0"/>
              <a:t> </a:t>
            </a:r>
            <a:r>
              <a:rPr lang="sv-SE" sz="1600" dirty="0" err="1" smtClean="0"/>
              <a:t>have</a:t>
            </a:r>
            <a:r>
              <a:rPr lang="sv-SE" sz="1600" dirty="0" smtClean="0"/>
              <a:t> </a:t>
            </a:r>
            <a:r>
              <a:rPr lang="sv-SE" sz="1600" dirty="0" err="1" smtClean="0"/>
              <a:t>done</a:t>
            </a:r>
            <a:r>
              <a:rPr lang="sv-SE" sz="1600" dirty="0" smtClean="0"/>
              <a:t> </a:t>
            </a:r>
            <a:r>
              <a:rPr lang="sv-SE" sz="1600" dirty="0" err="1" smtClean="0"/>
              <a:t>wrong</a:t>
            </a:r>
            <a:r>
              <a:rPr lang="sv-SE" sz="1600" dirty="0" smtClean="0"/>
              <a:t> 	in </a:t>
            </a:r>
            <a:r>
              <a:rPr lang="sv-SE" sz="1600" dirty="0" err="1" smtClean="0"/>
              <a:t>their</a:t>
            </a:r>
            <a:r>
              <a:rPr lang="sv-SE" sz="1600" dirty="0" smtClean="0"/>
              <a:t> </a:t>
            </a:r>
            <a:r>
              <a:rPr lang="sv-SE" sz="1600" dirty="0" err="1" smtClean="0"/>
              <a:t>procedures</a:t>
            </a:r>
            <a:r>
              <a:rPr lang="sv-SE" sz="1600" dirty="0" smtClean="0"/>
              <a:t>, </a:t>
            </a:r>
            <a:r>
              <a:rPr lang="sv-SE" sz="1600" dirty="0" err="1" smtClean="0"/>
              <a:t>they</a:t>
            </a:r>
            <a:r>
              <a:rPr lang="sv-SE" sz="1600" dirty="0"/>
              <a:t> </a:t>
            </a:r>
            <a:r>
              <a:rPr lang="sv-SE" sz="1600" dirty="0" err="1" smtClean="0"/>
              <a:t>could</a:t>
            </a:r>
            <a:r>
              <a:rPr lang="sv-SE" sz="1600" dirty="0" smtClean="0"/>
              <a:t> </a:t>
            </a:r>
            <a:r>
              <a:rPr lang="sv-SE" sz="1600" dirty="0" err="1" smtClean="0"/>
              <a:t>change</a:t>
            </a:r>
            <a:r>
              <a:rPr lang="sv-SE" sz="1600" dirty="0" smtClean="0"/>
              <a:t> the </a:t>
            </a:r>
            <a:r>
              <a:rPr lang="sv-SE" sz="1600" dirty="0" err="1" smtClean="0"/>
              <a:t>address</a:t>
            </a:r>
            <a:r>
              <a:rPr lang="sv-SE" sz="1600" dirty="0" smtClean="0"/>
              <a:t>).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2000" dirty="0" smtClean="0"/>
              <a:t> </a:t>
            </a:r>
          </a:p>
          <a:p>
            <a:pPr marL="288000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sv-SE" sz="2000" dirty="0" smtClean="0"/>
          </a:p>
        </p:txBody>
      </p:sp>
    </p:spTree>
    <p:extLst>
      <p:ext uri="{BB962C8B-B14F-4D97-AF65-F5344CB8AC3E}">
        <p14:creationId xmlns:p14="http://schemas.microsoft.com/office/powerpoint/2010/main" val="399287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 5"/>
          <p:cNvSpPr/>
          <p:nvPr/>
        </p:nvSpPr>
        <p:spPr>
          <a:xfrm>
            <a:off x="3059832" y="3573016"/>
            <a:ext cx="3528392" cy="12988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/>
          <p:cNvSpPr/>
          <p:nvPr/>
        </p:nvSpPr>
        <p:spPr>
          <a:xfrm>
            <a:off x="0" y="3573016"/>
            <a:ext cx="277180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Ellips 2"/>
          <p:cNvSpPr/>
          <p:nvPr/>
        </p:nvSpPr>
        <p:spPr>
          <a:xfrm>
            <a:off x="3347864" y="1752600"/>
            <a:ext cx="3096344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Ellips 1"/>
          <p:cNvSpPr/>
          <p:nvPr/>
        </p:nvSpPr>
        <p:spPr>
          <a:xfrm>
            <a:off x="0" y="1107673"/>
            <a:ext cx="3203848" cy="18892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6978" name="Oval 2"/>
          <p:cNvSpPr>
            <a:spLocks noChangeArrowheads="1"/>
          </p:cNvSpPr>
          <p:nvPr/>
        </p:nvSpPr>
        <p:spPr bwMode="auto">
          <a:xfrm>
            <a:off x="3795608" y="2035302"/>
            <a:ext cx="2291573" cy="1133475"/>
          </a:xfrm>
          <a:prstGeom prst="ellipse">
            <a:avLst/>
          </a:prstGeom>
          <a:solidFill>
            <a:srgbClr val="99CC00">
              <a:alpha val="78000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Lantmäteriet</a:t>
            </a:r>
            <a:endParaRPr lang="sv-SE" sz="16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26979" name="Oval 3"/>
          <p:cNvSpPr>
            <a:spLocks noChangeArrowheads="1"/>
          </p:cNvSpPr>
          <p:nvPr/>
        </p:nvSpPr>
        <p:spPr bwMode="auto">
          <a:xfrm>
            <a:off x="250825" y="3640138"/>
            <a:ext cx="2271713" cy="533400"/>
          </a:xfrm>
          <a:prstGeom prst="ellipse">
            <a:avLst/>
          </a:prstGeom>
          <a:solidFill>
            <a:srgbClr val="99CC00">
              <a:alpha val="78000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Swedish Post</a:t>
            </a:r>
          </a:p>
        </p:txBody>
      </p:sp>
      <p:sp>
        <p:nvSpPr>
          <p:cNvPr id="126980" name="Oval 4"/>
          <p:cNvSpPr>
            <a:spLocks noChangeArrowheads="1"/>
          </p:cNvSpPr>
          <p:nvPr/>
        </p:nvSpPr>
        <p:spPr bwMode="auto">
          <a:xfrm>
            <a:off x="3505200" y="3695700"/>
            <a:ext cx="2590800" cy="1052513"/>
          </a:xfrm>
          <a:prstGeom prst="ellipse">
            <a:avLst/>
          </a:prstGeom>
          <a:solidFill>
            <a:srgbClr val="99CC00">
              <a:alpha val="78000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Swedish Tax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Agency</a:t>
            </a:r>
          </a:p>
        </p:txBody>
      </p:sp>
      <p:sp>
        <p:nvSpPr>
          <p:cNvPr id="126981" name="Oval 5"/>
          <p:cNvSpPr>
            <a:spLocks noChangeArrowheads="1"/>
          </p:cNvSpPr>
          <p:nvPr/>
        </p:nvSpPr>
        <p:spPr bwMode="auto">
          <a:xfrm>
            <a:off x="381000" y="2039938"/>
            <a:ext cx="1905000" cy="609600"/>
          </a:xfrm>
          <a:prstGeom prst="ellipse">
            <a:avLst/>
          </a:prstGeom>
          <a:solidFill>
            <a:srgbClr val="99CC00">
              <a:alpha val="78000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6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Municipality</a:t>
            </a:r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6508750" y="2055458"/>
            <a:ext cx="2743200" cy="73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sv-SE" sz="1400" b="1" dirty="0" err="1" smtClean="0">
                <a:latin typeface="Verdana" pitchFamily="34" charset="0"/>
              </a:rPr>
              <a:t>Maintenance</a:t>
            </a:r>
            <a:r>
              <a:rPr lang="sv-SE" sz="1400" b="1" dirty="0" smtClean="0">
                <a:latin typeface="Verdana" pitchFamily="34" charset="0"/>
              </a:rPr>
              <a:t> </a:t>
            </a:r>
            <a:r>
              <a:rPr lang="sv-SE" sz="1400" b="1" dirty="0" err="1" smtClean="0">
                <a:latin typeface="Verdana" pitchFamily="34" charset="0"/>
              </a:rPr>
              <a:t>of</a:t>
            </a:r>
            <a:r>
              <a:rPr lang="sv-SE" sz="1400" b="1" dirty="0" smtClean="0">
                <a:latin typeface="Verdana" pitchFamily="34" charset="0"/>
              </a:rPr>
              <a:t> the </a:t>
            </a:r>
            <a:r>
              <a:rPr lang="sv-SE" sz="1400" b="1" dirty="0" err="1" smtClean="0">
                <a:latin typeface="Verdana" pitchFamily="34" charset="0"/>
              </a:rPr>
              <a:t>Address</a:t>
            </a:r>
            <a:r>
              <a:rPr lang="sv-SE" sz="1400" b="1" dirty="0" smtClean="0">
                <a:latin typeface="Verdana" pitchFamily="34" charset="0"/>
              </a:rPr>
              <a:t> part </a:t>
            </a:r>
            <a:r>
              <a:rPr lang="sv-SE" sz="1400" dirty="0" err="1" smtClean="0">
                <a:latin typeface="Verdana" pitchFamily="34" charset="0"/>
              </a:rPr>
              <a:t>of</a:t>
            </a:r>
            <a:r>
              <a:rPr lang="sv-SE" sz="1400" dirty="0" smtClean="0">
                <a:latin typeface="Verdana" pitchFamily="34" charset="0"/>
              </a:rPr>
              <a:t> </a:t>
            </a:r>
            <a:r>
              <a:rPr lang="sv-SE" sz="1400" dirty="0">
                <a:latin typeface="Verdana" pitchFamily="34" charset="0"/>
              </a:rPr>
              <a:t>the Real Property Register</a:t>
            </a:r>
          </a:p>
        </p:txBody>
      </p:sp>
      <p:sp>
        <p:nvSpPr>
          <p:cNvPr id="126984" name="Line 8"/>
          <p:cNvSpPr>
            <a:spLocks noChangeShapeType="1"/>
          </p:cNvSpPr>
          <p:nvPr/>
        </p:nvSpPr>
        <p:spPr bwMode="auto">
          <a:xfrm rot="-525315">
            <a:off x="2368550" y="2265363"/>
            <a:ext cx="1381125" cy="2905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6985" name="Line 9"/>
          <p:cNvSpPr>
            <a:spLocks noChangeShapeType="1"/>
          </p:cNvSpPr>
          <p:nvPr/>
        </p:nvSpPr>
        <p:spPr bwMode="auto">
          <a:xfrm flipH="1">
            <a:off x="3733800" y="4689475"/>
            <a:ext cx="261938" cy="4746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4824" name="Rectangle 11"/>
          <p:cNvSpPr>
            <a:spLocks noChangeArrowheads="1"/>
          </p:cNvSpPr>
          <p:nvPr/>
        </p:nvSpPr>
        <p:spPr bwMode="auto">
          <a:xfrm>
            <a:off x="6581775" y="4783559"/>
            <a:ext cx="2147888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sv-SE" sz="1400" b="1" dirty="0">
                <a:latin typeface="Verdana" pitchFamily="34" charset="0"/>
              </a:rPr>
              <a:t>Population Register</a:t>
            </a:r>
            <a:endParaRPr lang="sv-SE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6991" name="Line 15"/>
          <p:cNvSpPr>
            <a:spLocks noChangeShapeType="1"/>
          </p:cNvSpPr>
          <p:nvPr/>
        </p:nvSpPr>
        <p:spPr bwMode="auto">
          <a:xfrm rot="21294506" flipV="1">
            <a:off x="2133600" y="2913063"/>
            <a:ext cx="1671638" cy="7096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6992" name="Line 16"/>
          <p:cNvSpPr>
            <a:spLocks noChangeShapeType="1"/>
          </p:cNvSpPr>
          <p:nvPr/>
        </p:nvSpPr>
        <p:spPr bwMode="auto">
          <a:xfrm>
            <a:off x="4819475" y="3183632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4828" name="Rectangle 17"/>
          <p:cNvSpPr>
            <a:spLocks noChangeArrowheads="1"/>
          </p:cNvSpPr>
          <p:nvPr/>
        </p:nvSpPr>
        <p:spPr bwMode="auto">
          <a:xfrm>
            <a:off x="323850" y="1484784"/>
            <a:ext cx="2526334" cy="520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sv-SE" sz="1400" b="1" dirty="0" smtClean="0">
                <a:latin typeface="Verdana" pitchFamily="34" charset="0"/>
              </a:rPr>
              <a:t>Decision </a:t>
            </a:r>
            <a:r>
              <a:rPr lang="sv-SE" sz="1400" b="1" dirty="0" err="1" smtClean="0">
                <a:latin typeface="Verdana" pitchFamily="34" charset="0"/>
              </a:rPr>
              <a:t>about</a:t>
            </a:r>
            <a:r>
              <a:rPr lang="sv-SE" sz="1400" b="1" dirty="0" smtClean="0">
                <a:latin typeface="Verdana" pitchFamily="34" charset="0"/>
              </a:rPr>
              <a:t> </a:t>
            </a:r>
            <a:r>
              <a:rPr lang="sv-SE" sz="1400" b="1" dirty="0" err="1" smtClean="0">
                <a:latin typeface="Verdana" pitchFamily="34" charset="0"/>
              </a:rPr>
              <a:t>address</a:t>
            </a:r>
            <a:endParaRPr lang="sv-SE" sz="1400" b="1" dirty="0" smtClean="0">
              <a:latin typeface="Verdana" pitchFamily="34" charset="0"/>
            </a:endParaRPr>
          </a:p>
          <a:p>
            <a:r>
              <a:rPr lang="sv-SE" sz="1400" b="1" dirty="0" smtClean="0">
                <a:latin typeface="Verdana" pitchFamily="34" charset="0"/>
              </a:rPr>
              <a:t>and </a:t>
            </a:r>
            <a:r>
              <a:rPr lang="sv-SE" sz="1400" b="1" dirty="0" err="1">
                <a:latin typeface="Verdana" pitchFamily="34" charset="0"/>
              </a:rPr>
              <a:t>registration</a:t>
            </a:r>
            <a:endParaRPr lang="sv-SE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4829" name="Text Box 18"/>
          <p:cNvSpPr txBox="1">
            <a:spLocks noChangeArrowheads="1"/>
          </p:cNvSpPr>
          <p:nvPr/>
        </p:nvSpPr>
        <p:spPr bwMode="auto">
          <a:xfrm>
            <a:off x="2206625" y="6338888"/>
            <a:ext cx="3810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</a:pPr>
            <a:endParaRPr lang="sv-SE" sz="2800">
              <a:solidFill>
                <a:srgbClr val="063DE8"/>
              </a:solidFill>
              <a:latin typeface="Futura"/>
              <a:ea typeface="ＭＳ Ｐゴシック" pitchFamily="34" charset="-128"/>
            </a:endParaRPr>
          </a:p>
        </p:txBody>
      </p:sp>
      <p:sp>
        <p:nvSpPr>
          <p:cNvPr id="34830" name="Text Box 19"/>
          <p:cNvSpPr txBox="1">
            <a:spLocks noChangeArrowheads="1"/>
          </p:cNvSpPr>
          <p:nvPr/>
        </p:nvSpPr>
        <p:spPr bwMode="auto">
          <a:xfrm>
            <a:off x="2590800" y="5222875"/>
            <a:ext cx="34290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>
              <a:spcBef>
                <a:spcPct val="50000"/>
              </a:spcBef>
            </a:pPr>
            <a:r>
              <a:rPr lang="en-GB" sz="1400">
                <a:latin typeface="Verdana" pitchFamily="34" charset="0"/>
                <a:ea typeface="ＭＳ Ｐゴシック" pitchFamily="34" charset="-128"/>
              </a:rPr>
              <a:t>Distribution of information about individuals (including their home addresses) to banks, insurance companies and different authorities.</a:t>
            </a:r>
            <a:endParaRPr lang="en-GB" sz="1400">
              <a:solidFill>
                <a:schemeClr val="bg1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26996" name="Line 20"/>
          <p:cNvSpPr>
            <a:spLocks noChangeShapeType="1"/>
          </p:cNvSpPr>
          <p:nvPr/>
        </p:nvSpPr>
        <p:spPr bwMode="auto">
          <a:xfrm rot="902059">
            <a:off x="5943600" y="4630738"/>
            <a:ext cx="608013" cy="233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4832" name="Rectangle 21"/>
          <p:cNvSpPr>
            <a:spLocks noChangeArrowheads="1"/>
          </p:cNvSpPr>
          <p:nvPr/>
        </p:nvSpPr>
        <p:spPr bwMode="auto">
          <a:xfrm>
            <a:off x="1015765" y="362098"/>
            <a:ext cx="7444667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v-SE" sz="2400" b="1" dirty="0">
                <a:latin typeface="Verdana" pitchFamily="34" charset="0"/>
              </a:rPr>
              <a:t>The </a:t>
            </a:r>
            <a:r>
              <a:rPr lang="sv-SE" sz="2400" b="1" dirty="0" err="1">
                <a:latin typeface="Verdana" pitchFamily="34" charset="0"/>
              </a:rPr>
              <a:t>address</a:t>
            </a:r>
            <a:r>
              <a:rPr lang="sv-SE" sz="2400" b="1" dirty="0">
                <a:latin typeface="Verdana" pitchFamily="34" charset="0"/>
              </a:rPr>
              <a:t> </a:t>
            </a:r>
            <a:r>
              <a:rPr lang="sv-SE" sz="2400" b="1" dirty="0" err="1" smtClean="0">
                <a:latin typeface="Verdana" pitchFamily="34" charset="0"/>
              </a:rPr>
              <a:t>flow</a:t>
            </a:r>
            <a:r>
              <a:rPr lang="sv-SE" sz="2400" b="1" dirty="0" smtClean="0">
                <a:latin typeface="Verdana" pitchFamily="34" charset="0"/>
              </a:rPr>
              <a:t> and </a:t>
            </a:r>
            <a:r>
              <a:rPr lang="sv-SE" sz="2400" b="1" dirty="0" err="1" smtClean="0">
                <a:latin typeface="Verdana" pitchFamily="34" charset="0"/>
              </a:rPr>
              <a:t>involved</a:t>
            </a:r>
            <a:r>
              <a:rPr lang="sv-SE" sz="2400" b="1" dirty="0" smtClean="0">
                <a:latin typeface="Verdana" pitchFamily="34" charset="0"/>
              </a:rPr>
              <a:t> </a:t>
            </a:r>
            <a:r>
              <a:rPr lang="sv-SE" sz="2400" b="1" dirty="0" err="1" smtClean="0">
                <a:latin typeface="Verdana" pitchFamily="34" charset="0"/>
              </a:rPr>
              <a:t>authorities</a:t>
            </a:r>
            <a:endParaRPr lang="sv-SE" sz="2400" b="1" dirty="0">
              <a:latin typeface="Verdana" pitchFamily="34" charset="0"/>
            </a:endParaRPr>
          </a:p>
        </p:txBody>
      </p:sp>
      <p:sp>
        <p:nvSpPr>
          <p:cNvPr id="34833" name="Rectangle 22"/>
          <p:cNvSpPr>
            <a:spLocks noChangeArrowheads="1"/>
          </p:cNvSpPr>
          <p:nvPr/>
        </p:nvSpPr>
        <p:spPr bwMode="auto">
          <a:xfrm>
            <a:off x="3419475" y="1228725"/>
            <a:ext cx="341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1400" dirty="0">
                <a:latin typeface="Verdana" pitchFamily="34" charset="0"/>
              </a:rPr>
              <a:t>Distribution of addresses connected</a:t>
            </a:r>
          </a:p>
          <a:p>
            <a:r>
              <a:rPr lang="en-GB" sz="1400" dirty="0">
                <a:latin typeface="Verdana" pitchFamily="34" charset="0"/>
              </a:rPr>
              <a:t>to real property and buildings.</a:t>
            </a:r>
          </a:p>
        </p:txBody>
      </p:sp>
      <p:sp>
        <p:nvSpPr>
          <p:cNvPr id="126999" name="Line 23"/>
          <p:cNvSpPr>
            <a:spLocks noChangeShapeType="1"/>
          </p:cNvSpPr>
          <p:nvPr/>
        </p:nvSpPr>
        <p:spPr bwMode="auto">
          <a:xfrm flipH="1" flipV="1">
            <a:off x="4800600" y="1735138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4835" name="Rektangel 1"/>
          <p:cNvSpPr>
            <a:spLocks noChangeArrowheads="1"/>
          </p:cNvSpPr>
          <p:nvPr/>
        </p:nvSpPr>
        <p:spPr bwMode="auto">
          <a:xfrm>
            <a:off x="-36512" y="4293096"/>
            <a:ext cx="29344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400" b="1" dirty="0" smtClean="0">
                <a:solidFill>
                  <a:srgbClr val="000000"/>
                </a:solidFill>
                <a:latin typeface="Verdana" pitchFamily="34" charset="0"/>
              </a:rPr>
              <a:t>Decision </a:t>
            </a:r>
            <a:r>
              <a:rPr lang="sv-SE" sz="1400" b="1" dirty="0" err="1" smtClean="0">
                <a:solidFill>
                  <a:srgbClr val="000000"/>
                </a:solidFill>
                <a:latin typeface="Verdana" pitchFamily="34" charset="0"/>
              </a:rPr>
              <a:t>of</a:t>
            </a:r>
            <a:r>
              <a:rPr lang="sv-SE" sz="1400" b="1" dirty="0" smtClean="0">
                <a:solidFill>
                  <a:srgbClr val="000000"/>
                </a:solidFill>
                <a:latin typeface="Verdana" pitchFamily="34" charset="0"/>
              </a:rPr>
              <a:t> the Postal </a:t>
            </a:r>
            <a:r>
              <a:rPr lang="sv-SE" sz="1400" b="1" dirty="0" err="1">
                <a:solidFill>
                  <a:srgbClr val="000000"/>
                </a:solidFill>
                <a:latin typeface="Verdana" pitchFamily="34" charset="0"/>
              </a:rPr>
              <a:t>address</a:t>
            </a:r>
            <a:r>
              <a:rPr lang="sv-SE" sz="1400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endParaRPr lang="sv-SE" sz="1400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/>
            <a:r>
              <a:rPr lang="sv-SE" sz="1200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sv-SE" sz="1200" dirty="0">
                <a:solidFill>
                  <a:srgbClr val="000000"/>
                </a:solidFill>
                <a:latin typeface="Verdana" pitchFamily="34" charset="0"/>
              </a:rPr>
              <a:t>postal </a:t>
            </a:r>
            <a:r>
              <a:rPr lang="sv-SE" sz="1200" dirty="0" err="1">
                <a:solidFill>
                  <a:srgbClr val="000000"/>
                </a:solidFill>
                <a:latin typeface="Verdana" pitchFamily="34" charset="0"/>
              </a:rPr>
              <a:t>code</a:t>
            </a:r>
            <a:r>
              <a:rPr lang="sv-SE" sz="1200" dirty="0">
                <a:solidFill>
                  <a:srgbClr val="000000"/>
                </a:solidFill>
                <a:latin typeface="Verdana" pitchFamily="34" charset="0"/>
              </a:rPr>
              <a:t>, postal </a:t>
            </a:r>
            <a:r>
              <a:rPr lang="sv-SE" sz="1200" dirty="0" err="1">
                <a:solidFill>
                  <a:srgbClr val="000000"/>
                </a:solidFill>
                <a:latin typeface="Verdana" pitchFamily="34" charset="0"/>
              </a:rPr>
              <a:t>location</a:t>
            </a:r>
            <a:r>
              <a:rPr lang="sv-SE" sz="1200" dirty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34836" name="Rektangel 2"/>
          <p:cNvSpPr>
            <a:spLocks noChangeArrowheads="1"/>
          </p:cNvSpPr>
          <p:nvPr/>
        </p:nvSpPr>
        <p:spPr bwMode="auto">
          <a:xfrm>
            <a:off x="6516688" y="2886769"/>
            <a:ext cx="2571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dirty="0">
                <a:solidFill>
                  <a:srgbClr val="000000"/>
                </a:solidFill>
                <a:latin typeface="Verdana" pitchFamily="34" charset="0"/>
              </a:rPr>
              <a:t>Address, postal code,  </a:t>
            </a:r>
            <a:br>
              <a:rPr lang="en-GB" sz="1200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en-GB" sz="1200" dirty="0">
                <a:solidFill>
                  <a:srgbClr val="000000"/>
                </a:solidFill>
                <a:latin typeface="Verdana" pitchFamily="34" charset="0"/>
              </a:rPr>
              <a:t>postal location, coordinates,</a:t>
            </a:r>
          </a:p>
          <a:p>
            <a:pPr algn="ctr"/>
            <a:r>
              <a:rPr lang="en-GB" sz="1200" dirty="0">
                <a:solidFill>
                  <a:srgbClr val="000000"/>
                </a:solidFill>
                <a:latin typeface="Verdana" pitchFamily="34" charset="0"/>
              </a:rPr>
              <a:t>link to real property and </a:t>
            </a:r>
          </a:p>
          <a:p>
            <a:pPr algn="ctr"/>
            <a:r>
              <a:rPr lang="en-GB" sz="1200" dirty="0">
                <a:solidFill>
                  <a:srgbClr val="000000"/>
                </a:solidFill>
                <a:latin typeface="Verdana" pitchFamily="34" charset="0"/>
              </a:rPr>
              <a:t>building</a:t>
            </a:r>
          </a:p>
        </p:txBody>
      </p:sp>
      <p:sp>
        <p:nvSpPr>
          <p:cNvPr id="34837" name="Rektangel 3"/>
          <p:cNvSpPr>
            <a:spLocks noChangeArrowheads="1"/>
          </p:cNvSpPr>
          <p:nvPr/>
        </p:nvSpPr>
        <p:spPr bwMode="auto">
          <a:xfrm>
            <a:off x="6156176" y="5087143"/>
            <a:ext cx="3005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 sz="1200" dirty="0">
                <a:solidFill>
                  <a:srgbClr val="000000"/>
                </a:solidFill>
                <a:latin typeface="Verdana" pitchFamily="34" charset="0"/>
              </a:rPr>
              <a:t>Population register (</a:t>
            </a:r>
            <a:r>
              <a:rPr lang="sv-SE" sz="1200" dirty="0" err="1">
                <a:solidFill>
                  <a:srgbClr val="000000"/>
                </a:solidFill>
                <a:latin typeface="Verdana" pitchFamily="34" charset="0"/>
              </a:rPr>
              <a:t>address</a:t>
            </a:r>
            <a:r>
              <a:rPr lang="sv-SE" sz="12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sv-SE" sz="1200" dirty="0" err="1">
                <a:solidFill>
                  <a:srgbClr val="000000"/>
                </a:solidFill>
                <a:latin typeface="Verdana" pitchFamily="34" charset="0"/>
              </a:rPr>
              <a:t>to</a:t>
            </a:r>
            <a:r>
              <a:rPr lang="sv-SE" sz="1200" dirty="0">
                <a:solidFill>
                  <a:srgbClr val="000000"/>
                </a:solidFill>
                <a:latin typeface="Verdana" pitchFamily="34" charset="0"/>
              </a:rPr>
              <a:t>  </a:t>
            </a:r>
          </a:p>
          <a:p>
            <a:pPr algn="ctr"/>
            <a:r>
              <a:rPr lang="sv-SE" sz="1200" dirty="0" err="1">
                <a:solidFill>
                  <a:srgbClr val="000000"/>
                </a:solidFill>
                <a:latin typeface="Verdana" pitchFamily="34" charset="0"/>
              </a:rPr>
              <a:t>i</a:t>
            </a:r>
            <a:r>
              <a:rPr lang="sv-SE" sz="1200" dirty="0" err="1" smtClean="0">
                <a:solidFill>
                  <a:srgbClr val="000000"/>
                </a:solidFill>
                <a:latin typeface="Verdana" pitchFamily="34" charset="0"/>
              </a:rPr>
              <a:t>ndividuals</a:t>
            </a:r>
            <a:r>
              <a:rPr lang="sv-SE" sz="1200" dirty="0">
                <a:solidFill>
                  <a:srgbClr val="000000"/>
                </a:solidFill>
                <a:latin typeface="Verdana" pitchFamily="34" charset="0"/>
              </a:rPr>
              <a:t>), real </a:t>
            </a:r>
            <a:r>
              <a:rPr lang="sv-SE" sz="1200" dirty="0" err="1">
                <a:solidFill>
                  <a:srgbClr val="000000"/>
                </a:solidFill>
                <a:latin typeface="Verdana" pitchFamily="34" charset="0"/>
              </a:rPr>
              <a:t>estate</a:t>
            </a:r>
            <a:r>
              <a:rPr lang="sv-SE" sz="1200" dirty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sv-SE" sz="1200" dirty="0" err="1">
                <a:solidFill>
                  <a:srgbClr val="000000"/>
                </a:solidFill>
                <a:latin typeface="Verdana" pitchFamily="34" charset="0"/>
              </a:rPr>
              <a:t>apartmentnumber</a:t>
            </a:r>
            <a:endParaRPr lang="sv-SE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 rot="902059" flipV="1">
            <a:off x="6055196" y="2723577"/>
            <a:ext cx="510442" cy="11234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52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3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691680" y="116632"/>
            <a:ext cx="6277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 err="1" smtClean="0">
                <a:latin typeface="+mn-lt"/>
              </a:rPr>
              <a:t>Addressinformation</a:t>
            </a:r>
            <a:r>
              <a:rPr lang="sv-SE" sz="2400" b="1" dirty="0" smtClean="0">
                <a:latin typeface="+mn-lt"/>
              </a:rPr>
              <a:t> at the Internet</a:t>
            </a:r>
            <a:endParaRPr lang="sv-SE" sz="2400" b="1" dirty="0">
              <a:latin typeface="+mn-lt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753" y="2636912"/>
            <a:ext cx="5345198" cy="325045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170" y="2640643"/>
            <a:ext cx="1853049" cy="1057447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8024" y="4831081"/>
            <a:ext cx="1294195" cy="1061178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836712"/>
            <a:ext cx="5483040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/>
              <a:t>The </a:t>
            </a:r>
            <a:r>
              <a:rPr lang="sv-SE" sz="3200" dirty="0" err="1" smtClean="0"/>
              <a:t>future</a:t>
            </a:r>
            <a:r>
              <a:rPr lang="sv-SE" sz="3200" dirty="0" smtClean="0"/>
              <a:t> …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We </a:t>
            </a:r>
            <a:r>
              <a:rPr lang="en-US" sz="2400" dirty="0"/>
              <a:t>must develop the address register so that we can deal with the Swedish minority languages, including the Sami language.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For example, this places demands </a:t>
            </a:r>
            <a:r>
              <a:rPr lang="en-US" sz="2400" dirty="0" smtClean="0"/>
              <a:t>for special characters in </a:t>
            </a:r>
            <a:r>
              <a:rPr lang="en-US" sz="2400" dirty="0"/>
              <a:t>the street and village </a:t>
            </a:r>
            <a:r>
              <a:rPr lang="en-US" sz="2400" dirty="0" smtClean="0"/>
              <a:t>names.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34241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36712"/>
            <a:ext cx="4680520" cy="382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Platshållare för innehåll 2"/>
          <p:cNvSpPr>
            <a:spLocks noGrp="1"/>
          </p:cNvSpPr>
          <p:nvPr>
            <p:ph idx="1"/>
          </p:nvPr>
        </p:nvSpPr>
        <p:spPr>
          <a:xfrm>
            <a:off x="611188" y="1124744"/>
            <a:ext cx="7921625" cy="39608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sv-SE" sz="2000" dirty="0" smtClean="0"/>
              <a:t>The </a:t>
            </a:r>
            <a:r>
              <a:rPr lang="sv-SE" sz="2000" dirty="0" err="1" smtClean="0"/>
              <a:t>Address</a:t>
            </a:r>
            <a:r>
              <a:rPr lang="sv-SE" sz="2000" dirty="0" smtClean="0"/>
              <a:t> Register, a part </a:t>
            </a:r>
            <a:r>
              <a:rPr lang="sv-SE" sz="2000" dirty="0" err="1" smtClean="0"/>
              <a:t>of</a:t>
            </a:r>
            <a:r>
              <a:rPr lang="sv-SE" sz="2000" dirty="0" smtClean="0"/>
              <a:t> the Real Property Register </a:t>
            </a:r>
          </a:p>
          <a:p>
            <a:pPr eaLnBrk="1" hangingPunct="1">
              <a:lnSpc>
                <a:spcPct val="150000"/>
              </a:lnSpc>
            </a:pPr>
            <a:r>
              <a:rPr lang="sv-SE" sz="2000" dirty="0" err="1" smtClean="0"/>
              <a:t>Laws</a:t>
            </a:r>
            <a:r>
              <a:rPr lang="sv-SE" sz="2000" dirty="0" smtClean="0"/>
              <a:t> and </a:t>
            </a:r>
            <a:r>
              <a:rPr lang="sv-SE" sz="2000" dirty="0" err="1" smtClean="0"/>
              <a:t>regulations</a:t>
            </a:r>
            <a:endParaRPr lang="sv-SE" sz="2000" dirty="0" smtClean="0"/>
          </a:p>
          <a:p>
            <a:pPr eaLnBrk="1" hangingPunct="1">
              <a:lnSpc>
                <a:spcPct val="150000"/>
              </a:lnSpc>
            </a:pPr>
            <a:r>
              <a:rPr lang="sv-SE" sz="2000" dirty="0" smtClean="0"/>
              <a:t>Swedish standard for </a:t>
            </a:r>
            <a:r>
              <a:rPr lang="sv-SE" sz="2000" dirty="0" err="1" smtClean="0"/>
              <a:t>locational</a:t>
            </a:r>
            <a:r>
              <a:rPr lang="sv-SE" sz="2000" dirty="0" smtClean="0"/>
              <a:t> </a:t>
            </a:r>
            <a:r>
              <a:rPr lang="sv-SE" sz="2000" dirty="0" err="1" smtClean="0"/>
              <a:t>address</a:t>
            </a:r>
            <a:endParaRPr lang="sv-SE" sz="2000" dirty="0" smtClean="0"/>
          </a:p>
          <a:p>
            <a:pPr eaLnBrk="1" hangingPunct="1">
              <a:lnSpc>
                <a:spcPct val="150000"/>
              </a:lnSpc>
            </a:pPr>
            <a:r>
              <a:rPr lang="sv-SE" sz="2000" dirty="0" err="1" smtClean="0"/>
              <a:t>Collaboration</a:t>
            </a:r>
            <a:r>
              <a:rPr lang="sv-SE" sz="2000" dirty="0" smtClean="0"/>
              <a:t> </a:t>
            </a:r>
            <a:r>
              <a:rPr lang="sv-SE" sz="2000" dirty="0" err="1" smtClean="0"/>
              <a:t>with</a:t>
            </a:r>
            <a:r>
              <a:rPr lang="sv-SE" sz="2000" dirty="0" smtClean="0"/>
              <a:t> </a:t>
            </a:r>
            <a:r>
              <a:rPr lang="sv-SE" sz="2000" dirty="0" err="1" smtClean="0"/>
              <a:t>municipalities</a:t>
            </a:r>
            <a:r>
              <a:rPr lang="sv-SE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988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02903" y="548680"/>
            <a:ext cx="7921625" cy="575717"/>
          </a:xfrm>
        </p:spPr>
        <p:txBody>
          <a:bodyPr/>
          <a:lstStyle/>
          <a:p>
            <a:pPr algn="ctr"/>
            <a:r>
              <a:rPr lang="sv-SE" sz="3200" dirty="0" smtClean="0"/>
              <a:t>Sweden </a:t>
            </a:r>
            <a:r>
              <a:rPr lang="sv-SE" sz="3200" dirty="0" err="1" smtClean="0"/>
              <a:t>today</a:t>
            </a:r>
            <a:r>
              <a:rPr lang="sv-SE" sz="3200" dirty="0" smtClean="0"/>
              <a:t>!</a:t>
            </a:r>
            <a:endParaRPr lang="sv-SE" sz="3200" dirty="0"/>
          </a:p>
        </p:txBody>
      </p:sp>
      <p:sp>
        <p:nvSpPr>
          <p:cNvPr id="4" name="Platshållare för innehåll 7"/>
          <p:cNvSpPr>
            <a:spLocks noGrp="1"/>
          </p:cNvSpPr>
          <p:nvPr>
            <p:ph idx="1"/>
          </p:nvPr>
        </p:nvSpPr>
        <p:spPr>
          <a:xfrm>
            <a:off x="3329027" y="1772816"/>
            <a:ext cx="6355541" cy="3211785"/>
          </a:xfrm>
          <a:solidFill>
            <a:srgbClr val="FFFFFF"/>
          </a:solidFill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Capital city:</a:t>
            </a:r>
            <a:r>
              <a:rPr lang="en-US" dirty="0" smtClean="0"/>
              <a:t> 		Stockholm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Total area:</a:t>
            </a:r>
            <a:r>
              <a:rPr lang="en-US" dirty="0" smtClean="0"/>
              <a:t> 		449 964 km²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Population:</a:t>
            </a:r>
            <a:r>
              <a:rPr lang="en-US" dirty="0" smtClean="0"/>
              <a:t> 		9.7 million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Properties:		</a:t>
            </a:r>
            <a:r>
              <a:rPr lang="en-US" dirty="0" smtClean="0"/>
              <a:t>3.3 million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Buildings:</a:t>
            </a:r>
            <a:r>
              <a:rPr lang="en-US" dirty="0"/>
              <a:t>		7.5 million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Addresses</a:t>
            </a:r>
            <a:r>
              <a:rPr lang="en-US" b="1" dirty="0"/>
              <a:t>:</a:t>
            </a:r>
            <a:r>
              <a:rPr lang="en-US" dirty="0" smtClean="0"/>
              <a:t>		3.6 million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Apartments:</a:t>
            </a:r>
            <a:r>
              <a:rPr lang="en-US" dirty="0" smtClean="0"/>
              <a:t>		5.1 million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	</a:t>
            </a:r>
            <a:r>
              <a:rPr lang="en-US" sz="2400" dirty="0" smtClean="0"/>
              <a:t>290 municipalities </a:t>
            </a:r>
          </a:p>
          <a:p>
            <a:pPr marL="0" indent="0">
              <a:lnSpc>
                <a:spcPct val="150000"/>
              </a:lnSpc>
              <a:buNone/>
            </a:pPr>
            <a:endParaRPr lang="sv-SE" b="1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11147"/>
            <a:ext cx="2918817" cy="658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2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684213" y="549275"/>
            <a:ext cx="7272337" cy="593725"/>
          </a:xfrm>
        </p:spPr>
        <p:txBody>
          <a:bodyPr/>
          <a:lstStyle/>
          <a:p>
            <a:pPr eaLnBrk="1" hangingPunct="1"/>
            <a:r>
              <a:rPr lang="sv-SE" sz="2400" smtClean="0"/>
              <a:t>Some history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611188" y="1052513"/>
            <a:ext cx="8064500" cy="5497512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sv-SE" sz="1900" dirty="0" smtClean="0"/>
              <a:t>In </a:t>
            </a:r>
            <a:r>
              <a:rPr lang="sv-SE" sz="1900" dirty="0" err="1" smtClean="0"/>
              <a:t>towns</a:t>
            </a:r>
            <a:r>
              <a:rPr lang="sv-SE" sz="1900" dirty="0" smtClean="0"/>
              <a:t> </a:t>
            </a:r>
            <a:r>
              <a:rPr lang="sv-SE" sz="1900" dirty="0" err="1" smtClean="0"/>
              <a:t>streetnames</a:t>
            </a:r>
            <a:r>
              <a:rPr lang="sv-SE" sz="1900" dirty="0" smtClean="0"/>
              <a:t> and </a:t>
            </a:r>
            <a:r>
              <a:rPr lang="sv-SE" sz="1900" dirty="0" err="1" smtClean="0"/>
              <a:t>housenumbers</a:t>
            </a:r>
            <a:r>
              <a:rPr lang="sv-SE" sz="1900" dirty="0" smtClean="0"/>
              <a:t> </a:t>
            </a:r>
            <a:r>
              <a:rPr lang="sv-SE" sz="1900" dirty="0" err="1" smtClean="0"/>
              <a:t>have</a:t>
            </a:r>
            <a:r>
              <a:rPr lang="sv-SE" sz="1900" dirty="0" smtClean="0"/>
              <a:t> </a:t>
            </a:r>
            <a:r>
              <a:rPr lang="sv-SE" sz="1900" dirty="0" err="1" smtClean="0"/>
              <a:t>been</a:t>
            </a:r>
            <a:r>
              <a:rPr lang="sv-SE" sz="1900" dirty="0" smtClean="0"/>
              <a:t> </a:t>
            </a:r>
            <a:r>
              <a:rPr lang="sv-SE" sz="1900" dirty="0" err="1" smtClean="0"/>
              <a:t>assigned</a:t>
            </a:r>
            <a:r>
              <a:rPr lang="sv-SE" sz="1900" dirty="0" smtClean="0"/>
              <a:t> by council </a:t>
            </a:r>
            <a:r>
              <a:rPr lang="sv-SE" sz="1900" dirty="0" err="1" smtClean="0"/>
              <a:t>since</a:t>
            </a:r>
            <a:r>
              <a:rPr lang="sv-SE" sz="1900" dirty="0" smtClean="0"/>
              <a:t> &gt; 100 </a:t>
            </a:r>
            <a:r>
              <a:rPr lang="sv-SE" sz="1900" dirty="0" err="1" smtClean="0"/>
              <a:t>years</a:t>
            </a:r>
            <a:r>
              <a:rPr lang="sv-SE" sz="1900" dirty="0" smtClean="0"/>
              <a:t>.  In rural areas, </a:t>
            </a:r>
            <a:r>
              <a:rPr lang="sv-SE" sz="1900" dirty="0" err="1" smtClean="0"/>
              <a:t>cadastral</a:t>
            </a:r>
            <a:r>
              <a:rPr lang="sv-SE" sz="1900" dirty="0" smtClean="0"/>
              <a:t> </a:t>
            </a:r>
            <a:r>
              <a:rPr lang="sv-SE" sz="1900" dirty="0" err="1" smtClean="0"/>
              <a:t>names</a:t>
            </a:r>
            <a:r>
              <a:rPr lang="sv-SE" sz="1900" dirty="0" smtClean="0"/>
              <a:t> and </a:t>
            </a:r>
            <a:r>
              <a:rPr lang="sv-SE" sz="1900" dirty="0" err="1" smtClean="0"/>
              <a:t>placenames</a:t>
            </a:r>
            <a:r>
              <a:rPr lang="sv-SE" sz="1900" dirty="0" smtClean="0"/>
              <a:t> </a:t>
            </a:r>
            <a:r>
              <a:rPr lang="sv-SE" sz="1900" dirty="0" err="1" smtClean="0"/>
              <a:t>are</a:t>
            </a:r>
            <a:r>
              <a:rPr lang="sv-SE" sz="1900" dirty="0" smtClean="0"/>
              <a:t> </a:t>
            </a:r>
            <a:r>
              <a:rPr lang="sv-SE" sz="1900" dirty="0" err="1" smtClean="0"/>
              <a:t>most</a:t>
            </a:r>
            <a:r>
              <a:rPr lang="sv-SE" sz="1900" dirty="0" smtClean="0"/>
              <a:t> common.</a:t>
            </a:r>
          </a:p>
          <a:p>
            <a:pPr eaLnBrk="1" hangingPunct="1">
              <a:spcBef>
                <a:spcPts val="1800"/>
              </a:spcBef>
            </a:pPr>
            <a:r>
              <a:rPr lang="sv-SE" sz="1900" dirty="0" smtClean="0"/>
              <a:t>No </a:t>
            </a:r>
            <a:r>
              <a:rPr lang="sv-SE" sz="1900" dirty="0" err="1" smtClean="0"/>
              <a:t>official</a:t>
            </a:r>
            <a:r>
              <a:rPr lang="sv-SE" sz="1900" dirty="0" smtClean="0"/>
              <a:t> </a:t>
            </a:r>
            <a:r>
              <a:rPr lang="sv-SE" sz="1900" dirty="0" err="1" smtClean="0"/>
              <a:t>registration</a:t>
            </a:r>
            <a:r>
              <a:rPr lang="sv-SE" sz="1900" dirty="0" smtClean="0"/>
              <a:t> </a:t>
            </a:r>
            <a:r>
              <a:rPr lang="sv-SE" sz="1900" dirty="0" err="1" smtClean="0"/>
              <a:t>of</a:t>
            </a:r>
            <a:r>
              <a:rPr lang="sv-SE" sz="1900" dirty="0" smtClean="0"/>
              <a:t> </a:t>
            </a:r>
            <a:r>
              <a:rPr lang="sv-SE" sz="1900" dirty="0" err="1" smtClean="0"/>
              <a:t>addresses</a:t>
            </a:r>
            <a:r>
              <a:rPr lang="sv-SE" sz="1900" dirty="0" smtClean="0"/>
              <a:t> </a:t>
            </a:r>
            <a:r>
              <a:rPr lang="sv-SE" sz="1900" dirty="0" err="1" smtClean="0"/>
              <a:t>until</a:t>
            </a:r>
            <a:r>
              <a:rPr lang="sv-SE" sz="1900" dirty="0" smtClean="0"/>
              <a:t> 20 </a:t>
            </a:r>
            <a:r>
              <a:rPr lang="sv-SE" sz="1900" dirty="0" err="1" smtClean="0"/>
              <a:t>years</a:t>
            </a:r>
            <a:r>
              <a:rPr lang="sv-SE" sz="1900" dirty="0" smtClean="0"/>
              <a:t> </a:t>
            </a:r>
            <a:r>
              <a:rPr lang="sv-SE" sz="1900" dirty="0" err="1" smtClean="0"/>
              <a:t>ago</a:t>
            </a:r>
            <a:r>
              <a:rPr lang="sv-SE" sz="1900" dirty="0" smtClean="0"/>
              <a:t>.</a:t>
            </a:r>
          </a:p>
          <a:p>
            <a:pPr eaLnBrk="1" hangingPunct="1">
              <a:spcBef>
                <a:spcPts val="1800"/>
              </a:spcBef>
            </a:pPr>
            <a:r>
              <a:rPr lang="sv-SE" sz="1900" dirty="0" err="1" smtClean="0"/>
              <a:t>Possible</a:t>
            </a:r>
            <a:r>
              <a:rPr lang="sv-SE" sz="1900" dirty="0" smtClean="0"/>
              <a:t> to register </a:t>
            </a:r>
            <a:r>
              <a:rPr lang="sv-SE" sz="1900" dirty="0" err="1" smtClean="0"/>
              <a:t>addresses</a:t>
            </a:r>
            <a:r>
              <a:rPr lang="sv-SE" sz="1900" dirty="0" smtClean="0"/>
              <a:t> in the Real Property Register </a:t>
            </a:r>
            <a:r>
              <a:rPr lang="sv-SE" sz="1900" dirty="0" err="1" smtClean="0"/>
              <a:t>since</a:t>
            </a:r>
            <a:r>
              <a:rPr lang="sv-SE" sz="1900" dirty="0" smtClean="0"/>
              <a:t> 1994.</a:t>
            </a:r>
          </a:p>
          <a:p>
            <a:pPr eaLnBrk="1" hangingPunct="1">
              <a:spcBef>
                <a:spcPts val="1800"/>
              </a:spcBef>
            </a:pPr>
            <a:r>
              <a:rPr lang="sv-SE" sz="1900" dirty="0" smtClean="0"/>
              <a:t>Links </a:t>
            </a:r>
            <a:r>
              <a:rPr lang="sv-SE" sz="1900" dirty="0" err="1" smtClean="0"/>
              <a:t>between</a:t>
            </a:r>
            <a:r>
              <a:rPr lang="sv-SE" sz="1900" dirty="0" smtClean="0"/>
              <a:t> </a:t>
            </a:r>
            <a:r>
              <a:rPr lang="sv-SE" sz="1900" dirty="0" err="1" smtClean="0"/>
              <a:t>addresses</a:t>
            </a:r>
            <a:r>
              <a:rPr lang="sv-SE" sz="1900" dirty="0" smtClean="0"/>
              <a:t> and </a:t>
            </a:r>
            <a:r>
              <a:rPr lang="sv-SE" sz="1900" dirty="0" err="1" smtClean="0"/>
              <a:t>buildings</a:t>
            </a:r>
            <a:r>
              <a:rPr lang="sv-SE" sz="1900" dirty="0" smtClean="0"/>
              <a:t> </a:t>
            </a:r>
            <a:r>
              <a:rPr lang="sv-SE" sz="1900" dirty="0" err="1" smtClean="0"/>
              <a:t>have</a:t>
            </a:r>
            <a:r>
              <a:rPr lang="sv-SE" sz="1900" dirty="0" smtClean="0"/>
              <a:t> </a:t>
            </a:r>
            <a:r>
              <a:rPr lang="sv-SE" sz="1900" dirty="0" err="1" smtClean="0"/>
              <a:t>been</a:t>
            </a:r>
            <a:r>
              <a:rPr lang="sv-SE" sz="1900" dirty="0" smtClean="0"/>
              <a:t> registered </a:t>
            </a:r>
            <a:r>
              <a:rPr lang="sv-SE" sz="1900" dirty="0" err="1" smtClean="0"/>
              <a:t>since</a:t>
            </a:r>
            <a:r>
              <a:rPr lang="sv-SE" sz="1900" dirty="0" smtClean="0"/>
              <a:t> 1994.</a:t>
            </a:r>
          </a:p>
          <a:p>
            <a:pPr>
              <a:spcBef>
                <a:spcPts val="1800"/>
              </a:spcBef>
            </a:pPr>
            <a:r>
              <a:rPr lang="sv-SE" sz="1900" dirty="0"/>
              <a:t>A Swedish standard for </a:t>
            </a:r>
            <a:r>
              <a:rPr lang="sv-SE" sz="1900" dirty="0" err="1"/>
              <a:t>addresses</a:t>
            </a:r>
            <a:r>
              <a:rPr lang="sv-SE" sz="1900" dirty="0"/>
              <a:t> </a:t>
            </a:r>
            <a:r>
              <a:rPr lang="sv-SE" sz="1900" dirty="0" err="1"/>
              <a:t>since</a:t>
            </a:r>
            <a:r>
              <a:rPr lang="sv-SE" sz="1900" dirty="0"/>
              <a:t> 1998.</a:t>
            </a:r>
          </a:p>
          <a:p>
            <a:pPr eaLnBrk="1" hangingPunct="1">
              <a:spcBef>
                <a:spcPts val="1800"/>
              </a:spcBef>
            </a:pPr>
            <a:r>
              <a:rPr lang="sv-SE" sz="1900" dirty="0" err="1" smtClean="0"/>
              <a:t>Directly</a:t>
            </a:r>
            <a:r>
              <a:rPr lang="sv-SE" sz="1900" dirty="0" smtClean="0"/>
              <a:t> geo-</a:t>
            </a:r>
            <a:r>
              <a:rPr lang="sv-SE" sz="1900" dirty="0" err="1" smtClean="0"/>
              <a:t>referenced</a:t>
            </a:r>
            <a:r>
              <a:rPr lang="sv-SE" sz="1900" dirty="0" smtClean="0"/>
              <a:t> </a:t>
            </a:r>
            <a:r>
              <a:rPr lang="sv-SE" sz="1900" dirty="0" err="1" smtClean="0"/>
              <a:t>addresses</a:t>
            </a:r>
            <a:r>
              <a:rPr lang="sv-SE" sz="1900" dirty="0" smtClean="0"/>
              <a:t> </a:t>
            </a:r>
            <a:r>
              <a:rPr lang="sv-SE" sz="1900" dirty="0" err="1" smtClean="0"/>
              <a:t>since</a:t>
            </a:r>
            <a:r>
              <a:rPr lang="sv-SE" sz="1900" dirty="0" smtClean="0"/>
              <a:t> 2002</a:t>
            </a:r>
            <a:r>
              <a:rPr lang="sv-SE" sz="1900" dirty="0" smtClean="0"/>
              <a:t>.</a:t>
            </a:r>
          </a:p>
          <a:p>
            <a:pPr eaLnBrk="1" hangingPunct="1">
              <a:spcBef>
                <a:spcPts val="1800"/>
              </a:spcBef>
            </a:pPr>
            <a:r>
              <a:rPr lang="sv-SE" sz="1900" dirty="0" smtClean="0"/>
              <a:t>In 2010 the apartments </a:t>
            </a:r>
            <a:r>
              <a:rPr lang="sv-SE" sz="1900" dirty="0" err="1" smtClean="0"/>
              <a:t>were</a:t>
            </a:r>
            <a:r>
              <a:rPr lang="sv-SE" sz="1900" dirty="0" smtClean="0"/>
              <a:t> </a:t>
            </a:r>
            <a:r>
              <a:rPr lang="sv-SE" sz="1900" dirty="0" err="1" smtClean="0"/>
              <a:t>linked</a:t>
            </a:r>
            <a:r>
              <a:rPr lang="sv-SE" sz="1900" dirty="0" smtClean="0"/>
              <a:t> to the </a:t>
            </a:r>
            <a:r>
              <a:rPr lang="sv-SE" sz="1900" dirty="0" err="1" smtClean="0"/>
              <a:t>addresses</a:t>
            </a:r>
            <a:r>
              <a:rPr lang="sv-SE" sz="1900" dirty="0" smtClean="0"/>
              <a:t>.</a:t>
            </a:r>
            <a:endParaRPr lang="sv-SE" sz="1900" dirty="0" smtClean="0"/>
          </a:p>
        </p:txBody>
      </p:sp>
    </p:spTree>
    <p:extLst>
      <p:ext uri="{BB962C8B-B14F-4D97-AF65-F5344CB8AC3E}">
        <p14:creationId xmlns:p14="http://schemas.microsoft.com/office/powerpoint/2010/main" val="104895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57" y="719664"/>
            <a:ext cx="9096999" cy="5445640"/>
          </a:xfrm>
          <a:prstGeom prst="rect">
            <a:avLst/>
          </a:prstGeom>
        </p:spPr>
      </p:pic>
      <p:sp>
        <p:nvSpPr>
          <p:cNvPr id="7" name="Ellips 6"/>
          <p:cNvSpPr/>
          <p:nvPr/>
        </p:nvSpPr>
        <p:spPr>
          <a:xfrm>
            <a:off x="3031972" y="4221088"/>
            <a:ext cx="165618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640960" cy="522924"/>
          </a:xfrm>
        </p:spPr>
        <p:txBody>
          <a:bodyPr/>
          <a:lstStyle/>
          <a:p>
            <a:pPr eaLnBrk="1" hangingPunct="1"/>
            <a:r>
              <a:rPr lang="sv-SE" sz="2400" dirty="0" err="1" smtClean="0"/>
              <a:t>Addresses</a:t>
            </a:r>
            <a:r>
              <a:rPr lang="sv-SE" sz="2400" dirty="0" smtClean="0"/>
              <a:t> – a part </a:t>
            </a:r>
            <a:r>
              <a:rPr lang="sv-SE" sz="2400" dirty="0" err="1" smtClean="0"/>
              <a:t>of</a:t>
            </a:r>
            <a:r>
              <a:rPr lang="sv-SE" sz="2400" dirty="0" smtClean="0"/>
              <a:t> the Real Property Register</a:t>
            </a:r>
          </a:p>
        </p:txBody>
      </p:sp>
      <p:sp>
        <p:nvSpPr>
          <p:cNvPr id="2" name="Rektangel 1"/>
          <p:cNvSpPr/>
          <p:nvPr/>
        </p:nvSpPr>
        <p:spPr>
          <a:xfrm>
            <a:off x="179512" y="764704"/>
            <a:ext cx="4176464" cy="54909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ektangel 2"/>
          <p:cNvSpPr/>
          <p:nvPr/>
        </p:nvSpPr>
        <p:spPr>
          <a:xfrm rot="19500373">
            <a:off x="62713" y="1388209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Real Property Register</a:t>
            </a:r>
          </a:p>
        </p:txBody>
      </p:sp>
    </p:spTree>
    <p:extLst>
      <p:ext uri="{BB962C8B-B14F-4D97-AF65-F5344CB8AC3E}">
        <p14:creationId xmlns:p14="http://schemas.microsoft.com/office/powerpoint/2010/main" val="427648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483010" y="425597"/>
            <a:ext cx="7559675" cy="576064"/>
          </a:xfrm>
        </p:spPr>
        <p:txBody>
          <a:bodyPr/>
          <a:lstStyle/>
          <a:p>
            <a:pPr eaLnBrk="1" hangingPunct="1"/>
            <a:r>
              <a:rPr lang="sv-SE" dirty="0" err="1" smtClean="0"/>
              <a:t>Address</a:t>
            </a:r>
            <a:r>
              <a:rPr lang="sv-SE" dirty="0" smtClean="0"/>
              <a:t> Register  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83010" y="1212680"/>
            <a:ext cx="8676456" cy="3941426"/>
          </a:xfrm>
        </p:spPr>
        <p:txBody>
          <a:bodyPr/>
          <a:lstStyle/>
          <a:p>
            <a:pPr eaLnBrk="1" hangingPunct="1"/>
            <a:r>
              <a:rPr lang="sv-SE" dirty="0" err="1" smtClean="0"/>
              <a:t>Addresses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housing</a:t>
            </a:r>
            <a:endParaRPr lang="sv-SE" dirty="0" smtClean="0"/>
          </a:p>
          <a:p>
            <a:pPr eaLnBrk="1" hangingPunct="1"/>
            <a:r>
              <a:rPr lang="sv-SE" dirty="0" err="1" smtClean="0"/>
              <a:t>Addresses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en-GB" dirty="0" smtClean="0"/>
              <a:t>industrial, commercial, social, cultural </a:t>
            </a:r>
            <a:r>
              <a:rPr lang="en-GB" dirty="0" smtClean="0"/>
              <a:t>and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administrative functions</a:t>
            </a:r>
          </a:p>
          <a:p>
            <a:pPr eaLnBrk="1" hangingPunct="1"/>
            <a:endParaRPr lang="en-GB" dirty="0"/>
          </a:p>
          <a:p>
            <a:pPr eaLnBrk="1" hangingPunct="1">
              <a:lnSpc>
                <a:spcPct val="115000"/>
              </a:lnSpc>
              <a:buClr>
                <a:schemeClr val="tx1"/>
              </a:buClr>
            </a:pPr>
            <a:r>
              <a:rPr lang="en-GB" dirty="0" smtClean="0"/>
              <a:t>Address components</a:t>
            </a:r>
          </a:p>
          <a:p>
            <a:pPr lvl="1" eaLnBrk="1" hangingPunct="1">
              <a:buClr>
                <a:schemeClr val="tx1"/>
              </a:buClr>
            </a:pPr>
            <a:r>
              <a:rPr lang="en-GB" sz="1600" dirty="0" smtClean="0"/>
              <a:t>Address </a:t>
            </a:r>
            <a:r>
              <a:rPr lang="en-GB" sz="1600" dirty="0"/>
              <a:t>area, </a:t>
            </a:r>
            <a:r>
              <a:rPr lang="en-GB" sz="1600" i="1" dirty="0"/>
              <a:t>e.g. Park Road</a:t>
            </a:r>
          </a:p>
          <a:p>
            <a:pPr lvl="1" eaLnBrk="1" hangingPunct="1">
              <a:buClr>
                <a:schemeClr val="tx1"/>
              </a:buClr>
            </a:pPr>
            <a:r>
              <a:rPr lang="en-GB" sz="1600" dirty="0"/>
              <a:t>Village address area, </a:t>
            </a:r>
            <a:r>
              <a:rPr lang="en-GB" sz="1600" i="1" dirty="0"/>
              <a:t>e.g. </a:t>
            </a:r>
            <a:r>
              <a:rPr lang="en-GB" sz="1600" i="1" dirty="0" err="1"/>
              <a:t>Berga</a:t>
            </a:r>
            <a:endParaRPr lang="en-GB" sz="1600" i="1" dirty="0"/>
          </a:p>
          <a:p>
            <a:pPr lvl="1" eaLnBrk="1" hangingPunct="1">
              <a:buClr>
                <a:schemeClr val="tx1"/>
              </a:buClr>
            </a:pPr>
            <a:r>
              <a:rPr lang="en-GB" sz="1600" dirty="0"/>
              <a:t>Address number, </a:t>
            </a:r>
            <a:r>
              <a:rPr lang="en-GB" sz="1600" i="1" dirty="0"/>
              <a:t>e.g. 25, 27A</a:t>
            </a:r>
          </a:p>
          <a:p>
            <a:pPr lvl="1" eaLnBrk="1" hangingPunct="1">
              <a:buClr>
                <a:schemeClr val="tx1"/>
              </a:buClr>
            </a:pPr>
            <a:r>
              <a:rPr lang="en-GB" sz="1600" dirty="0" smtClean="0"/>
              <a:t>Coordinates (position)</a:t>
            </a:r>
          </a:p>
          <a:p>
            <a:pPr lvl="1" eaLnBrk="1" hangingPunct="1">
              <a:buClr>
                <a:schemeClr val="tx1"/>
              </a:buClr>
            </a:pPr>
            <a:r>
              <a:rPr lang="en-GB" sz="1600" dirty="0" smtClean="0"/>
              <a:t>Postal </a:t>
            </a:r>
            <a:r>
              <a:rPr lang="en-GB" sz="1600" dirty="0" smtClean="0"/>
              <a:t>code</a:t>
            </a:r>
            <a:endParaRPr lang="en-GB" sz="1600" dirty="0"/>
          </a:p>
          <a:p>
            <a:pPr lvl="1" eaLnBrk="1" hangingPunct="1">
              <a:buClr>
                <a:schemeClr val="tx1"/>
              </a:buClr>
            </a:pPr>
            <a:r>
              <a:rPr lang="en-GB" sz="1600" dirty="0"/>
              <a:t>Link to the real </a:t>
            </a:r>
            <a:r>
              <a:rPr lang="en-GB" sz="1600" dirty="0" smtClean="0"/>
              <a:t>property and building</a:t>
            </a:r>
          </a:p>
          <a:p>
            <a:pPr lvl="1">
              <a:buClr>
                <a:schemeClr val="tx1"/>
              </a:buClr>
            </a:pPr>
            <a:r>
              <a:rPr lang="en-GB" sz="1600" dirty="0"/>
              <a:t>Popular name (additional) </a:t>
            </a:r>
            <a:r>
              <a:rPr lang="en-GB" sz="1600" i="1" dirty="0"/>
              <a:t>e.g. </a:t>
            </a:r>
            <a:r>
              <a:rPr lang="en-GB" sz="1600" i="1" dirty="0" err="1"/>
              <a:t>Storkyrkan</a:t>
            </a:r>
            <a:r>
              <a:rPr lang="en-GB" sz="1600" i="1" dirty="0"/>
              <a:t> (Stockholm Cathedral)</a:t>
            </a:r>
          </a:p>
          <a:p>
            <a:pPr marL="0" indent="0" eaLnBrk="1" hangingPunct="1">
              <a:buNone/>
            </a:pPr>
            <a:endParaRPr lang="sv-SE" dirty="0" smtClean="0"/>
          </a:p>
          <a:p>
            <a:pPr eaLnBrk="1" hangingPunct="1"/>
            <a:endParaRPr lang="sv-SE" dirty="0" smtClean="0"/>
          </a:p>
        </p:txBody>
      </p:sp>
      <p:sp>
        <p:nvSpPr>
          <p:cNvPr id="7" name="Rektangel 6"/>
          <p:cNvSpPr/>
          <p:nvPr/>
        </p:nvSpPr>
        <p:spPr>
          <a:xfrm>
            <a:off x="755576" y="5301208"/>
            <a:ext cx="5112568" cy="673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600" dirty="0" err="1">
                <a:solidFill>
                  <a:schemeClr val="tx2"/>
                </a:solidFill>
                <a:latin typeface="Verdana" pitchFamily="34" charset="0"/>
              </a:rPr>
              <a:t>Addresses</a:t>
            </a:r>
            <a:r>
              <a:rPr lang="sv-SE" sz="1600" dirty="0">
                <a:solidFill>
                  <a:schemeClr val="tx2"/>
                </a:solidFill>
                <a:latin typeface="Verdana" pitchFamily="34" charset="0"/>
              </a:rPr>
              <a:t> 2013-12-31		3,6 million</a:t>
            </a:r>
          </a:p>
          <a:p>
            <a:r>
              <a:rPr lang="sv-SE" sz="1600" dirty="0" err="1">
                <a:solidFill>
                  <a:schemeClr val="tx2"/>
                </a:solidFill>
                <a:latin typeface="Verdana" pitchFamily="34" charset="0"/>
              </a:rPr>
              <a:t>Addresses</a:t>
            </a:r>
            <a:r>
              <a:rPr lang="sv-SE" sz="1600" dirty="0">
                <a:solidFill>
                  <a:schemeClr val="tx2"/>
                </a:solidFill>
                <a:latin typeface="Verdana" pitchFamily="34" charset="0"/>
              </a:rPr>
              <a:t> </a:t>
            </a:r>
            <a:r>
              <a:rPr lang="sv-SE" sz="1600" dirty="0" err="1">
                <a:solidFill>
                  <a:schemeClr val="tx2"/>
                </a:solidFill>
                <a:latin typeface="Verdana" pitchFamily="34" charset="0"/>
              </a:rPr>
              <a:t>link</a:t>
            </a:r>
            <a:r>
              <a:rPr lang="sv-SE" sz="1600" dirty="0">
                <a:solidFill>
                  <a:schemeClr val="tx2"/>
                </a:solidFill>
                <a:latin typeface="Verdana" pitchFamily="34" charset="0"/>
              </a:rPr>
              <a:t> to </a:t>
            </a:r>
            <a:r>
              <a:rPr lang="sv-SE" sz="1600" dirty="0" err="1">
                <a:solidFill>
                  <a:schemeClr val="tx2"/>
                </a:solidFill>
                <a:latin typeface="Verdana" pitchFamily="34" charset="0"/>
              </a:rPr>
              <a:t>building</a:t>
            </a:r>
            <a:r>
              <a:rPr lang="sv-SE" sz="1600" dirty="0">
                <a:solidFill>
                  <a:schemeClr val="tx2"/>
                </a:solidFill>
                <a:latin typeface="Verdana" pitchFamily="34" charset="0"/>
              </a:rPr>
              <a:t>	</a:t>
            </a:r>
            <a:r>
              <a:rPr lang="sv-SE" sz="1600" dirty="0" smtClean="0">
                <a:solidFill>
                  <a:schemeClr val="tx2"/>
                </a:solidFill>
                <a:latin typeface="Verdana" pitchFamily="34" charset="0"/>
              </a:rPr>
              <a:t>	3,5 </a:t>
            </a:r>
            <a:r>
              <a:rPr lang="sv-SE" sz="1600" dirty="0">
                <a:solidFill>
                  <a:schemeClr val="tx2"/>
                </a:solidFill>
                <a:latin typeface="Verdana" pitchFamily="34" charset="0"/>
              </a:rPr>
              <a:t>million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4"/>
          <a:stretch/>
        </p:blipFill>
        <p:spPr>
          <a:xfrm>
            <a:off x="6372200" y="252507"/>
            <a:ext cx="2598452" cy="102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1638" y="2132112"/>
            <a:ext cx="7221537" cy="3313112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GB" dirty="0" smtClean="0"/>
              <a:t>According to </a:t>
            </a:r>
            <a:r>
              <a:rPr lang="en-GB" b="1" dirty="0" smtClean="0"/>
              <a:t>the Real Property Register Act,</a:t>
            </a:r>
            <a:r>
              <a:rPr lang="en-GB" dirty="0" smtClean="0"/>
              <a:t> the address register is voluntary.  </a:t>
            </a:r>
          </a:p>
          <a:p>
            <a:pPr eaLnBrk="1" hangingPunct="1">
              <a:buClr>
                <a:schemeClr val="tx1"/>
              </a:buClr>
            </a:pPr>
            <a:endParaRPr lang="en-GB" dirty="0" smtClean="0"/>
          </a:p>
          <a:p>
            <a:pPr eaLnBrk="1" hangingPunct="1">
              <a:buClr>
                <a:schemeClr val="tx1"/>
              </a:buClr>
            </a:pPr>
            <a:r>
              <a:rPr lang="en-GB" dirty="0" smtClean="0"/>
              <a:t>Therefore Lantmäteriet </a:t>
            </a:r>
            <a:r>
              <a:rPr lang="en-GB" dirty="0"/>
              <a:t>reaches an </a:t>
            </a:r>
            <a:r>
              <a:rPr lang="en-GB" b="1" dirty="0"/>
              <a:t>agreement</a:t>
            </a:r>
            <a:r>
              <a:rPr lang="en-GB" dirty="0"/>
              <a:t> </a:t>
            </a:r>
            <a:r>
              <a:rPr lang="en-GB" dirty="0" smtClean="0"/>
              <a:t>with the municipality. </a:t>
            </a:r>
          </a:p>
          <a:p>
            <a:pPr eaLnBrk="1" hangingPunct="1">
              <a:buClr>
                <a:schemeClr val="tx1"/>
              </a:buClr>
            </a:pPr>
            <a:endParaRPr lang="en-GB" dirty="0" smtClean="0"/>
          </a:p>
          <a:p>
            <a:pPr eaLnBrk="1" hangingPunct="1">
              <a:buClr>
                <a:schemeClr val="tx1"/>
              </a:buClr>
            </a:pPr>
            <a:endParaRPr lang="en-GB" dirty="0" smtClean="0"/>
          </a:p>
          <a:p>
            <a:pPr eaLnBrk="1" hangingPunct="1">
              <a:buClr>
                <a:schemeClr val="tx1"/>
              </a:buClr>
            </a:pPr>
            <a:r>
              <a:rPr lang="en-GB" sz="1400" b="1" i="1" dirty="0" smtClean="0"/>
              <a:t>But:</a:t>
            </a:r>
            <a:r>
              <a:rPr lang="en-GB" sz="1400" i="1" dirty="0" smtClean="0"/>
              <a:t> The new </a:t>
            </a:r>
            <a:r>
              <a:rPr lang="en-GB" sz="1400" b="1" i="1" dirty="0" smtClean="0"/>
              <a:t>Housing Register Act</a:t>
            </a:r>
            <a:r>
              <a:rPr lang="en-GB" sz="1400" i="1" dirty="0" smtClean="0"/>
              <a:t> from 2006 makes it compulsory for the municipalities to register </a:t>
            </a:r>
            <a:r>
              <a:rPr lang="en-GB" sz="1400" b="1" i="1" dirty="0" smtClean="0"/>
              <a:t>addresses to housings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8" y="116632"/>
            <a:ext cx="2759760" cy="1545466"/>
          </a:xfrm>
          <a:prstGeom prst="rect">
            <a:avLst/>
          </a:prstGeom>
        </p:spPr>
      </p:pic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1166243"/>
            <a:ext cx="7272337" cy="647700"/>
          </a:xfrm>
        </p:spPr>
        <p:txBody>
          <a:bodyPr/>
          <a:lstStyle/>
          <a:p>
            <a:pPr algn="ctr" eaLnBrk="1" hangingPunct="1"/>
            <a:r>
              <a:rPr lang="en-GB" sz="2800" dirty="0" smtClean="0"/>
              <a:t>Agreements and laws	</a:t>
            </a:r>
          </a:p>
        </p:txBody>
      </p:sp>
    </p:spTree>
    <p:extLst>
      <p:ext uri="{BB962C8B-B14F-4D97-AF65-F5344CB8AC3E}">
        <p14:creationId xmlns:p14="http://schemas.microsoft.com/office/powerpoint/2010/main" val="3799973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ubrik 1"/>
          <p:cNvSpPr>
            <a:spLocks noGrp="1"/>
          </p:cNvSpPr>
          <p:nvPr>
            <p:ph type="title" idx="4294967295"/>
          </p:nvPr>
        </p:nvSpPr>
        <p:spPr>
          <a:xfrm>
            <a:off x="611188" y="548680"/>
            <a:ext cx="7921625" cy="863600"/>
          </a:xfrm>
        </p:spPr>
        <p:txBody>
          <a:bodyPr/>
          <a:lstStyle/>
          <a:p>
            <a:r>
              <a:rPr lang="sv-SE" dirty="0" err="1" smtClean="0"/>
              <a:t>Cooperation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municipalities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sz="1600" b="0" dirty="0" smtClean="0"/>
              <a:t>(</a:t>
            </a:r>
            <a:r>
              <a:rPr lang="sv-SE" sz="1600" b="0" dirty="0" err="1" smtClean="0"/>
              <a:t>Addresses</a:t>
            </a:r>
            <a:r>
              <a:rPr lang="sv-SE" sz="1600" b="0" dirty="0" smtClean="0"/>
              <a:t>, Buildings, </a:t>
            </a:r>
            <a:r>
              <a:rPr lang="sv-SE" sz="1600" b="0" dirty="0" err="1" smtClean="0"/>
              <a:t>Topography</a:t>
            </a:r>
            <a:r>
              <a:rPr lang="sv-SE" sz="1600" b="0" dirty="0" smtClean="0"/>
              <a:t>)</a:t>
            </a:r>
          </a:p>
        </p:txBody>
      </p:sp>
      <p:sp>
        <p:nvSpPr>
          <p:cNvPr id="51203" name="Platshållare för innehåll 2"/>
          <p:cNvSpPr>
            <a:spLocks noGrp="1"/>
          </p:cNvSpPr>
          <p:nvPr>
            <p:ph idx="4294967295"/>
          </p:nvPr>
        </p:nvSpPr>
        <p:spPr>
          <a:xfrm>
            <a:off x="611188" y="1484784"/>
            <a:ext cx="7921625" cy="4752528"/>
          </a:xfrm>
        </p:spPr>
        <p:txBody>
          <a:bodyPr/>
          <a:lstStyle/>
          <a:p>
            <a:r>
              <a:rPr lang="sv-SE" dirty="0" err="1" smtClean="0"/>
              <a:t>Agreement</a:t>
            </a:r>
            <a:r>
              <a:rPr lang="sv-SE" dirty="0" smtClean="0"/>
              <a:t> on </a:t>
            </a:r>
            <a:r>
              <a:rPr lang="sv-SE" dirty="0" err="1" smtClean="0"/>
              <a:t>three</a:t>
            </a:r>
            <a:r>
              <a:rPr lang="sv-SE" dirty="0" smtClean="0"/>
              <a:t> </a:t>
            </a:r>
            <a:r>
              <a:rPr lang="sv-SE" dirty="0" err="1" smtClean="0"/>
              <a:t>levels</a:t>
            </a:r>
            <a:r>
              <a:rPr lang="sv-SE" dirty="0" smtClean="0"/>
              <a:t> for </a:t>
            </a:r>
            <a:r>
              <a:rPr lang="sv-SE" dirty="0" err="1" smtClean="0"/>
              <a:t>addresses</a:t>
            </a:r>
            <a:r>
              <a:rPr lang="sv-SE" dirty="0" smtClean="0"/>
              <a:t>.</a:t>
            </a:r>
          </a:p>
          <a:p>
            <a:endParaRPr lang="sv-SE" dirty="0" smtClean="0"/>
          </a:p>
          <a:p>
            <a:r>
              <a:rPr lang="en-US" dirty="0" smtClean="0"/>
              <a:t>The </a:t>
            </a:r>
            <a:r>
              <a:rPr lang="en-US" dirty="0"/>
              <a:t>thing that mainly affect the three levels are</a:t>
            </a:r>
          </a:p>
          <a:p>
            <a:pPr lvl="1"/>
            <a:r>
              <a:rPr lang="en-US" dirty="0" smtClean="0"/>
              <a:t>quality</a:t>
            </a:r>
          </a:p>
          <a:p>
            <a:pPr lvl="1"/>
            <a:r>
              <a:rPr lang="en-US" dirty="0" smtClean="0"/>
              <a:t>completeness </a:t>
            </a:r>
          </a:p>
          <a:p>
            <a:pPr lvl="1"/>
            <a:r>
              <a:rPr lang="en-US" dirty="0" smtClean="0"/>
              <a:t>timeliness</a:t>
            </a:r>
          </a:p>
          <a:p>
            <a:endParaRPr lang="sv-SE" dirty="0" smtClean="0"/>
          </a:p>
          <a:p>
            <a:r>
              <a:rPr lang="en-US" dirty="0" smtClean="0"/>
              <a:t>Municipalities will receive compensation based on: </a:t>
            </a:r>
          </a:p>
          <a:p>
            <a:pPr lvl="1"/>
            <a:r>
              <a:rPr lang="en-US" dirty="0" smtClean="0"/>
              <a:t>the level in the agreement</a:t>
            </a:r>
          </a:p>
          <a:p>
            <a:pPr lvl="1"/>
            <a:r>
              <a:rPr lang="en-US" dirty="0" smtClean="0"/>
              <a:t>the number of inhabitants in the municipality</a:t>
            </a:r>
          </a:p>
          <a:p>
            <a:pPr lvl="1"/>
            <a:r>
              <a:rPr lang="en-US" dirty="0" smtClean="0"/>
              <a:t>the revenues of Lantmäteriet for geographic and property information</a:t>
            </a:r>
          </a:p>
          <a:p>
            <a:endParaRPr lang="en-GB" dirty="0" smtClean="0"/>
          </a:p>
          <a:p>
            <a:r>
              <a:rPr lang="sv-SE" dirty="0" smtClean="0"/>
              <a:t>For 2014, </a:t>
            </a:r>
            <a:r>
              <a:rPr lang="sv-SE" dirty="0" err="1" smtClean="0"/>
              <a:t>about</a:t>
            </a:r>
            <a:r>
              <a:rPr lang="sv-SE" dirty="0" smtClean="0"/>
              <a:t> </a:t>
            </a:r>
            <a:r>
              <a:rPr lang="sv-SE" dirty="0" smtClean="0"/>
              <a:t>3,8 million euro </a:t>
            </a:r>
            <a:r>
              <a:rPr lang="sv-SE" dirty="0" err="1" smtClean="0"/>
              <a:t>were</a:t>
            </a:r>
            <a:r>
              <a:rPr lang="sv-SE" dirty="0" smtClean="0"/>
              <a:t> </a:t>
            </a:r>
            <a:r>
              <a:rPr lang="sv-SE" dirty="0" err="1" smtClean="0"/>
              <a:t>paid</a:t>
            </a:r>
            <a:r>
              <a:rPr lang="sv-SE" dirty="0" smtClean="0"/>
              <a:t> to the </a:t>
            </a:r>
            <a:r>
              <a:rPr lang="sv-SE" dirty="0" err="1" smtClean="0"/>
              <a:t>municipalities</a:t>
            </a:r>
            <a:endParaRPr lang="sv-SE" dirty="0" smtClean="0"/>
          </a:p>
          <a:p>
            <a:endParaRPr lang="en-GB" dirty="0" smtClean="0"/>
          </a:p>
          <a:p>
            <a:endParaRPr lang="sv-SE" dirty="0" smtClean="0"/>
          </a:p>
        </p:txBody>
      </p:sp>
      <p:pic>
        <p:nvPicPr>
          <p:cNvPr id="51204" name="Picture 4" descr="j02500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214313"/>
            <a:ext cx="1800424" cy="178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312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755576" y="4653797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Yellow</a:t>
            </a:r>
            <a:r>
              <a:rPr lang="sv-SE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</a:t>
            </a:r>
            <a:r>
              <a:rPr lang="sv-SE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Level</a:t>
            </a:r>
            <a:r>
              <a:rPr lang="sv-SE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1 = </a:t>
            </a:r>
            <a:r>
              <a:rPr lang="sv-SE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Lowest</a:t>
            </a:r>
            <a:r>
              <a:rPr lang="sv-SE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v-SE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level</a:t>
            </a:r>
            <a:r>
              <a:rPr lang="sv-SE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sv-SE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40 </a:t>
            </a:r>
            <a:r>
              <a:rPr lang="sv-SE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municipalities</a:t>
            </a:r>
            <a:endParaRPr lang="sv-SE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323528" y="683836"/>
            <a:ext cx="55611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err="1" smtClean="0">
                <a:latin typeface="+mn-lt"/>
              </a:rPr>
              <a:t>Levels</a:t>
            </a:r>
            <a:r>
              <a:rPr lang="sv-SE" sz="2800" b="1" dirty="0" smtClean="0">
                <a:latin typeface="+mn-lt"/>
              </a:rPr>
              <a:t> </a:t>
            </a:r>
            <a:r>
              <a:rPr lang="sv-SE" sz="2800" b="1" dirty="0" err="1" smtClean="0">
                <a:latin typeface="+mn-lt"/>
              </a:rPr>
              <a:t>of</a:t>
            </a:r>
            <a:r>
              <a:rPr lang="sv-SE" sz="2800" b="1" dirty="0" smtClean="0">
                <a:latin typeface="+mn-lt"/>
              </a:rPr>
              <a:t> </a:t>
            </a:r>
            <a:r>
              <a:rPr lang="sv-SE" sz="2800" b="1" dirty="0" err="1" smtClean="0">
                <a:latin typeface="+mn-lt"/>
              </a:rPr>
              <a:t>agreement</a:t>
            </a:r>
            <a:r>
              <a:rPr lang="sv-SE" sz="2800" b="1" dirty="0" smtClean="0">
                <a:latin typeface="+mn-lt"/>
              </a:rPr>
              <a:t> 2014 </a:t>
            </a:r>
            <a:br>
              <a:rPr lang="sv-SE" sz="2800" b="1" dirty="0" smtClean="0">
                <a:latin typeface="+mn-lt"/>
              </a:rPr>
            </a:br>
            <a:r>
              <a:rPr lang="sv-SE" sz="2800" b="1" dirty="0" smtClean="0">
                <a:latin typeface="+mn-lt"/>
              </a:rPr>
              <a:t>- </a:t>
            </a:r>
            <a:r>
              <a:rPr lang="sv-SE" sz="2800" dirty="0" err="1" smtClean="0">
                <a:latin typeface="+mn-lt"/>
              </a:rPr>
              <a:t>Addresses</a:t>
            </a:r>
            <a:endParaRPr lang="sv-SE" sz="2800" b="1" dirty="0">
              <a:latin typeface="+mn-lt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388246" y="2079179"/>
            <a:ext cx="5047849" cy="86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Red</a:t>
            </a:r>
            <a:r>
              <a:rPr lang="sv-S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v-S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 </a:t>
            </a:r>
            <a:r>
              <a:rPr lang="sv-SE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Level</a:t>
            </a:r>
            <a:r>
              <a:rPr lang="sv-S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3 = </a:t>
            </a:r>
            <a:r>
              <a:rPr lang="sv-SE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Highest</a:t>
            </a:r>
            <a:r>
              <a:rPr lang="sv-S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v-SE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level</a:t>
            </a:r>
            <a:r>
              <a:rPr lang="sv-S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sv-S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179 </a:t>
            </a:r>
            <a:r>
              <a:rPr lang="sv-SE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municipalities</a:t>
            </a:r>
            <a:endParaRPr lang="sv-S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819000" y="3284984"/>
            <a:ext cx="4185048" cy="86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Orange</a:t>
            </a:r>
            <a:r>
              <a:rPr lang="sv-S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v-SE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 </a:t>
            </a:r>
            <a:r>
              <a:rPr lang="sv-SE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Level</a:t>
            </a:r>
            <a:r>
              <a:rPr lang="sv-SE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2    </a:t>
            </a:r>
            <a:endParaRPr lang="sv-SE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sv-SE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v-SE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71 </a:t>
            </a:r>
            <a:r>
              <a:rPr lang="sv-SE" b="1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municipalities</a:t>
            </a:r>
            <a:endParaRPr lang="sv-SE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-27384"/>
            <a:ext cx="2808312" cy="606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4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ntmäteriet">
  <a:themeElements>
    <a:clrScheme name="Lantmäteriet">
      <a:dk1>
        <a:sysClr val="windowText" lastClr="000000"/>
      </a:dk1>
      <a:lt1>
        <a:sysClr val="window" lastClr="FFFFFF"/>
      </a:lt1>
      <a:dk2>
        <a:srgbClr val="000000"/>
      </a:dk2>
      <a:lt2>
        <a:srgbClr val="FFF5C5"/>
      </a:lt2>
      <a:accent1>
        <a:srgbClr val="DCEDF6"/>
      </a:accent1>
      <a:accent2>
        <a:srgbClr val="FFF5C5"/>
      </a:accent2>
      <a:accent3>
        <a:srgbClr val="E8DFEE"/>
      </a:accent3>
      <a:accent4>
        <a:srgbClr val="E9F1D9"/>
      </a:accent4>
      <a:accent5>
        <a:srgbClr val="FBDAD0"/>
      </a:accent5>
      <a:accent6>
        <a:srgbClr val="B2B2B2"/>
      </a:accent6>
      <a:hlink>
        <a:srgbClr val="0000FF"/>
      </a:hlink>
      <a:folHlink>
        <a:srgbClr val="800080"/>
      </a:folHlink>
    </a:clrScheme>
    <a:fontScheme name="Lantmäteri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1273</TotalTime>
  <Words>894</Words>
  <Application>Microsoft Office PowerPoint</Application>
  <PresentationFormat>Bildspel på skärmen (4:3)</PresentationFormat>
  <Paragraphs>197</Paragraphs>
  <Slides>17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Futura</vt:lpstr>
      <vt:lpstr>Verdana</vt:lpstr>
      <vt:lpstr>Wingdings</vt:lpstr>
      <vt:lpstr>Lantmäteriet</vt:lpstr>
      <vt:lpstr>Addresses in Sweden  Update process and collaboration with the Swedish municipalities</vt:lpstr>
      <vt:lpstr>PowerPoint-presentation</vt:lpstr>
      <vt:lpstr>Sweden today!</vt:lpstr>
      <vt:lpstr>Some history</vt:lpstr>
      <vt:lpstr>Addresses – a part of the Real Property Register</vt:lpstr>
      <vt:lpstr>Address Register  </vt:lpstr>
      <vt:lpstr>Agreements and laws </vt:lpstr>
      <vt:lpstr>Cooperation with municipalities  (Addresses, Buildings, Topography)</vt:lpstr>
      <vt:lpstr>PowerPoint-presentation</vt:lpstr>
      <vt:lpstr>Locational Address The Swedish Address Standard</vt:lpstr>
      <vt:lpstr>PowerPoint-presentation</vt:lpstr>
      <vt:lpstr>PowerPoint-presentation</vt:lpstr>
      <vt:lpstr>How to establish an address</vt:lpstr>
      <vt:lpstr>PowerPoint-presentation</vt:lpstr>
      <vt:lpstr>PowerPoint-presentation</vt:lpstr>
      <vt:lpstr>The future …</vt:lpstr>
      <vt:lpstr>PowerPoint-presentation</vt:lpstr>
    </vt:vector>
  </TitlesOfParts>
  <Company>Lantmäteriet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Addresses in Sweden</dc:title>
  <dc:creator>Roos Ulrika</dc:creator>
  <cp:lastModifiedBy>Roos Ulrika</cp:lastModifiedBy>
  <cp:revision>70</cp:revision>
  <cp:lastPrinted>2014-11-18T15:53:43Z</cp:lastPrinted>
  <dcterms:created xsi:type="dcterms:W3CDTF">2013-03-18T07:14:30Z</dcterms:created>
  <dcterms:modified xsi:type="dcterms:W3CDTF">2014-11-21T06:59:39Z</dcterms:modified>
</cp:coreProperties>
</file>